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17" r:id="rId5"/>
    <p:sldMasterId id="2147484244" r:id="rId6"/>
    <p:sldMasterId id="2147484273" r:id="rId7"/>
    <p:sldMasterId id="2147484312" r:id="rId8"/>
    <p:sldMasterId id="2147484344" r:id="rId9"/>
    <p:sldMasterId id="2147484381" r:id="rId10"/>
  </p:sldMasterIdLst>
  <p:notesMasterIdLst>
    <p:notesMasterId r:id="rId61"/>
  </p:notesMasterIdLst>
  <p:handoutMasterIdLst>
    <p:handoutMasterId r:id="rId62"/>
  </p:handoutMasterIdLst>
  <p:sldIdLst>
    <p:sldId id="338" r:id="rId11"/>
    <p:sldId id="259" r:id="rId12"/>
    <p:sldId id="339" r:id="rId13"/>
    <p:sldId id="260" r:id="rId14"/>
    <p:sldId id="261" r:id="rId15"/>
    <p:sldId id="262" r:id="rId16"/>
    <p:sldId id="263" r:id="rId17"/>
    <p:sldId id="264" r:id="rId18"/>
    <p:sldId id="265" r:id="rId19"/>
    <p:sldId id="266" r:id="rId20"/>
    <p:sldId id="268" r:id="rId21"/>
    <p:sldId id="269" r:id="rId22"/>
    <p:sldId id="287" r:id="rId23"/>
    <p:sldId id="340" r:id="rId24"/>
    <p:sldId id="270" r:id="rId25"/>
    <p:sldId id="335" r:id="rId26"/>
    <p:sldId id="271" r:id="rId27"/>
    <p:sldId id="273" r:id="rId28"/>
    <p:sldId id="288" r:id="rId29"/>
    <p:sldId id="274" r:id="rId30"/>
    <p:sldId id="275" r:id="rId31"/>
    <p:sldId id="325" r:id="rId32"/>
    <p:sldId id="326" r:id="rId33"/>
    <p:sldId id="327" r:id="rId34"/>
    <p:sldId id="328" r:id="rId35"/>
    <p:sldId id="329" r:id="rId36"/>
    <p:sldId id="330" r:id="rId37"/>
    <p:sldId id="331" r:id="rId38"/>
    <p:sldId id="332" r:id="rId39"/>
    <p:sldId id="333" r:id="rId40"/>
    <p:sldId id="276"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36" r:id="rId56"/>
    <p:sldId id="337" r:id="rId57"/>
    <p:sldId id="281" r:id="rId58"/>
    <p:sldId id="315" r:id="rId59"/>
    <p:sldId id="286" r:id="rId6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C26"/>
    <a:srgbClr val="4DA0E2"/>
    <a:srgbClr val="672A7B"/>
    <a:srgbClr val="505050"/>
    <a:srgbClr val="FFFFFF"/>
    <a:srgbClr val="00188F"/>
    <a:srgbClr val="4D9ED7"/>
    <a:srgbClr val="002050"/>
    <a:srgbClr val="00827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232" autoAdjust="0"/>
    <p:restoredTop sz="84099" autoAdjust="0"/>
  </p:normalViewPr>
  <p:slideViewPr>
    <p:cSldViewPr snapToObjects="1">
      <p:cViewPr varScale="1">
        <p:scale>
          <a:sx n="71" d="100"/>
          <a:sy n="71" d="100"/>
        </p:scale>
        <p:origin x="1526" y="67"/>
      </p:cViewPr>
      <p:guideLst/>
    </p:cSldViewPr>
  </p:slideViewPr>
  <p:outlineViewPr>
    <p:cViewPr>
      <p:scale>
        <a:sx n="33" d="100"/>
        <a:sy n="33" d="100"/>
      </p:scale>
      <p:origin x="0" y="-1557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4/24/2017</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TechReady 21</a:t>
            </a: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TechReady 21</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4/24/2017</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2A14FA6D-5CC1-477D-A0DC-F2245326A311}" type="datetime1">
              <a:rPr lang="en-US" smtClean="0">
                <a:solidFill>
                  <a:prstClr val="black"/>
                </a:solidFill>
              </a:rPr>
              <a:pPr/>
              <a:t>4/24/2017</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724826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a:solidFill>
                  <a:prstClr val="black"/>
                </a:solidFill>
              </a:rPr>
              <a:t>S4 Solution Specialist Sales Summit</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4/24/2017 9:30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29911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a:solidFill>
                  <a:prstClr val="black"/>
                </a:solidFill>
              </a:rPr>
              <a:t>S4 Solution Specialist Sales Summit</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4/24/2017 9:30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5700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4/24/2017</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63975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4/24/2017</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81674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4/24/2017</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23517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32218"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de-DE" dirty="0"/>
              <a:t>Let‘s go through the typical phases of a software development project</a:t>
            </a:r>
            <a:r>
              <a:rPr lang="de-DE" baseline="0" dirty="0"/>
              <a:t> and see how a converged DevOps lifecycle looks in practice using the Microsoft platform</a:t>
            </a:r>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4/24/2017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4515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Every project starts with an idea - and a plan how to turn this idea into reality</a:t>
            </a:r>
          </a:p>
          <a:p>
            <a:pPr marL="171450" indent="-171450">
              <a:buFont typeface="Arial" panose="020B0604020202020204" pitchFamily="34" charset="0"/>
              <a:buChar char="•"/>
            </a:pPr>
            <a:r>
              <a:rPr lang="en-US" dirty="0"/>
              <a:t>Once </a:t>
            </a:r>
            <a:r>
              <a:rPr lang="en-US" baseline="0" dirty="0"/>
              <a:t>the project is under way, work needs to be managed and progress should be tracked continuously</a:t>
            </a:r>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4/24/2017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02385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Once a</a:t>
            </a:r>
            <a:r>
              <a:rPr lang="de-DE" baseline="0" dirty="0"/>
              <a:t> sprint starts, developers turn great ideas into reality by writing code and building functionality</a:t>
            </a:r>
          </a:p>
          <a:p>
            <a:pPr marL="171450" indent="-171450">
              <a:buFont typeface="Arial" panose="020B0604020202020204" pitchFamily="34" charset="0"/>
              <a:buChar char="•"/>
            </a:pPr>
            <a:r>
              <a:rPr lang="en-US" dirty="0"/>
              <a:t>Before checking in code to source control, unit tests</a:t>
            </a:r>
            <a:r>
              <a:rPr lang="en-US" baseline="0" dirty="0"/>
              <a:t> are created and run </a:t>
            </a:r>
            <a:r>
              <a:rPr lang="en-US" dirty="0"/>
              <a:t>to ensure that quality bars </a:t>
            </a:r>
            <a:r>
              <a:rPr lang="en-US" baseline="0" dirty="0"/>
              <a:t>are met</a:t>
            </a:r>
            <a:endParaRPr lang="en-US" dirty="0"/>
          </a:p>
          <a:p>
            <a:pPr marL="171450" indent="-171450">
              <a:buFont typeface="Arial" panose="020B0604020202020204" pitchFamily="34" charset="0"/>
              <a:buChar char="•"/>
            </a:pPr>
            <a:r>
              <a:rPr lang="en-US" dirty="0"/>
              <a:t>Ideally, every check-in by a developer triggers a </a:t>
            </a:r>
            <a:r>
              <a:rPr lang="en-US" b="1" dirty="0"/>
              <a:t>build</a:t>
            </a:r>
            <a:r>
              <a:rPr lang="en-US" dirty="0"/>
              <a:t> and </a:t>
            </a:r>
            <a:r>
              <a:rPr lang="en-US" b="1" dirty="0"/>
              <a:t>automated build verification tests</a:t>
            </a:r>
            <a:r>
              <a:rPr lang="en-US" dirty="0"/>
              <a:t> ensure that the end result is a working iteration of the product</a:t>
            </a:r>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4/24/2017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553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4/24/2017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569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mention testing</a:t>
            </a:r>
            <a:r>
              <a:rPr lang="en-US" baseline="0" dirty="0"/>
              <a:t> can be done during every stage of the deployment.</a:t>
            </a:r>
          </a:p>
          <a:p>
            <a:endParaRPr lang="en-US" dirty="0"/>
          </a:p>
          <a:p>
            <a:r>
              <a:rPr lang="en-US" dirty="0"/>
              <a:t>David</a:t>
            </a:r>
            <a:r>
              <a:rPr lang="en-US" baseline="0" dirty="0"/>
              <a:t> Note: Make sure to highlight customer pain points, “bullet train”, Poll??</a:t>
            </a:r>
          </a:p>
          <a:p>
            <a:endParaRPr lang="en-US" baseline="0" dirty="0"/>
          </a:p>
          <a:p>
            <a:r>
              <a:rPr lang="en-US" baseline="0" dirty="0"/>
              <a:t>We need to make sure the testing is obvious on this side as well</a:t>
            </a:r>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4/24/2017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01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4/24/2017</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313982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“DevOps Practice” slide.  There are more of these below.</a:t>
            </a:r>
          </a:p>
          <a:p>
            <a:r>
              <a:rPr lang="en-US" dirty="0"/>
              <a:t>You can</a:t>
            </a:r>
            <a:r>
              <a:rPr lang="en-US" baseline="0" dirty="0"/>
              <a:t> quickly spin up and tear down these environments.</a:t>
            </a:r>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4/24/2017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504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Our app has been released to production but the project is not over!</a:t>
            </a:r>
          </a:p>
          <a:p>
            <a:pPr marL="171450" indent="-171450">
              <a:buFont typeface="Arial" panose="020B0604020202020204" pitchFamily="34" charset="0"/>
              <a:buChar char="•"/>
            </a:pPr>
            <a:r>
              <a:rPr lang="en-US" dirty="0"/>
              <a:t>High availability, performance and improved business results require application monitoring on services and devices and data correlation for a 360° view</a:t>
            </a:r>
          </a:p>
          <a:p>
            <a:pPr marL="171450" marR="0" indent="-171450" algn="l" defTabSz="932218"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0" spc="20">
                <a:gradFill>
                  <a:gsLst>
                    <a:gs pos="0">
                      <a:srgbClr val="FFFFFF"/>
                    </a:gs>
                    <a:gs pos="100000">
                      <a:srgbClr val="FFFFFF"/>
                    </a:gs>
                  </a:gsLst>
                  <a:lin ang="5400000" scaled="0"/>
                </a:gradFill>
                <a:latin typeface="Segoe UI Semilight"/>
                <a:cs typeface="Arial" pitchFamily="34" charset="0"/>
              </a:rPr>
              <a:t>Having monitoring infrastructure in place enables you to learn and understand how users use your app, how it reacts and fix issues and bugs faster</a:t>
            </a:r>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4/24/2017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6867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4/24/2017 9:30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82528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4/24/2017 9:30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35611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as Code with Azure RM Templates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104642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623096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136177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175047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3453805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1882085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4/24/2017</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328045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3605861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269987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467661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2270407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532462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841323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as Code with Azure RM Templates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3839679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as Code with Azure RM Templates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4/24/2017 9:30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2882287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4/24/2017</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774250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4/24/2017</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3851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S4 Solution Specialist Sales Summit</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4/24/2017 9:30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28357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4/24/2017</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247696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1EBB3E9-BC4E-4DFC-8E11-430864F3D5E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2093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BB3E9-BC4E-4DFC-8E11-430864F3D5E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984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One Marketing Template</a:t>
            </a:r>
          </a:p>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70A44DA-14D3-4312-BD8C-2A308641D6B4}" type="datetime1">
              <a:rPr lang="en-US" smtClean="0"/>
              <a:t>4/24/2017</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096678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426344" y="6182440"/>
            <a:ext cx="1552931" cy="33266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9280" y="493939"/>
            <a:ext cx="7142451" cy="1371600"/>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84398522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277223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506674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720412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a:t>Click to edit Master title style</a:t>
            </a:r>
            <a:endParaRPr lang="en-US" dirty="0"/>
          </a:p>
        </p:txBody>
      </p:sp>
    </p:spTree>
    <p:extLst>
      <p:ext uri="{BB962C8B-B14F-4D97-AF65-F5344CB8AC3E}">
        <p14:creationId xmlns:p14="http://schemas.microsoft.com/office/powerpoint/2010/main" val="234000338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Tree>
    <p:extLst>
      <p:ext uri="{BB962C8B-B14F-4D97-AF65-F5344CB8AC3E}">
        <p14:creationId xmlns:p14="http://schemas.microsoft.com/office/powerpoint/2010/main" val="256695842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Tree>
    <p:extLst>
      <p:ext uri="{BB962C8B-B14F-4D97-AF65-F5344CB8AC3E}">
        <p14:creationId xmlns:p14="http://schemas.microsoft.com/office/powerpoint/2010/main" val="102339641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429493977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137081126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87879162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a:t>Section title</a:t>
            </a:r>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a:t>Speaker Name</a:t>
            </a:r>
          </a:p>
        </p:txBody>
      </p:sp>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3">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7433551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55319683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a:t>Section title</a:t>
            </a:r>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a:t>Speaker Name</a:t>
            </a:r>
          </a:p>
        </p:txBody>
      </p:sp>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3">
            <a:extLst>
              <a:ext uri="{28A0092B-C50C-407E-A947-70E740481C1C}">
                <a14:useLocalDpi xmlns:a14="http://schemas.microsoft.com/office/drawing/2010/main" val="0"/>
              </a:ext>
            </a:extLst>
          </a:blip>
          <a:srcRect l="1536" t="114" r="36245" b="-114"/>
          <a:stretch/>
        </p:blipFill>
        <p:spPr>
          <a:xfrm>
            <a:off x="6294436" y="2"/>
            <a:ext cx="6172201" cy="6994524"/>
          </a:xfrm>
          <a:prstGeom prst="rect">
            <a:avLst/>
          </a:prstGeom>
        </p:spPr>
      </p:pic>
    </p:spTree>
    <p:extLst>
      <p:ext uri="{BB962C8B-B14F-4D97-AF65-F5344CB8AC3E}">
        <p14:creationId xmlns:p14="http://schemas.microsoft.com/office/powerpoint/2010/main" val="107568979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7297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72C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1779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3960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60832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96021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210219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a:t>Section title</a:t>
            </a:r>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a:t>Speaker Name</a:t>
            </a:r>
          </a:p>
        </p:txBody>
      </p:sp>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3">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spTree>
    <p:extLst>
      <p:ext uri="{BB962C8B-B14F-4D97-AF65-F5344CB8AC3E}">
        <p14:creationId xmlns:p14="http://schemas.microsoft.com/office/powerpoint/2010/main" val="74954591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8642" y="286001"/>
            <a:ext cx="11375537" cy="786504"/>
          </a:xfrm>
        </p:spPr>
        <p:txBody>
          <a:bodyPr/>
          <a:lstStyle>
            <a:lvl1pPr>
              <a:defRPr>
                <a:solidFill>
                  <a:srgbClr val="FFFFFF"/>
                </a:solidFill>
              </a:defRPr>
            </a:lvl1pPr>
          </a:lstStyle>
          <a:p>
            <a:r>
              <a:rPr lang="en-US" dirty="0"/>
              <a:t>Click to edit Master title style</a:t>
            </a:r>
          </a:p>
        </p:txBody>
      </p:sp>
      <p:sp>
        <p:nvSpPr>
          <p:cNvPr id="5" name="Text Placeholder 4"/>
          <p:cNvSpPr>
            <a:spLocks noGrp="1"/>
          </p:cNvSpPr>
          <p:nvPr>
            <p:ph type="body" sz="quarter" idx="10"/>
          </p:nvPr>
        </p:nvSpPr>
        <p:spPr>
          <a:xfrm>
            <a:off x="385533" y="1429994"/>
            <a:ext cx="11375537" cy="222830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12766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48pt Title/26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lIns="146304" tIns="91440" rIns="146304" bIns="91440"/>
          <a:lstStyle>
            <a:lvl1pPr>
              <a:lnSpc>
                <a:spcPts val="6299"/>
              </a:lnSpc>
              <a:defRPr sz="4799" baseline="0">
                <a:solidFill>
                  <a:srgbClr val="505050"/>
                </a:solidFill>
              </a:defRPr>
            </a:lvl1pPr>
          </a:lstStyle>
          <a:p>
            <a:r>
              <a:rPr lang="en-US" dirty="0" err="1"/>
              <a:t>Lorem</a:t>
            </a:r>
            <a:r>
              <a:rPr lang="en-US" dirty="0"/>
              <a:t> </a:t>
            </a:r>
            <a:r>
              <a:rPr lang="en-US" dirty="0" err="1"/>
              <a:t>ipsum</a:t>
            </a:r>
            <a:r>
              <a:rPr lang="en-US" dirty="0"/>
              <a:t> dolor sit.</a:t>
            </a:r>
          </a:p>
        </p:txBody>
      </p:sp>
      <p:sp>
        <p:nvSpPr>
          <p:cNvPr id="8" name="Text Placeholder 7"/>
          <p:cNvSpPr>
            <a:spLocks noGrp="1"/>
          </p:cNvSpPr>
          <p:nvPr>
            <p:ph type="body" sz="quarter" idx="13" hasCustomPrompt="1"/>
          </p:nvPr>
        </p:nvSpPr>
        <p:spPr>
          <a:xfrm>
            <a:off x="274638" y="2125664"/>
            <a:ext cx="9144000" cy="2754896"/>
          </a:xfrm>
        </p:spPr>
        <p:txBody>
          <a:bodyPr/>
          <a:lstStyle>
            <a:lvl1pPr marL="233318" indent="-233318">
              <a:spcBef>
                <a:spcPts val="1199"/>
              </a:spcBef>
              <a:defRPr sz="2600">
                <a:latin typeface="+mn-lt"/>
              </a:defRPr>
            </a:lvl1pPr>
            <a:lvl2pPr marL="690430" indent="-233318">
              <a:spcBef>
                <a:spcPts val="1199"/>
              </a:spcBef>
              <a:buSzPct val="100000"/>
              <a:buFont typeface="Segoe UI" pitchFamily="34" charset="0"/>
              <a:buChar char="‐"/>
              <a:defRPr/>
            </a:lvl2pPr>
            <a:lvl3pPr marL="1147543" indent="-233318">
              <a:spcBef>
                <a:spcPts val="1199"/>
              </a:spcBef>
              <a:buFont typeface="Wingdings" pitchFamily="2" charset="2"/>
              <a:buChar char="§"/>
              <a:defRPr/>
            </a:lvl3pPr>
            <a:lvl4pPr marL="1599893" indent="-342834">
              <a:spcBef>
                <a:spcPts val="1199"/>
              </a:spcBef>
              <a:buFont typeface="+mj-lt"/>
              <a:buAutoNum type="arabicPeriod"/>
              <a:defRPr/>
            </a:lvl4pPr>
            <a:lvl5pPr marL="1945901" indent="-342834">
              <a:spcBef>
                <a:spcPts val="1199"/>
              </a:spcBef>
              <a:buFont typeface="+mj-lt"/>
              <a:buAutoNum type="alphaLcParenR"/>
              <a:defRPr/>
            </a:lvl5pPr>
          </a:lstStyle>
          <a:p>
            <a:pPr lvl="0"/>
            <a:r>
              <a:rPr lang="en-US"/>
              <a:t>Lorem ipsum dolor sit amet, consectetur adipiscing </a:t>
            </a:r>
            <a:br>
              <a:rPr lang="en-US"/>
            </a:br>
            <a:r>
              <a:rPr lang="en-US"/>
              <a:t>elit. Nunc et sagittis ligula</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8479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191883987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latin typeface="Segoe UI" pitchFamily="34" charset="0"/>
                <a:cs typeface="Segoe UI" pitchFamily="34" charset="0"/>
              </a:defRPr>
            </a:lvl1pPr>
          </a:lstStyle>
          <a:p>
            <a:r>
              <a:rPr lang="fr-FR"/>
              <a:t>Cliquez pour modifier le style du titre</a:t>
            </a:r>
          </a:p>
        </p:txBody>
      </p:sp>
      <p:sp>
        <p:nvSpPr>
          <p:cNvPr id="3" name="Espace réservé du contenu 2"/>
          <p:cNvSpPr>
            <a:spLocks noGrp="1"/>
          </p:cNvSpPr>
          <p:nvPr>
            <p:ph idx="1"/>
          </p:nvPr>
        </p:nvSpPr>
        <p:spPr>
          <a:xfrm>
            <a:off x="274641" y="1212851"/>
            <a:ext cx="11887198" cy="2782300"/>
          </a:xfrm>
        </p:spPr>
        <p:txBody>
          <a:bodyPr/>
          <a:lstStyle>
            <a:lvl1pPr>
              <a:defRPr>
                <a:solidFill>
                  <a:schemeClr val="bg1"/>
                </a:solidFill>
                <a:latin typeface="Segoe UI" pitchFamily="34" charset="0"/>
                <a:cs typeface="Segoe UI" pitchFamily="34" charset="0"/>
              </a:defRPr>
            </a:lvl1pPr>
            <a:lvl2pPr>
              <a:defRPr>
                <a:solidFill>
                  <a:schemeClr val="bg1"/>
                </a:solidFill>
                <a:latin typeface="Segoe UI" pitchFamily="34" charset="0"/>
                <a:cs typeface="Segoe UI" pitchFamily="34" charset="0"/>
              </a:defRPr>
            </a:lvl2pPr>
            <a:lvl3pPr>
              <a:defRPr>
                <a:solidFill>
                  <a:schemeClr val="bg1"/>
                </a:solidFill>
                <a:latin typeface="Segoe UI" pitchFamily="34" charset="0"/>
                <a:cs typeface="Segoe UI" pitchFamily="34" charset="0"/>
              </a:defRPr>
            </a:lvl3pPr>
            <a:lvl4pPr>
              <a:defRPr>
                <a:solidFill>
                  <a:schemeClr val="bg1"/>
                </a:solidFill>
                <a:latin typeface="Segoe UI" pitchFamily="34" charset="0"/>
                <a:cs typeface="Segoe UI" pitchFamily="34" charset="0"/>
              </a:defRPr>
            </a:lvl4pPr>
            <a:lvl5pPr>
              <a:defRPr>
                <a:solidFill>
                  <a:schemeClr val="bg1"/>
                </a:solidFill>
                <a:latin typeface="Segoe UI" pitchFamily="34" charset="0"/>
                <a:cs typeface="Segoe UI"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21824" y="6482890"/>
            <a:ext cx="2901844" cy="372394"/>
          </a:xfrm>
          <a:prstGeom prst="rect">
            <a:avLst/>
          </a:prstGeom>
        </p:spPr>
        <p:txBody>
          <a:bodyPr/>
          <a:lstStyle/>
          <a:p>
            <a:pPr defTabSz="932563"/>
            <a:fld id="{391B1CEF-A932-4551-99DD-5098C6F260CB}" type="datetimeFigureOut">
              <a:rPr lang="fr-FR" smtClean="0">
                <a:solidFill>
                  <a:srgbClr val="FFFFFF"/>
                </a:solidFill>
              </a:rPr>
              <a:pPr defTabSz="932563"/>
              <a:t>24/04/2017</a:t>
            </a:fld>
            <a:endParaRPr lang="fr-FR">
              <a:solidFill>
                <a:srgbClr val="FFFFFF"/>
              </a:solidFill>
            </a:endParaRPr>
          </a:p>
        </p:txBody>
      </p:sp>
      <p:sp>
        <p:nvSpPr>
          <p:cNvPr id="5" name="Espace réservé du pied de page 4"/>
          <p:cNvSpPr>
            <a:spLocks noGrp="1"/>
          </p:cNvSpPr>
          <p:nvPr>
            <p:ph type="ftr" sz="quarter" idx="11"/>
          </p:nvPr>
        </p:nvSpPr>
        <p:spPr>
          <a:xfrm>
            <a:off x="4249130" y="6482890"/>
            <a:ext cx="3938217" cy="372394"/>
          </a:xfrm>
          <a:prstGeom prst="rect">
            <a:avLst/>
          </a:prstGeom>
        </p:spPr>
        <p:txBody>
          <a:bodyPr/>
          <a:lstStyle/>
          <a:p>
            <a:pPr defTabSz="932563"/>
            <a:endParaRPr lang="fr-FR">
              <a:solidFill>
                <a:srgbClr val="FFFFFF"/>
              </a:solidFill>
            </a:endParaRPr>
          </a:p>
        </p:txBody>
      </p:sp>
      <p:sp>
        <p:nvSpPr>
          <p:cNvPr id="6" name="Espace réservé du numéro de diapositive 5"/>
          <p:cNvSpPr>
            <a:spLocks noGrp="1"/>
          </p:cNvSpPr>
          <p:nvPr>
            <p:ph type="sldNum" sz="quarter" idx="12"/>
          </p:nvPr>
        </p:nvSpPr>
        <p:spPr>
          <a:xfrm>
            <a:off x="8912808" y="6482890"/>
            <a:ext cx="2901844" cy="372394"/>
          </a:xfrm>
          <a:prstGeom prst="rect">
            <a:avLst/>
          </a:prstGeom>
        </p:spPr>
        <p:txBody>
          <a:bodyPr/>
          <a:lstStyle/>
          <a:p>
            <a:pPr defTabSz="932563"/>
            <a:fld id="{12DFF769-A997-43D2-897B-87BFEF3B2A5A}" type="slidenum">
              <a:rPr lang="fr-FR" smtClean="0">
                <a:solidFill>
                  <a:srgbClr val="FFFFFF"/>
                </a:solidFill>
              </a:rPr>
              <a:pPr defTabSz="932563"/>
              <a:t>‹#›</a:t>
            </a:fld>
            <a:endParaRPr lang="fr-FR">
              <a:solidFill>
                <a:srgbClr val="FFFFFF"/>
              </a:solidFill>
            </a:endParaRPr>
          </a:p>
        </p:txBody>
      </p:sp>
    </p:spTree>
    <p:extLst>
      <p:ext uri="{BB962C8B-B14F-4D97-AF65-F5344CB8AC3E}">
        <p14:creationId xmlns:p14="http://schemas.microsoft.com/office/powerpoint/2010/main" val="188160177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51077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426344" y="6182440"/>
            <a:ext cx="1552931" cy="33266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9280" y="493939"/>
            <a:ext cx="7142451" cy="1371600"/>
          </a:xfrm>
          <a:prstGeom prst="rect">
            <a:avLst/>
          </a:prstGeom>
        </p:spPr>
      </p:pic>
    </p:spTree>
    <p:extLst>
      <p:ext uri="{BB962C8B-B14F-4D97-AF65-F5344CB8AC3E}">
        <p14:creationId xmlns:p14="http://schemas.microsoft.com/office/powerpoint/2010/main" val="422281333"/>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5"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4073636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1.34362E-6 L -3.90605E-7 -1.34362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bldP spid="15"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
        <p:nvSpPr>
          <p:cNvPr id="15"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0"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210641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371048971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757448" y="304193"/>
            <a:ext cx="440944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a:t>Speaker Name</a:t>
            </a:r>
          </a:p>
        </p:txBody>
      </p:sp>
      <p:sp>
        <p:nvSpPr>
          <p:cNvPr id="7"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88967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9143999" cy="2751698"/>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Video title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pic>
        <p:nvPicPr>
          <p:cNvPr id="11" name="Picture 10"/>
          <p:cNvPicPr>
            <a:picLocks noChangeAspect="1"/>
          </p:cNvPicPr>
          <p:nvPr userDrawn="1"/>
        </p:nvPicPr>
        <p:blipFill>
          <a:blip r:embed="rId2"/>
          <a:stretch>
            <a:fillRect/>
          </a:stretch>
        </p:blipFill>
        <p:spPr>
          <a:xfrm>
            <a:off x="-222" y="3075628"/>
            <a:ext cx="12436918" cy="3292125"/>
          </a:xfrm>
          <a:prstGeom prst="rect">
            <a:avLst/>
          </a:prstGeom>
        </p:spPr>
      </p:pic>
    </p:spTree>
    <p:extLst>
      <p:ext uri="{BB962C8B-B14F-4D97-AF65-F5344CB8AC3E}">
        <p14:creationId xmlns:p14="http://schemas.microsoft.com/office/powerpoint/2010/main" val="355709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19479855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7273621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505050">
                        <a:alpha val="50000"/>
                      </a:srgbClr>
                    </a:gs>
                    <a:gs pos="86000">
                      <a:srgbClr val="505050">
                        <a:alpha val="50000"/>
                      </a:srgbClr>
                    </a:gs>
                  </a:gsLst>
                  <a:lin ang="5400000" scaled="0"/>
                </a:gradFill>
              </a:rPr>
              <a:t>MICROSOFT CONFIDENTIAL – INTERNAL ONLY</a:t>
            </a:r>
          </a:p>
        </p:txBody>
      </p:sp>
    </p:spTree>
    <p:extLst>
      <p:ext uri="{BB962C8B-B14F-4D97-AF65-F5344CB8AC3E}">
        <p14:creationId xmlns:p14="http://schemas.microsoft.com/office/powerpoint/2010/main" val="21261907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79891200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419246987"/>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53435518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57515319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09702169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a:t>Click to edit Master title style</a:t>
            </a:r>
            <a:endParaRPr lang="en-US" dirty="0"/>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596441045"/>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6787308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08177427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a:t>Author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3316476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331113570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a:t>Author’s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40595908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74737638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02276718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46835627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6732382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79953282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505050">
                        <a:alpha val="50000"/>
                      </a:srgbClr>
                    </a:gs>
                    <a:gs pos="86000">
                      <a:srgbClr val="505050">
                        <a:alpha val="50000"/>
                      </a:srgbClr>
                    </a:gs>
                  </a:gsLst>
                  <a:lin ang="5400000" scaled="0"/>
                </a:gradFill>
              </a:rPr>
              <a:t>MICROSOFT CONFIDENTIAL – INTERNAL ONLY</a:t>
            </a:r>
          </a:p>
        </p:txBody>
      </p:sp>
    </p:spTree>
    <p:extLst>
      <p:ext uri="{BB962C8B-B14F-4D97-AF65-F5344CB8AC3E}">
        <p14:creationId xmlns:p14="http://schemas.microsoft.com/office/powerpoint/2010/main" val="33320609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466733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2)">
    <p:bg bwMode="auto">
      <p:bgPr>
        <a:solidFill>
          <a:srgbClr val="5C2D91"/>
        </a:solidFill>
        <a:effectLst/>
      </p:bgPr>
    </p:bg>
    <p:spTree>
      <p:nvGrpSpPr>
        <p:cNvPr id="1" name=""/>
        <p:cNvGrpSpPr/>
        <p:nvPr/>
      </p:nvGrpSpPr>
      <p:grpSpPr>
        <a:xfrm>
          <a:off x="0" y="0"/>
          <a:ext cx="0" cy="0"/>
          <a:chOff x="0" y="0"/>
          <a:chExt cx="0" cy="0"/>
        </a:xfrm>
      </p:grpSpPr>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15481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4" orient="horz" pos="4401">
          <p15:clr>
            <a:srgbClr val="C35E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7"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798924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a:t>Click to edit Master title style</a:t>
            </a:r>
            <a:endParaRPr lang="en-US" dirty="0"/>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91529329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682A7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3726047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5C2D9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422804311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70C0"/>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04008454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chemeClr val="accent4"/>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128129041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mp;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bg1"/>
                </a:solidFill>
              </a:defRPr>
            </a:lvl1pPr>
            <a:lvl2pPr marL="28543" indent="0">
              <a:buNone/>
              <a:defRPr sz="1998"/>
            </a:lvl2pPr>
            <a:lvl3pPr marL="223590" indent="0">
              <a:buNone/>
              <a:defRPr sz="1998"/>
            </a:lvl3pPr>
            <a:lvl4pPr marL="475723" indent="0">
              <a:buNone/>
              <a:defRPr sz="1798"/>
            </a:lvl4pPr>
            <a:lvl5pPr marL="738957" indent="0">
              <a:buNone/>
              <a:defRPr sz="17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20171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mp;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485304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080620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Non-Bulleted Text (4)">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118308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989502"/>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95675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39016138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60703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66779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Non-Bulleted Text (4)">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5012990"/>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83213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0% One Column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41" y="295277"/>
            <a:ext cx="5486401" cy="1523681"/>
          </a:xfrm>
        </p:spPr>
        <p:txBody>
          <a:bodyPr/>
          <a:lstStyle>
            <a:lvl1pPr>
              <a:defRPr sz="42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996682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0% One Column Non-Bulleted Text (2)">
    <p:bg>
      <p:bgPr>
        <a:solidFill>
          <a:schemeClr val="tx2"/>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 y="0"/>
            <a:ext cx="6220800" cy="6994525"/>
          </a:xfrm>
          <a:prstGeom prst="rect">
            <a:avLst/>
          </a:prstGeom>
          <a:solidFill>
            <a:srgbClr val="682A7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5" name="Title 1"/>
          <p:cNvSpPr>
            <a:spLocks noGrp="1"/>
          </p:cNvSpPr>
          <p:nvPr>
            <p:ph type="title"/>
          </p:nvPr>
        </p:nvSpPr>
        <p:spPr>
          <a:xfrm>
            <a:off x="274641" y="295277"/>
            <a:ext cx="5486401" cy="1523681"/>
          </a:xfrm>
        </p:spPr>
        <p:txBody>
          <a:bodyPr/>
          <a:lstStyle>
            <a:lvl1pPr>
              <a:defRPr sz="4200">
                <a:solidFill>
                  <a:schemeClr val="tx1"/>
                </a:solidFill>
              </a:defRPr>
            </a:lvl1pPr>
          </a:lstStyle>
          <a:p>
            <a:r>
              <a:rPr lang="en-US" dirty="0"/>
              <a:t>Click to edit Master title style</a:t>
            </a:r>
          </a:p>
        </p:txBody>
      </p:sp>
      <p:sp>
        <p:nvSpPr>
          <p:cNvPr id="6"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469005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0% One Column Non-Bulleted Text (3)">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rgbClr val="5C2D9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6" name="Title 1"/>
          <p:cNvSpPr>
            <a:spLocks noGrp="1"/>
          </p:cNvSpPr>
          <p:nvPr>
            <p:ph type="title"/>
          </p:nvPr>
        </p:nvSpPr>
        <p:spPr>
          <a:xfrm>
            <a:off x="274641" y="295277"/>
            <a:ext cx="5486401" cy="1523681"/>
          </a:xfrm>
        </p:spPr>
        <p:txBody>
          <a:bodyPr/>
          <a:lstStyle>
            <a:lvl1pPr>
              <a:defRPr sz="42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56214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0% One Column Non-Bulleted Text (4)">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6" name="Title 1"/>
          <p:cNvSpPr>
            <a:spLocks noGrp="1"/>
          </p:cNvSpPr>
          <p:nvPr>
            <p:ph type="title"/>
          </p:nvPr>
        </p:nvSpPr>
        <p:spPr>
          <a:xfrm>
            <a:off x="274641" y="295277"/>
            <a:ext cx="5486401" cy="1523681"/>
          </a:xfrm>
        </p:spPr>
        <p:txBody>
          <a:bodyPr/>
          <a:lstStyle>
            <a:lvl1pPr>
              <a:defRPr sz="42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0354333"/>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0% One Column Non-Bulleted Text (5)">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8" name="Title 1"/>
          <p:cNvSpPr>
            <a:spLocks noGrp="1"/>
          </p:cNvSpPr>
          <p:nvPr>
            <p:ph type="title"/>
          </p:nvPr>
        </p:nvSpPr>
        <p:spPr>
          <a:xfrm>
            <a:off x="274641" y="295277"/>
            <a:ext cx="5486401" cy="1523681"/>
          </a:xfrm>
        </p:spPr>
        <p:txBody>
          <a:bodyPr/>
          <a:lstStyle>
            <a:lvl1pPr>
              <a:defRPr sz="4200">
                <a:solidFill>
                  <a:schemeClr val="tx1"/>
                </a:solidFill>
              </a:defRPr>
            </a:lvl1pPr>
          </a:lstStyle>
          <a:p>
            <a:r>
              <a:rPr lang="en-US" dirty="0"/>
              <a:t>Click to edit Master title style</a:t>
            </a:r>
          </a:p>
        </p:txBody>
      </p:sp>
      <p:sp>
        <p:nvSpPr>
          <p:cNvPr id="9"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476144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Layout (1)">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591771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53860340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ote Layout (2)">
    <p:bg>
      <p:bgPr>
        <a:solidFill>
          <a:srgbClr val="682A7A"/>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1077937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Layout (3)">
    <p:bg>
      <p:bgPr>
        <a:solidFill>
          <a:srgbClr val="5C2D9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98451246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Layout (4)">
    <p:bg>
      <p:bgPr>
        <a:solidFill>
          <a:srgbClr val="0070C0"/>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60361617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Layout (5)">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88662923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682A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217335"/>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39499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22016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89246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losing Logo Slide (3)">
    <p:bg>
      <p:bgPr>
        <a:solidFill>
          <a:srgbClr val="5C2D9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5849" y="3145046"/>
            <a:ext cx="3284727" cy="704435"/>
          </a:xfrm>
          <a:prstGeom prst="rect">
            <a:avLst/>
          </a:prstGeom>
        </p:spPr>
      </p:pic>
      <p:sp>
        <p:nvSpPr>
          <p:cNvPr id="6"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chemeClr val="tx1"/>
                </a:solidFill>
                <a:cs typeface="Segoe UI" pitchFamily="34" charset="0"/>
              </a:rPr>
              <a:t>© 2015 Microsoft Corporation. All rights reserved. </a:t>
            </a:r>
          </a:p>
        </p:txBody>
      </p:sp>
    </p:spTree>
    <p:extLst>
      <p:ext uri="{BB962C8B-B14F-4D97-AF65-F5344CB8AC3E}">
        <p14:creationId xmlns:p14="http://schemas.microsoft.com/office/powerpoint/2010/main" val="385651981"/>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losing Logo Slide (3)">
    <p:bg>
      <p:bgPr>
        <a:solidFill>
          <a:srgbClr val="5C2D9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12436475" cy="6994525"/>
          </a:xfrm>
          <a:prstGeom prst="rect">
            <a:avLst/>
          </a:prstGeom>
          <a:solidFill>
            <a:srgbClr val="0070C0"/>
          </a:solidFill>
          <a:ln w="10795" cap="flat" cmpd="sng" algn="ctr">
            <a:noFill/>
            <a:prstDash val="solid"/>
            <a:headEnd type="none" w="med" len="med"/>
            <a:tailEnd type="none" w="med" len="med"/>
          </a:ln>
          <a:effectLst/>
        </p:spPr>
        <p:txBody>
          <a:bodyPr vert="horz" wrap="square" lIns="91320" tIns="45659" rIns="91320" bIns="45659" numCol="1" rtlCol="0" anchor="ctr" anchorCtr="0" compatLnSpc="1">
            <a:prstTxWarp prst="textNoShape">
              <a:avLst/>
            </a:prstTxWarp>
          </a:bodyPr>
          <a:lstStyle/>
          <a:p>
            <a:pPr marL="0" marR="0" lvl="0" indent="0" algn="ctr" defTabSz="912938"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5849" y="3145046"/>
            <a:ext cx="3284727" cy="704435"/>
          </a:xfrm>
          <a:prstGeom prst="rect">
            <a:avLst/>
          </a:prstGeom>
        </p:spPr>
      </p:pic>
      <p:sp>
        <p:nvSpPr>
          <p:cNvPr id="6"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chemeClr val="tx1"/>
                </a:solidFill>
                <a:cs typeface="Segoe UI" pitchFamily="34" charset="0"/>
              </a:rPr>
              <a:t>© 2015 Microsoft Corporation. All rights reserved. </a:t>
            </a:r>
          </a:p>
        </p:txBody>
      </p:sp>
    </p:spTree>
    <p:extLst>
      <p:ext uri="{BB962C8B-B14F-4D97-AF65-F5344CB8AC3E}">
        <p14:creationId xmlns:p14="http://schemas.microsoft.com/office/powerpoint/2010/main" val="3397876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a:t>Author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18336336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osing Logo Slide (4)">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rgbClr val="505050"/>
                </a:solidFill>
                <a:cs typeface="Segoe UI" pitchFamily="34" charset="0"/>
              </a:rPr>
              <a:t>© 2015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149288379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bwMode="white">
          <a:xfrm>
            <a:off x="274638" y="1212851"/>
            <a:ext cx="11887200" cy="2443746"/>
          </a:xfrm>
          <a:prstGeom prst="rect">
            <a:avLst/>
          </a:prstGeom>
        </p:spPr>
        <p:txBody>
          <a:bodyPr/>
          <a:lstStyle>
            <a:lvl1pPr marL="290193" indent="-290193">
              <a:buClr>
                <a:schemeClr val="tx1"/>
              </a:buClr>
              <a:buSzPct val="90000"/>
              <a:buFont typeface="Arial" pitchFamily="34" charset="0"/>
              <a:buChar char="•"/>
              <a:defRPr sz="359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871" indent="-280679">
              <a:buClr>
                <a:schemeClr val="tx1"/>
              </a:buClr>
              <a:buSzPct val="90000"/>
              <a:buFont typeface="Arial" pitchFamily="34" charset="0"/>
              <a:buChar char="•"/>
              <a:defRPr sz="319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065" indent="-290193">
              <a:buClr>
                <a:schemeClr val="tx1"/>
              </a:buClr>
              <a:buSzPct val="90000"/>
              <a:buFont typeface="Arial" pitchFamily="34" charset="0"/>
              <a:buChar char="•"/>
              <a:defRPr sz="279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413" indent="-228349">
              <a:buClr>
                <a:schemeClr val="tx1"/>
              </a:buClr>
              <a:buSzPct val="90000"/>
              <a:buFont typeface="Arial" pitchFamily="34" charset="0"/>
              <a:buChar char="•"/>
              <a:defRPr sz="239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7762" indent="-228349">
              <a:buClr>
                <a:schemeClr val="tx1"/>
              </a:buClr>
              <a:buSzPct val="90000"/>
              <a:buFont typeface="Arial" pitchFamily="34" charset="0"/>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363077"/>
            <a:ext cx="12436476" cy="631450"/>
          </a:xfrm>
          <a:prstGeom prst="rect">
            <a:avLst/>
          </a:prstGeom>
          <a:solidFill>
            <a:srgbClr val="FFFF99"/>
          </a:solidFill>
        </p:spPr>
        <p:txBody>
          <a:bodyPr lIns="155457" tIns="77729" rIns="155457" bIns="77729" anchor="b" anchorCtr="0">
            <a:noAutofit/>
          </a:bodyPr>
          <a:lstStyle>
            <a:lvl1pPr algn="r">
              <a:buFont typeface="Arial" pitchFamily="34" charset="0"/>
              <a:buNone/>
              <a:defRPr sz="3696"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Click to edit Master text styles</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1276692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White 50/50 SOLID BKG 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688141" y="1668148"/>
            <a:ext cx="5486399" cy="917575"/>
          </a:xfrm>
        </p:spPr>
        <p:txBody>
          <a:bodyPr/>
          <a:lstStyle/>
          <a:p>
            <a:r>
              <a:rPr lang="en-US" dirty="0"/>
              <a:t>Click to edit Master title style</a:t>
            </a:r>
          </a:p>
        </p:txBody>
      </p:sp>
      <p:sp>
        <p:nvSpPr>
          <p:cNvPr id="6" name="Text Placeholder 4"/>
          <p:cNvSpPr>
            <a:spLocks noGrp="1"/>
          </p:cNvSpPr>
          <p:nvPr>
            <p:ph type="body" sz="quarter" idx="13"/>
          </p:nvPr>
        </p:nvSpPr>
        <p:spPr>
          <a:xfrm>
            <a:off x="6688138" y="4469698"/>
            <a:ext cx="5486400" cy="914400"/>
          </a:xfrm>
        </p:spPr>
        <p:txBody>
          <a:bodyPr anchor="b">
            <a:noAutofit/>
          </a:bodyPr>
          <a:lstStyle>
            <a:lvl1pPr marL="0" indent="0" algn="l" defTabSz="931716" rtl="0" eaLnBrk="1" latinLnBrk="0" hangingPunct="1">
              <a:lnSpc>
                <a:spcPct val="90000"/>
              </a:lnSpc>
              <a:spcAft>
                <a:spcPts val="1199"/>
              </a:spcAft>
              <a:buNone/>
              <a:tabLst>
                <a:tab pos="111003" algn="l"/>
              </a:tabLst>
              <a:defRPr lang="en-US" sz="2397" kern="1200" spc="-10" dirty="0" smtClean="0">
                <a:gradFill>
                  <a:gsLst>
                    <a:gs pos="2917">
                      <a:schemeClr val="tx1"/>
                    </a:gs>
                    <a:gs pos="30000">
                      <a:schemeClr val="tx1"/>
                    </a:gs>
                  </a:gsLst>
                  <a:lin ang="5400000" scaled="0"/>
                </a:gradFill>
                <a:latin typeface="Segoe UI Semilight" panose="020B0402040204020203" pitchFamily="34" charset="0"/>
                <a:ea typeface="+mn-ea"/>
                <a:cs typeface="Segoe UI Semilight" panose="020B04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2208596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043647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tart screen">
    <p:bg>
      <p:bgPr>
        <a:solidFill>
          <a:srgbClr val="0078D7"/>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480" y="6030461"/>
            <a:ext cx="1097269" cy="20997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2985" y="662653"/>
            <a:ext cx="10461592" cy="5205888"/>
          </a:xfrm>
          <a:prstGeom prst="rect">
            <a:avLst/>
          </a:prstGeom>
        </p:spPr>
      </p:pic>
    </p:spTree>
    <p:extLst>
      <p:ext uri="{BB962C8B-B14F-4D97-AF65-F5344CB8AC3E}">
        <p14:creationId xmlns:p14="http://schemas.microsoft.com/office/powerpoint/2010/main" val="274048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angalore titl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759921"/>
            <a:ext cx="5943535" cy="2011665"/>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680140"/>
            <a:ext cx="4846268" cy="1009740"/>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579" y="6234297"/>
            <a:ext cx="1097269" cy="209971"/>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6071" y="1394165"/>
            <a:ext cx="7376710" cy="3670791"/>
          </a:xfrm>
          <a:prstGeom prst="rect">
            <a:avLst/>
          </a:prstGeom>
        </p:spPr>
      </p:pic>
    </p:spTree>
    <p:extLst>
      <p:ext uri="{BB962C8B-B14F-4D97-AF65-F5344CB8AC3E}">
        <p14:creationId xmlns:p14="http://schemas.microsoft.com/office/powerpoint/2010/main" val="1758627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lide 2_Option 1 - Preferred">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759921"/>
            <a:ext cx="8046632" cy="1828786"/>
          </a:xfrm>
          <a:noFill/>
        </p:spPr>
        <p:txBody>
          <a:bodyPr lIns="146304" tIns="91440" rIns="146304" bIns="91440" anchor="t" anchorCtr="0"/>
          <a:lstStyle>
            <a:lvl1pPr>
              <a:defRPr sz="5400" spc="-100" baseline="0">
                <a:solidFill>
                  <a:schemeClr val="tx1"/>
                </a:solidFill>
              </a:defRPr>
            </a:lvl1pPr>
          </a:lstStyle>
          <a:p>
            <a:r>
              <a:rPr lang="en-US" dirty="0"/>
              <a:t>Lorem ipsum</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579" y="6234297"/>
            <a:ext cx="1097269" cy="20997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895" y="936970"/>
            <a:ext cx="4096468" cy="5120584"/>
          </a:xfrm>
          <a:prstGeom prst="rect">
            <a:avLst/>
          </a:prstGeom>
        </p:spPr>
      </p:pic>
    </p:spTree>
    <p:extLst>
      <p:ext uri="{BB962C8B-B14F-4D97-AF65-F5344CB8AC3E}">
        <p14:creationId xmlns:p14="http://schemas.microsoft.com/office/powerpoint/2010/main" val="1201471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Title Slide 2_Option 1 - Preferred">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759921"/>
            <a:ext cx="8046632" cy="1828786"/>
          </a:xfrm>
          <a:noFill/>
        </p:spPr>
        <p:txBody>
          <a:bodyPr lIns="146304" tIns="91440" rIns="146304" bIns="91440" anchor="t" anchorCtr="0"/>
          <a:lstStyle>
            <a:lvl1pPr>
              <a:defRPr sz="5400" spc="-100" baseline="0">
                <a:solidFill>
                  <a:schemeClr val="tx1"/>
                </a:solidFill>
              </a:defRPr>
            </a:lvl1pPr>
          </a:lstStyle>
          <a:p>
            <a:r>
              <a:rPr lang="en-US" dirty="0"/>
              <a:t>Lorem ipsum</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579" y="6234297"/>
            <a:ext cx="1097269" cy="20997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9749" y="1079500"/>
            <a:ext cx="5715000" cy="5915025"/>
          </a:xfrm>
          <a:prstGeom prst="rect">
            <a:avLst/>
          </a:prstGeom>
        </p:spPr>
      </p:pic>
    </p:spTree>
    <p:extLst>
      <p:ext uri="{BB962C8B-B14F-4D97-AF65-F5344CB8AC3E}">
        <p14:creationId xmlns:p14="http://schemas.microsoft.com/office/powerpoint/2010/main" val="3176069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2_Option 3 - Org ID tile">
    <p:bg>
      <p:bgPr>
        <a:solidFill>
          <a:srgbClr val="0078D7"/>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579" y="6234297"/>
            <a:ext cx="1097269" cy="20997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9159" y="1622735"/>
            <a:ext cx="3194624" cy="4297702"/>
          </a:xfrm>
          <a:prstGeom prst="rect">
            <a:avLst/>
          </a:prstGeom>
        </p:spPr>
      </p:pic>
      <p:sp>
        <p:nvSpPr>
          <p:cNvPr id="8" name="Title 1"/>
          <p:cNvSpPr>
            <a:spLocks noGrp="1"/>
          </p:cNvSpPr>
          <p:nvPr>
            <p:ph type="title" hasCustomPrompt="1"/>
          </p:nvPr>
        </p:nvSpPr>
        <p:spPr>
          <a:xfrm>
            <a:off x="274702" y="1759921"/>
            <a:ext cx="8046632" cy="1828786"/>
          </a:xfrm>
          <a:noFill/>
        </p:spPr>
        <p:txBody>
          <a:bodyPr lIns="146304" tIns="91440" rIns="146304" bIns="91440" anchor="t" anchorCtr="0"/>
          <a:lstStyle>
            <a:lvl1pPr>
              <a:defRPr sz="5400" spc="-100" baseline="0">
                <a:solidFill>
                  <a:schemeClr val="tx1"/>
                </a:solidFill>
              </a:defRPr>
            </a:lvl1pPr>
          </a:lstStyle>
          <a:p>
            <a:r>
              <a:rPr lang="en-US" dirty="0"/>
              <a:t>Lorem ipsum</a:t>
            </a:r>
          </a:p>
        </p:txBody>
      </p:sp>
    </p:spTree>
    <p:extLst>
      <p:ext uri="{BB962C8B-B14F-4D97-AF65-F5344CB8AC3E}">
        <p14:creationId xmlns:p14="http://schemas.microsoft.com/office/powerpoint/2010/main" val="1257239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52043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a:t>Author’s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4333386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78D7"/>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896516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15115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124797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78D7"/>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702" y="1759921"/>
            <a:ext cx="8046632" cy="1828786"/>
          </a:xfrm>
          <a:noFill/>
        </p:spPr>
        <p:txBody>
          <a:bodyPr lIns="146304" tIns="91440" rIns="146304" bIns="91440" anchor="t" anchorCtr="0"/>
          <a:lstStyle>
            <a:lvl1pPr>
              <a:defRPr sz="5400" spc="-100" baseline="0">
                <a:solidFill>
                  <a:schemeClr val="tx1"/>
                </a:solidFill>
              </a:defRPr>
            </a:lvl1pPr>
          </a:lstStyle>
          <a:p>
            <a:r>
              <a:rPr lang="en-US" dirty="0"/>
              <a:t>Lorem ipsum</a:t>
            </a:r>
          </a:p>
        </p:txBody>
      </p:sp>
    </p:spTree>
    <p:extLst>
      <p:ext uri="{BB962C8B-B14F-4D97-AF65-F5344CB8AC3E}">
        <p14:creationId xmlns:p14="http://schemas.microsoft.com/office/powerpoint/2010/main" val="258597659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124278"/>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17950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amp; Non-bullete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28438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598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72211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34471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5"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28860535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1.34362E-6 L -3.90605E-7 -1.34362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bldP spid="15" grpId="2"/>
    </p:bld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8033091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wo Column Non-bullete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35875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wo Column Bullet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2508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4133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1287"/>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2315633"/>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2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834535543"/>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53147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1749389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6018164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5154219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87845078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8969283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426344" y="6182440"/>
            <a:ext cx="1552931" cy="33266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9280" y="493939"/>
            <a:ext cx="7142451" cy="1371600"/>
          </a:xfrm>
          <a:prstGeom prst="rect">
            <a:avLst/>
          </a:prstGeom>
        </p:spPr>
      </p:pic>
    </p:spTree>
    <p:extLst>
      <p:ext uri="{BB962C8B-B14F-4D97-AF65-F5344CB8AC3E}">
        <p14:creationId xmlns:p14="http://schemas.microsoft.com/office/powerpoint/2010/main" val="943462213"/>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5"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3506392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1.34362E-6 L -3.90605E-7 -1.34362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bldP spid="15"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
        <p:nvSpPr>
          <p:cNvPr id="15"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0"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376825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
        <p:nvSpPr>
          <p:cNvPr id="15"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0"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281670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116217225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757448" y="304193"/>
            <a:ext cx="440944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a:t>Speaker Name</a:t>
            </a:r>
          </a:p>
        </p:txBody>
      </p:sp>
      <p:sp>
        <p:nvSpPr>
          <p:cNvPr id="7"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46610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9143999" cy="2751698"/>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Video title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pic>
        <p:nvPicPr>
          <p:cNvPr id="11" name="Picture 10"/>
          <p:cNvPicPr>
            <a:picLocks noChangeAspect="1"/>
          </p:cNvPicPr>
          <p:nvPr userDrawn="1"/>
        </p:nvPicPr>
        <p:blipFill>
          <a:blip r:embed="rId2"/>
          <a:stretch>
            <a:fillRect/>
          </a:stretch>
        </p:blipFill>
        <p:spPr>
          <a:xfrm>
            <a:off x="-222" y="3075628"/>
            <a:ext cx="12436918" cy="3292125"/>
          </a:xfrm>
          <a:prstGeom prst="rect">
            <a:avLst/>
          </a:prstGeom>
        </p:spPr>
      </p:pic>
    </p:spTree>
    <p:extLst>
      <p:ext uri="{BB962C8B-B14F-4D97-AF65-F5344CB8AC3E}">
        <p14:creationId xmlns:p14="http://schemas.microsoft.com/office/powerpoint/2010/main" val="14664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89932215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7708923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505050">
                        <a:alpha val="50000"/>
                      </a:srgbClr>
                    </a:gs>
                    <a:gs pos="86000">
                      <a:srgbClr val="505050">
                        <a:alpha val="50000"/>
                      </a:srgbClr>
                    </a:gs>
                  </a:gsLst>
                  <a:lin ang="5400000" scaled="0"/>
                </a:gradFill>
              </a:rPr>
              <a:t>MICROSOFT CONFIDENTIAL – INTERNAL ONLY</a:t>
            </a:r>
          </a:p>
        </p:txBody>
      </p:sp>
    </p:spTree>
    <p:extLst>
      <p:ext uri="{BB962C8B-B14F-4D97-AF65-F5344CB8AC3E}">
        <p14:creationId xmlns:p14="http://schemas.microsoft.com/office/powerpoint/2010/main" val="10977673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4805498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94519676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40220007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4618821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391835053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55527021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dirty="0"/>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40420380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80224760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73488346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a:t>Author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2832205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a:t>Author’s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07484810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dirty="0"/>
              <a:t>Click to edit Master title style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35464219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33493108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dirty="0"/>
              <a:t>Click to edit Master title style</a:t>
            </a:r>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116633743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7671976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757448" y="304193"/>
            <a:ext cx="440944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a:t>Speaker Name</a:t>
            </a:r>
          </a:p>
        </p:txBody>
      </p:sp>
      <p:sp>
        <p:nvSpPr>
          <p:cNvPr id="7"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95023466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505050">
                        <a:alpha val="50000"/>
                      </a:srgbClr>
                    </a:gs>
                    <a:gs pos="86000">
                      <a:srgbClr val="505050">
                        <a:alpha val="50000"/>
                      </a:srgbClr>
                    </a:gs>
                  </a:gsLst>
                  <a:lin ang="5400000" scaled="0"/>
                </a:gradFill>
              </a:rPr>
              <a:t>MICROSOFT CONFIDENTIAL – INTERNAL ONLY</a:t>
            </a:r>
          </a:p>
        </p:txBody>
      </p:sp>
    </p:spTree>
    <p:extLst>
      <p:ext uri="{BB962C8B-B14F-4D97-AF65-F5344CB8AC3E}">
        <p14:creationId xmlns:p14="http://schemas.microsoft.com/office/powerpoint/2010/main" val="40998602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60650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426344" y="6182440"/>
            <a:ext cx="1552931" cy="33266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9280" y="493939"/>
            <a:ext cx="7142451" cy="1371600"/>
          </a:xfrm>
          <a:prstGeom prst="rect">
            <a:avLst/>
          </a:prstGeom>
        </p:spPr>
      </p:pic>
    </p:spTree>
    <p:extLst>
      <p:ext uri="{BB962C8B-B14F-4D97-AF65-F5344CB8AC3E}">
        <p14:creationId xmlns:p14="http://schemas.microsoft.com/office/powerpoint/2010/main" val="2159256144"/>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5"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5194517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1.34362E-6 L -3.90605E-7 -1.34362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bldP spid="15"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
        <p:nvSpPr>
          <p:cNvPr id="15"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0" name="Text Placeholder 16"/>
          <p:cNvSpPr>
            <a:spLocks noGrp="1"/>
          </p:cNvSpPr>
          <p:nvPr>
            <p:ph type="body" sz="quarter" idx="14" hasCustomPrompt="1"/>
          </p:nvPr>
        </p:nvSpPr>
        <p:spPr>
          <a:xfrm>
            <a:off x="8504239" y="29686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265645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240913180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757448" y="304193"/>
            <a:ext cx="440944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a:t>Speaker Name</a:t>
            </a:r>
          </a:p>
        </p:txBody>
      </p:sp>
      <p:sp>
        <p:nvSpPr>
          <p:cNvPr id="7"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4240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9143999" cy="2751698"/>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Video title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pic>
        <p:nvPicPr>
          <p:cNvPr id="11" name="Picture 10"/>
          <p:cNvPicPr>
            <a:picLocks noChangeAspect="1"/>
          </p:cNvPicPr>
          <p:nvPr userDrawn="1"/>
        </p:nvPicPr>
        <p:blipFill>
          <a:blip r:embed="rId2"/>
          <a:stretch>
            <a:fillRect/>
          </a:stretch>
        </p:blipFill>
        <p:spPr>
          <a:xfrm>
            <a:off x="-222" y="3075628"/>
            <a:ext cx="12436918" cy="3292125"/>
          </a:xfrm>
          <a:prstGeom prst="rect">
            <a:avLst/>
          </a:prstGeom>
        </p:spPr>
      </p:pic>
    </p:spTree>
    <p:extLst>
      <p:ext uri="{BB962C8B-B14F-4D97-AF65-F5344CB8AC3E}">
        <p14:creationId xmlns:p14="http://schemas.microsoft.com/office/powerpoint/2010/main" val="226331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0502582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9143999" cy="2751698"/>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Video title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pic>
        <p:nvPicPr>
          <p:cNvPr id="11" name="Picture 10"/>
          <p:cNvPicPr>
            <a:picLocks noChangeAspect="1"/>
          </p:cNvPicPr>
          <p:nvPr userDrawn="1"/>
        </p:nvPicPr>
        <p:blipFill>
          <a:blip r:embed="rId2"/>
          <a:stretch>
            <a:fillRect/>
          </a:stretch>
        </p:blipFill>
        <p:spPr>
          <a:xfrm>
            <a:off x="-222" y="3075628"/>
            <a:ext cx="12436918" cy="3292125"/>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76823655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505050">
                        <a:alpha val="50000"/>
                      </a:srgbClr>
                    </a:gs>
                    <a:gs pos="86000">
                      <a:srgbClr val="505050">
                        <a:alpha val="50000"/>
                      </a:srgbClr>
                    </a:gs>
                  </a:gsLst>
                  <a:lin ang="5400000" scaled="0"/>
                </a:gradFill>
              </a:rPr>
              <a:t>MICROSOFT CONFIDENTIAL – INTERNAL ONLY</a:t>
            </a:r>
          </a:p>
        </p:txBody>
      </p:sp>
    </p:spTree>
    <p:extLst>
      <p:ext uri="{BB962C8B-B14F-4D97-AF65-F5344CB8AC3E}">
        <p14:creationId xmlns:p14="http://schemas.microsoft.com/office/powerpoint/2010/main" val="24433690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99454445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8240869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22820648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3194416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7969264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dirty="0"/>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51181510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68677987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a:t>Click to edit Master title style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36054908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407535725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a:t>Author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90935747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a:t>Author’s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66948467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dirty="0"/>
              <a:t>Click to edit Master title style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91564765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214249849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dirty="0"/>
              <a:t>Click to edit Master title style</a:t>
            </a:r>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109837000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279048176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FFFFFF">
                        <a:alpha val="50000"/>
                      </a:srgbClr>
                    </a:gs>
                    <a:gs pos="86000">
                      <a:srgbClr val="FFFFFF">
                        <a:alpha val="50000"/>
                      </a:srgbClr>
                    </a:gs>
                  </a:gsLst>
                  <a:lin ang="5400000" scaled="0"/>
                </a:gradFill>
              </a:rPr>
              <a:t>MICROSOFT CONFIDENTIAL – INTERNAL ONLY</a:t>
            </a:r>
          </a:p>
        </p:txBody>
      </p:sp>
    </p:spTree>
    <p:extLst>
      <p:ext uri="{BB962C8B-B14F-4D97-AF65-F5344CB8AC3E}">
        <p14:creationId xmlns:p14="http://schemas.microsoft.com/office/powerpoint/2010/main" val="139747192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a:gradFill>
                  <a:gsLst>
                    <a:gs pos="0">
                      <a:srgbClr val="505050">
                        <a:alpha val="50000"/>
                      </a:srgbClr>
                    </a:gs>
                    <a:gs pos="86000">
                      <a:srgbClr val="505050">
                        <a:alpha val="50000"/>
                      </a:srgbClr>
                    </a:gs>
                  </a:gsLst>
                  <a:lin ang="5400000" scaled="0"/>
                </a:gradFill>
              </a:rPr>
              <a:t>MICROSOFT CONFIDENTIAL – INTERNAL ONLY</a:t>
            </a:r>
          </a:p>
        </p:txBody>
      </p:sp>
    </p:spTree>
    <p:extLst>
      <p:ext uri="{BB962C8B-B14F-4D97-AF65-F5344CB8AC3E}">
        <p14:creationId xmlns:p14="http://schemas.microsoft.com/office/powerpoint/2010/main" val="469930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39780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fld id="{E421309E-63E8-4122-B06D-698FAE104569}" type="datetimeFigureOut">
              <a:rPr lang="en-US" smtClean="0">
                <a:solidFill>
                  <a:srgbClr val="FFFFFF"/>
                </a:solidFill>
              </a:rPr>
              <a:pPr/>
              <a:t>4/24/2017</a:t>
            </a:fld>
            <a:endParaRPr lang="en-US">
              <a:solidFill>
                <a:srgbClr val="FFFFFF"/>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fld id="{35F07A8D-BE6C-4B20-9B46-10469332119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912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76253691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43471"/>
            <a:ext cx="2487295" cy="2486942"/>
          </a:xfrm>
          <a:solidFill>
            <a:schemeClr val="accent1"/>
          </a:solidFill>
        </p:spPr>
        <p:txBody>
          <a:bodyPr rIns="91440">
            <a:normAutofit/>
          </a:bodyPr>
          <a:lstStyle>
            <a:lvl1pPr>
              <a:defRPr sz="2720" baseline="0">
                <a:solidFill>
                  <a:schemeClr val="tx1"/>
                </a:solidFill>
                <a:latin typeface="+mn-lt"/>
              </a:defRPr>
            </a:lvl1pPr>
          </a:lstStyle>
          <a:p>
            <a:pPr lvl="0"/>
            <a:r>
              <a:rPr lang="en-US" dirty="0"/>
              <a:t>Click to edit slide content</a:t>
            </a:r>
          </a:p>
        </p:txBody>
      </p:sp>
      <p:sp>
        <p:nvSpPr>
          <p:cNvPr id="3" name="Date Placeholder 2"/>
          <p:cNvSpPr>
            <a:spLocks noGrp="1"/>
          </p:cNvSpPr>
          <p:nvPr>
            <p:ph type="dt" sz="half" idx="10"/>
          </p:nvPr>
        </p:nvSpPr>
        <p:spPr>
          <a:xfrm>
            <a:off x="0" y="6482890"/>
            <a:ext cx="2901844" cy="372394"/>
          </a:xfrm>
          <a:prstGeom prst="rect">
            <a:avLst/>
          </a:prstGeom>
        </p:spPr>
        <p:txBody>
          <a:bodyPr/>
          <a:lstStyle>
            <a:lvl1pPr>
              <a:defRPr>
                <a:solidFill>
                  <a:schemeClr val="tx1"/>
                </a:solidFill>
                <a:latin typeface="+mn-lt"/>
              </a:defRPr>
            </a:lvl1pPr>
          </a:lstStyle>
          <a:p>
            <a:fld id="{C425F056-465B-9846-A958-8221F07CC566}" type="datetime1">
              <a:rPr lang="en-US" smtClean="0">
                <a:solidFill>
                  <a:srgbClr val="FFFFFF"/>
                </a:solidFill>
              </a:rPr>
              <a:pPr/>
              <a:t>4/24/2017</a:t>
            </a:fld>
            <a:endParaRPr lang="en-US">
              <a:solidFill>
                <a:srgbClr val="FFFFFF"/>
              </a:solidFill>
            </a:endParaRPr>
          </a:p>
        </p:txBody>
      </p:sp>
      <p:sp>
        <p:nvSpPr>
          <p:cNvPr id="4" name="Slide Number Placeholder 3"/>
          <p:cNvSpPr>
            <a:spLocks noGrp="1"/>
          </p:cNvSpPr>
          <p:nvPr>
            <p:ph type="sldNum" sz="quarter" idx="11"/>
          </p:nvPr>
        </p:nvSpPr>
        <p:spPr>
          <a:xfrm>
            <a:off x="9223719" y="6482890"/>
            <a:ext cx="2901844" cy="372394"/>
          </a:xfrm>
          <a:prstGeom prst="rect">
            <a:avLst/>
          </a:prstGeom>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730942" y="1243471"/>
            <a:ext cx="8394621" cy="5155224"/>
          </a:xfrm>
          <a:prstGeom prst="rect">
            <a:avLst/>
          </a:prstGeom>
        </p:spPr>
        <p:txBody>
          <a:bodyPr vert="horz" lIns="182880" tIns="137160">
            <a:normAutofit/>
          </a:bodyPr>
          <a:lstStyle>
            <a:lvl1pPr marL="0" indent="0">
              <a:spcBef>
                <a:spcPts val="408"/>
              </a:spcBef>
              <a:buFontTx/>
              <a:buNone/>
              <a:defRPr sz="1904" baseline="0">
                <a:solidFill>
                  <a:schemeClr val="tx1"/>
                </a:solidFill>
                <a:latin typeface="+mn-lt"/>
              </a:defRPr>
            </a:lvl1pPr>
          </a:lstStyle>
          <a:p>
            <a:pPr lvl="0"/>
            <a:r>
              <a:rPr lang="en-US" dirty="0"/>
              <a:t>Click to edit slide content</a:t>
            </a:r>
          </a:p>
        </p:txBody>
      </p:sp>
    </p:spTree>
    <p:extLst>
      <p:ext uri="{BB962C8B-B14F-4D97-AF65-F5344CB8AC3E}">
        <p14:creationId xmlns:p14="http://schemas.microsoft.com/office/powerpoint/2010/main" val="38131919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pt-B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pt-BR"/>
          </a:p>
        </p:txBody>
      </p:sp>
      <p:sp>
        <p:nvSpPr>
          <p:cNvPr id="4" name="Date Placeholder 3"/>
          <p:cNvSpPr>
            <a:spLocks noGrp="1"/>
          </p:cNvSpPr>
          <p:nvPr>
            <p:ph type="dt" sz="half" idx="10"/>
          </p:nvPr>
        </p:nvSpPr>
        <p:spPr/>
        <p:txBody>
          <a:bodyPr/>
          <a:lstStyle/>
          <a:p>
            <a:fld id="{3C0F88EE-F897-460F-9DF9-495AA44D0786}" type="datetimeFigureOut">
              <a:rPr lang="pt-BR" smtClean="0"/>
              <a:t>24/04/2017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387C42E-D51D-4858-98AC-F14697488982}" type="slidenum">
              <a:rPr lang="pt-BR" smtClean="0"/>
              <a:t>‹#›</a:t>
            </a:fld>
            <a:endParaRPr lang="pt-BR"/>
          </a:p>
        </p:txBody>
      </p:sp>
    </p:spTree>
    <p:extLst>
      <p:ext uri="{BB962C8B-B14F-4D97-AF65-F5344CB8AC3E}">
        <p14:creationId xmlns:p14="http://schemas.microsoft.com/office/powerpoint/2010/main" val="16941245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Slide 2_Option 1 - Preferred">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759921"/>
            <a:ext cx="8046632" cy="1828786"/>
          </a:xfrm>
          <a:noFill/>
        </p:spPr>
        <p:txBody>
          <a:bodyPr lIns="146304" tIns="91440" rIns="146304" bIns="91440" anchor="t" anchorCtr="0"/>
          <a:lstStyle>
            <a:lvl1pPr>
              <a:defRPr sz="5400" spc="-100" baseline="0">
                <a:solidFill>
                  <a:schemeClr val="tx1"/>
                </a:solidFill>
              </a:defRPr>
            </a:lvl1pPr>
          </a:lstStyle>
          <a:p>
            <a:r>
              <a:rPr lang="en-US" dirty="0"/>
              <a:t>Lorem ipsum</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579" y="6234297"/>
            <a:ext cx="1097269" cy="20997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895" y="936970"/>
            <a:ext cx="4096468" cy="5120584"/>
          </a:xfrm>
          <a:prstGeom prst="rect">
            <a:avLst/>
          </a:prstGeom>
        </p:spPr>
      </p:pic>
    </p:spTree>
    <p:extLst>
      <p:ext uri="{BB962C8B-B14F-4D97-AF65-F5344CB8AC3E}">
        <p14:creationId xmlns:p14="http://schemas.microsoft.com/office/powerpoint/2010/main" val="3435416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a:lstStyle>
            <a:lvl1pPr marL="287338" indent="-287338">
              <a:spcBef>
                <a:spcPts val="1224"/>
              </a:spcBef>
              <a:buClr>
                <a:schemeClr val="tx2"/>
              </a:buClr>
              <a:buFont typeface="Arial" pitchFamily="34" charset="0"/>
              <a:buChar char="•"/>
              <a:defRPr sz="3600">
                <a:solidFill>
                  <a:srgbClr val="58288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536079"/>
          </a:xfrm>
        </p:spPr>
        <p:txBody>
          <a:bodyPr/>
          <a:lstStyle>
            <a:lvl1pPr marL="287338" indent="-287338">
              <a:spcBef>
                <a:spcPts val="1224"/>
              </a:spcBef>
              <a:buClr>
                <a:schemeClr val="tx2"/>
              </a:buClr>
              <a:buFont typeface="Arial" pitchFamily="34" charset="0"/>
              <a:buChar char="•"/>
              <a:defRPr sz="3600">
                <a:solidFill>
                  <a:srgbClr val="58288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42185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spTree>
    <p:extLst>
      <p:ext uri="{BB962C8B-B14F-4D97-AF65-F5344CB8AC3E}">
        <p14:creationId xmlns:p14="http://schemas.microsoft.com/office/powerpoint/2010/main" val="2807136279"/>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a:t>Speaker Name</a:t>
            </a:r>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18602035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pic>
        <p:nvPicPr>
          <p:cNvPr id="8"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1872409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3455427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76749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845213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472271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a:t>Section title</a:t>
            </a:r>
          </a:p>
        </p:txBody>
      </p:sp>
    </p:spTree>
    <p:extLst>
      <p:ext uri="{BB962C8B-B14F-4D97-AF65-F5344CB8AC3E}">
        <p14:creationId xmlns:p14="http://schemas.microsoft.com/office/powerpoint/2010/main" val="346197530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a:t>Section title</a:t>
            </a:r>
          </a:p>
        </p:txBody>
      </p:sp>
    </p:spTree>
    <p:extLst>
      <p:ext uri="{BB962C8B-B14F-4D97-AF65-F5344CB8AC3E}">
        <p14:creationId xmlns:p14="http://schemas.microsoft.com/office/powerpoint/2010/main" val="23977753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0355149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65187435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939633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211430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9304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02772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422495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371086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image" Target="../media/image1.png"/><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theme" Target="../theme/theme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theme" Target="../theme/theme4.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image" Target="../media/image12.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image" Target="../media/image11.pn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image" Target="../media/image1.png"/><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image" Target="../media/image11.pn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theme" Target="../theme/theme6.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image" Target="../media/image1.png"/><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theme" Target="../theme/theme7.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28"/>
          <a:stretch>
            <a:fillRect/>
          </a:stretch>
        </p:blipFill>
        <p:spPr>
          <a:xfrm rot="5400000">
            <a:off x="9489149" y="3050513"/>
            <a:ext cx="6995160" cy="894134"/>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167" r:id="rId2"/>
    <p:sldLayoutId id="2147484215" r:id="rId3"/>
    <p:sldLayoutId id="2147484216" r:id="rId4"/>
    <p:sldLayoutId id="2147484105" r:id="rId5"/>
    <p:sldLayoutId id="2147484182" r:id="rId6"/>
    <p:sldLayoutId id="2147484130" r:id="rId7"/>
    <p:sldLayoutId id="2147484101" r:id="rId8"/>
    <p:sldLayoutId id="2147484102" r:id="rId9"/>
    <p:sldLayoutId id="2147484098" r:id="rId10"/>
    <p:sldLayoutId id="2147484086" r:id="rId11"/>
    <p:sldLayoutId id="2147484100" r:id="rId12"/>
    <p:sldLayoutId id="2147484089" r:id="rId13"/>
    <p:sldLayoutId id="2147484092" r:id="rId14"/>
    <p:sldLayoutId id="2147484190" r:id="rId15"/>
    <p:sldLayoutId id="2147484195" r:id="rId16"/>
    <p:sldLayoutId id="2147484209" r:id="rId17"/>
    <p:sldLayoutId id="2147484196" r:id="rId18"/>
    <p:sldLayoutId id="2147484208" r:id="rId19"/>
    <p:sldLayoutId id="2147484192" r:id="rId20"/>
    <p:sldLayoutId id="2147484189" r:id="rId21"/>
    <p:sldLayoutId id="2147484194" r:id="rId22"/>
    <p:sldLayoutId id="2147484127" r:id="rId23"/>
    <p:sldLayoutId id="2147484093" r:id="rId24"/>
    <p:sldLayoutId id="2147484129" r:id="rId25"/>
    <p:sldLayoutId id="2147484203" r:id="rId26"/>
  </p:sldLayoutIdLst>
  <p:transition>
    <p:fade/>
  </p:transition>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8"/>
          <a:stretch>
            <a:fillRect/>
          </a:stretch>
        </p:blipFill>
        <p:spPr>
          <a:xfrm rot="5400000">
            <a:off x="9489149" y="3050513"/>
            <a:ext cx="6995160" cy="894134"/>
          </a:xfrm>
          <a:prstGeom prst="rect">
            <a:avLst/>
          </a:prstGeom>
        </p:spPr>
      </p:pic>
    </p:spTree>
    <p:extLst>
      <p:ext uri="{BB962C8B-B14F-4D97-AF65-F5344CB8AC3E}">
        <p14:creationId xmlns:p14="http://schemas.microsoft.com/office/powerpoint/2010/main" val="3362188839"/>
      </p:ext>
    </p:extLst>
  </p:cSld>
  <p:clrMap bg1="dk1" tx1="lt1" bg2="dk2"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2" r:id="rId25"/>
    <p:sldLayoutId id="2147484243" r:id="rId26"/>
  </p:sldLayoutIdLst>
  <p:transition>
    <p:fade/>
  </p:transition>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3"/>
          <a:stretch>
            <a:fillRect/>
          </a:stretch>
        </p:blipFill>
        <p:spPr>
          <a:xfrm rot="5400000">
            <a:off x="9489149" y="3050513"/>
            <a:ext cx="6995160" cy="894134"/>
          </a:xfrm>
          <a:prstGeom prst="rect">
            <a:avLst/>
          </a:prstGeom>
        </p:spPr>
      </p:pic>
    </p:spTree>
    <p:extLst>
      <p:ext uri="{BB962C8B-B14F-4D97-AF65-F5344CB8AC3E}">
        <p14:creationId xmlns:p14="http://schemas.microsoft.com/office/powerpoint/2010/main" val="3691463087"/>
      </p:ext>
    </p:extLst>
  </p:cSld>
  <p:clrMap bg1="dk1" tx1="lt1" bg2="dk2"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 id="2147484264" r:id="rId20"/>
    <p:sldLayoutId id="2147484265" r:id="rId21"/>
    <p:sldLayoutId id="2147484266" r:id="rId22"/>
    <p:sldLayoutId id="2147484267" r:id="rId23"/>
    <p:sldLayoutId id="2147484268" r:id="rId24"/>
    <p:sldLayoutId id="2147484269" r:id="rId25"/>
    <p:sldLayoutId id="2147484270" r:id="rId26"/>
    <p:sldLayoutId id="2147484271" r:id="rId27"/>
    <p:sldLayoutId id="2147484272" r:id="rId28"/>
    <p:sldLayoutId id="2147484339" r:id="rId29"/>
    <p:sldLayoutId id="2147484340" r:id="rId30"/>
    <p:sldLayoutId id="2147484406" r:id="rId31"/>
  </p:sldLayoutIdLst>
  <p:transition>
    <p:fade/>
  </p:transition>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954692868"/>
      </p:ext>
    </p:extLst>
  </p:cSld>
  <p:clrMap bg1="dk1" tx1="lt1" bg2="dk2"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8" r:id="rId15"/>
    <p:sldLayoutId id="2147484289" r:id="rId16"/>
    <p:sldLayoutId id="2147484290" r:id="rId17"/>
    <p:sldLayoutId id="2147484291" r:id="rId18"/>
    <p:sldLayoutId id="2147484292" r:id="rId19"/>
    <p:sldLayoutId id="2147484293" r:id="rId20"/>
    <p:sldLayoutId id="2147484294" r:id="rId21"/>
    <p:sldLayoutId id="2147484295" r:id="rId22"/>
    <p:sldLayoutId id="2147484296" r:id="rId23"/>
    <p:sldLayoutId id="2147484297" r:id="rId24"/>
    <p:sldLayoutId id="2147484298" r:id="rId25"/>
    <p:sldLayoutId id="2147484299" r:id="rId26"/>
    <p:sldLayoutId id="2147484300" r:id="rId27"/>
    <p:sldLayoutId id="2147484301" r:id="rId28"/>
    <p:sldLayoutId id="2147484302" r:id="rId29"/>
    <p:sldLayoutId id="2147484303" r:id="rId30"/>
    <p:sldLayoutId id="2147484304" r:id="rId31"/>
    <p:sldLayoutId id="2147484305" r:id="rId32"/>
    <p:sldLayoutId id="2147484306" r:id="rId33"/>
    <p:sldLayoutId id="2147484307" r:id="rId34"/>
    <p:sldLayoutId id="2147484308" r:id="rId35"/>
    <p:sldLayoutId id="2147484309" r:id="rId36"/>
    <p:sldLayoutId id="2147484310" r:id="rId37"/>
    <p:sldLayoutId id="2147484311" r:id="rId38"/>
  </p:sldLayoutIdLst>
  <p:transition>
    <p:fade/>
  </p:transition>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41"/>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28"/>
          <a:stretch>
            <a:fillRect/>
          </a:stretch>
        </p:blipFill>
        <p:spPr>
          <a:xfrm rot="5400000">
            <a:off x="9489149" y="3050513"/>
            <a:ext cx="6995160" cy="894134"/>
          </a:xfrm>
          <a:prstGeom prst="rect">
            <a:avLst/>
          </a:prstGeom>
        </p:spPr>
      </p:pic>
    </p:spTree>
    <p:extLst>
      <p:ext uri="{BB962C8B-B14F-4D97-AF65-F5344CB8AC3E}">
        <p14:creationId xmlns:p14="http://schemas.microsoft.com/office/powerpoint/2010/main" val="338455120"/>
      </p:ext>
    </p:extLst>
  </p:cSld>
  <p:clrMap bg1="dk1" tx1="lt1" bg2="dk2" tx2="lt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 id="2147484330" r:id="rId18"/>
    <p:sldLayoutId id="2147484331" r:id="rId19"/>
    <p:sldLayoutId id="2147484332" r:id="rId20"/>
    <p:sldLayoutId id="2147484333" r:id="rId21"/>
    <p:sldLayoutId id="2147484334" r:id="rId22"/>
    <p:sldLayoutId id="2147484335" r:id="rId23"/>
    <p:sldLayoutId id="2147484336" r:id="rId24"/>
    <p:sldLayoutId id="2147484337" r:id="rId25"/>
    <p:sldLayoutId id="2147484338" r:id="rId26"/>
  </p:sldLayoutIdLst>
  <p:transition>
    <p:fade/>
  </p:transition>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7"/>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7" cy="209403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rot="5400000">
            <a:off x="10532397" y="1944336"/>
            <a:ext cx="4298019" cy="409351"/>
          </a:xfrm>
          <a:prstGeom prst="rect">
            <a:avLst/>
          </a:prstGeom>
        </p:spPr>
      </p:pic>
    </p:spTree>
    <p:extLst>
      <p:ext uri="{BB962C8B-B14F-4D97-AF65-F5344CB8AC3E}">
        <p14:creationId xmlns:p14="http://schemas.microsoft.com/office/powerpoint/2010/main" val="2025326274"/>
      </p:ext>
    </p:extLst>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 id="2147484358" r:id="rId14"/>
    <p:sldLayoutId id="2147484359" r:id="rId15"/>
    <p:sldLayoutId id="2147484360" r:id="rId16"/>
    <p:sldLayoutId id="2147484361" r:id="rId17"/>
    <p:sldLayoutId id="2147484362" r:id="rId18"/>
    <p:sldLayoutId id="2147484363" r:id="rId19"/>
    <p:sldLayoutId id="2147484364" r:id="rId20"/>
    <p:sldLayoutId id="2147484365" r:id="rId21"/>
    <p:sldLayoutId id="2147484366" r:id="rId22"/>
    <p:sldLayoutId id="2147484367" r:id="rId23"/>
    <p:sldLayoutId id="2147484368" r:id="rId24"/>
    <p:sldLayoutId id="2147484369" r:id="rId25"/>
    <p:sldLayoutId id="2147484370" r:id="rId26"/>
    <p:sldLayoutId id="2147484371" r:id="rId27"/>
    <p:sldLayoutId id="2147484372" r:id="rId28"/>
    <p:sldLayoutId id="2147484373" r:id="rId29"/>
    <p:sldLayoutId id="2147484374" r:id="rId30"/>
    <p:sldLayoutId id="2147484375" r:id="rId31"/>
    <p:sldLayoutId id="2147484376" r:id="rId32"/>
    <p:sldLayoutId id="2147484377" r:id="rId33"/>
    <p:sldLayoutId id="2147484378" r:id="rId34"/>
    <p:sldLayoutId id="2147484379" r:id="rId35"/>
    <p:sldLayoutId id="2147484380" r:id="rId36"/>
  </p:sldLayoutIdLst>
  <p:transition>
    <p:fade/>
  </p:transition>
  <p:txStyles>
    <p:titleStyle>
      <a:lvl1pPr algn="l" defTabSz="931710" rtl="0" eaLnBrk="1" latinLnBrk="0" hangingPunct="1">
        <a:lnSpc>
          <a:spcPct val="90000"/>
        </a:lnSpc>
        <a:spcBef>
          <a:spcPct val="0"/>
        </a:spcBef>
        <a:buNone/>
        <a:defRPr lang="en-US" sz="4200" b="0" kern="1200" cap="none" spc="-102" baseline="0" dirty="0" smtClean="0">
          <a:ln w="3175">
            <a:noFill/>
          </a:ln>
          <a:solidFill>
            <a:srgbClr val="505050"/>
          </a:solidFill>
          <a:effectLst/>
          <a:latin typeface="+mj-lt"/>
          <a:ea typeface="+mn-ea"/>
          <a:cs typeface="Segoe UI" pitchFamily="34" charset="0"/>
        </a:defRPr>
      </a:lvl1pPr>
    </p:titleStyle>
    <p:bodyStyle>
      <a:lvl1pPr marL="0" marR="0" indent="0" algn="l" defTabSz="931710" rtl="0" eaLnBrk="1" fontAlgn="auto" latinLnBrk="0" hangingPunct="1">
        <a:lnSpc>
          <a:spcPct val="90000"/>
        </a:lnSpc>
        <a:spcBef>
          <a:spcPct val="20000"/>
        </a:spcBef>
        <a:spcAft>
          <a:spcPts val="0"/>
        </a:spcAft>
        <a:buClr>
          <a:schemeClr val="bg1"/>
        </a:buClr>
        <a:buSzPct val="100000"/>
        <a:buFontTx/>
        <a:buNone/>
        <a:tabLst/>
        <a:defRPr sz="3996" kern="1200" spc="0" baseline="0">
          <a:solidFill>
            <a:srgbClr val="5C2D91"/>
          </a:solidFill>
          <a:latin typeface="+mj-lt"/>
          <a:ea typeface="+mn-ea"/>
          <a:cs typeface="+mn-cs"/>
        </a:defRPr>
      </a:lvl1pPr>
      <a:lvl2pPr marL="583554" marR="0" indent="-241033"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Char char="-"/>
        <a:tabLst/>
        <a:defRPr sz="2000" kern="1200" spc="0" baseline="0">
          <a:solidFill>
            <a:srgbClr val="505050"/>
          </a:solidFill>
          <a:latin typeface="+mn-lt"/>
          <a:ea typeface="+mn-ea"/>
          <a:cs typeface="+mn-cs"/>
        </a:defRPr>
      </a:lvl2pPr>
      <a:lvl3pPr marL="799216"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gt;"/>
        <a:tabLst/>
        <a:defRPr sz="2000" kern="1200" spc="0" baseline="0">
          <a:solidFill>
            <a:srgbClr val="505050"/>
          </a:solidFill>
          <a:latin typeface="+mn-lt"/>
          <a:ea typeface="+mn-ea"/>
          <a:cs typeface="+mn-cs"/>
        </a:defRPr>
      </a:lvl3pPr>
      <a:lvl4pPr marL="1027562"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
        <a:tabLst/>
        <a:defRPr sz="1800" kern="1200" spc="0" baseline="0">
          <a:solidFill>
            <a:srgbClr val="505050"/>
          </a:solidFill>
          <a:latin typeface="+mn-lt"/>
          <a:ea typeface="+mn-ea"/>
          <a:cs typeface="+mn-cs"/>
        </a:defRPr>
      </a:lvl4pPr>
      <a:lvl5pPr marL="1255909" marR="0" indent="-228347"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Char char="•"/>
        <a:tabLst/>
        <a:defRPr sz="1800" kern="1200" spc="0" baseline="0">
          <a:solidFill>
            <a:srgbClr val="505050"/>
          </a:soli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31710" rtl="0" eaLnBrk="1" latinLnBrk="0" hangingPunct="1">
        <a:defRPr sz="1798" kern="1200">
          <a:solidFill>
            <a:schemeClr val="tx1"/>
          </a:solidFill>
          <a:latin typeface="+mn-lt"/>
          <a:ea typeface="+mn-ea"/>
          <a:cs typeface="+mn-cs"/>
        </a:defRPr>
      </a:lvl1pPr>
      <a:lvl2pPr marL="465855" algn="l" defTabSz="931710" rtl="0" eaLnBrk="1" latinLnBrk="0" hangingPunct="1">
        <a:defRPr sz="1798" kern="1200">
          <a:solidFill>
            <a:schemeClr val="tx1"/>
          </a:solidFill>
          <a:latin typeface="+mn-lt"/>
          <a:ea typeface="+mn-ea"/>
          <a:cs typeface="+mn-cs"/>
        </a:defRPr>
      </a:lvl2pPr>
      <a:lvl3pPr marL="931710" algn="l" defTabSz="931710" rtl="0" eaLnBrk="1" latinLnBrk="0" hangingPunct="1">
        <a:defRPr sz="1798" kern="1200">
          <a:solidFill>
            <a:schemeClr val="tx1"/>
          </a:solidFill>
          <a:latin typeface="+mn-lt"/>
          <a:ea typeface="+mn-ea"/>
          <a:cs typeface="+mn-cs"/>
        </a:defRPr>
      </a:lvl3pPr>
      <a:lvl4pPr marL="1397566" algn="l" defTabSz="931710" rtl="0" eaLnBrk="1" latinLnBrk="0" hangingPunct="1">
        <a:defRPr sz="1798" kern="1200">
          <a:solidFill>
            <a:schemeClr val="tx1"/>
          </a:solidFill>
          <a:latin typeface="+mn-lt"/>
          <a:ea typeface="+mn-ea"/>
          <a:cs typeface="+mn-cs"/>
        </a:defRPr>
      </a:lvl4pPr>
      <a:lvl5pPr marL="1863421" algn="l" defTabSz="931710" rtl="0" eaLnBrk="1" latinLnBrk="0" hangingPunct="1">
        <a:defRPr sz="1798" kern="1200">
          <a:solidFill>
            <a:schemeClr val="tx1"/>
          </a:solidFill>
          <a:latin typeface="+mn-lt"/>
          <a:ea typeface="+mn-ea"/>
          <a:cs typeface="+mn-cs"/>
        </a:defRPr>
      </a:lvl5pPr>
      <a:lvl6pPr marL="2329277" algn="l" defTabSz="931710" rtl="0" eaLnBrk="1" latinLnBrk="0" hangingPunct="1">
        <a:defRPr sz="1798" kern="1200">
          <a:solidFill>
            <a:schemeClr val="tx1"/>
          </a:solidFill>
          <a:latin typeface="+mn-lt"/>
          <a:ea typeface="+mn-ea"/>
          <a:cs typeface="+mn-cs"/>
        </a:defRPr>
      </a:lvl6pPr>
      <a:lvl7pPr marL="2795130" algn="l" defTabSz="931710" rtl="0" eaLnBrk="1" latinLnBrk="0" hangingPunct="1">
        <a:defRPr sz="1798" kern="1200">
          <a:solidFill>
            <a:schemeClr val="tx1"/>
          </a:solidFill>
          <a:latin typeface="+mn-lt"/>
          <a:ea typeface="+mn-ea"/>
          <a:cs typeface="+mn-cs"/>
        </a:defRPr>
      </a:lvl7pPr>
      <a:lvl8pPr marL="3260986" algn="l" defTabSz="931710" rtl="0" eaLnBrk="1" latinLnBrk="0" hangingPunct="1">
        <a:defRPr sz="1798" kern="1200">
          <a:solidFill>
            <a:schemeClr val="tx1"/>
          </a:solidFill>
          <a:latin typeface="+mn-lt"/>
          <a:ea typeface="+mn-ea"/>
          <a:cs typeface="+mn-cs"/>
        </a:defRPr>
      </a:lvl8pPr>
      <a:lvl9pPr marL="3726842" algn="l" defTabSz="931710"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4">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30">
          <p15:clr>
            <a:srgbClr val="5ACBF0"/>
          </p15:clr>
        </p15:guide>
        <p15:guide id="11" pos="4204">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2">
          <p15:clr>
            <a:srgbClr val="5ACBF0"/>
          </p15:clr>
        </p15:guide>
        <p15:guide id="18" orient="horz" pos="1338">
          <p15:clr>
            <a:srgbClr val="5ACBF0"/>
          </p15:clr>
        </p15:guide>
        <p15:guide id="19" orient="horz" pos="1913">
          <p15:clr>
            <a:srgbClr val="5ACBF0"/>
          </p15:clr>
        </p15:guide>
        <p15:guide id="20" orient="horz" pos="2488">
          <p15:clr>
            <a:srgbClr val="5ACBF0"/>
          </p15:clr>
        </p15:guide>
        <p15:guide id="21" orient="horz" pos="3063">
          <p15:clr>
            <a:srgbClr val="5ACBF0"/>
          </p15:clr>
        </p15:guide>
        <p15:guide id="22" orient="horz" pos="3639">
          <p15:clr>
            <a:srgbClr val="5ACBF0"/>
          </p15:clr>
        </p15:guide>
        <p15:guide id="23" pos="288">
          <p15:clr>
            <a:srgbClr val="C35EA4"/>
          </p15:clr>
        </p15:guide>
        <p15:guide id="24" pos="7546">
          <p15:clr>
            <a:srgbClr val="C35EA4"/>
          </p15:clr>
        </p15:guide>
        <p15:guide id="25" orient="horz" pos="302">
          <p15:clr>
            <a:srgbClr val="C35EA4"/>
          </p15:clr>
        </p15:guide>
        <p15:guide id="26" orient="horz" pos="4099">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26"/>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72275795"/>
      </p:ext>
    </p:extLst>
  </p:cSld>
  <p:clrMap bg1="dk1" tx1="lt1" bg2="dk2"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 id="2147484403" r:id="rId22"/>
    <p:sldLayoutId id="2147484404" r:id="rId23"/>
    <p:sldLayoutId id="2147484405" r:id="rId2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hyperlink" Target="http://www.itproguy.com/devops-practices/" TargetMode="External"/><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hyperlink" Target="https://www.infoq.com/news/2013/10/devops-3-ways" TargetMode="External"/><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notesSlide" Target="../notesSlides/notesSlide14.xml"/><Relationship Id="rId1" Type="http://schemas.openxmlformats.org/officeDocument/2006/relationships/slideLayout" Target="../slideLayouts/slideLayout6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5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76.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97.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76.xml"/><Relationship Id="rId5" Type="http://schemas.openxmlformats.org/officeDocument/2006/relationships/image" Target="../media/image57.emf"/><Relationship Id="rId4" Type="http://schemas.openxmlformats.org/officeDocument/2006/relationships/image" Target="../media/image56.emf"/></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97.xml"/><Relationship Id="rId5" Type="http://schemas.openxmlformats.org/officeDocument/2006/relationships/image" Target="../media/image51.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9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7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66.emf"/><Relationship Id="rId12"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2.emf"/></Relationships>
</file>

<file path=ppt/slides/_rels/slide33.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9.png"/><Relationship Id="rId18" Type="http://schemas.openxmlformats.org/officeDocument/2006/relationships/image" Target="../media/image83.png"/><Relationship Id="rId3" Type="http://schemas.openxmlformats.org/officeDocument/2006/relationships/image" Target="../media/image63.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68.png"/><Relationship Id="rId2" Type="http://schemas.openxmlformats.org/officeDocument/2006/relationships/notesSlide" Target="../notesSlides/notesSlide23.xml"/><Relationship Id="rId16" Type="http://schemas.openxmlformats.org/officeDocument/2006/relationships/image" Target="../media/image82.png"/><Relationship Id="rId1" Type="http://schemas.openxmlformats.org/officeDocument/2006/relationships/slideLayout" Target="../slideLayouts/slideLayout66.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62.emf"/><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2" Type="http://schemas.openxmlformats.org/officeDocument/2006/relationships/hyperlink" Target="EdgeShow118GeneKimDevOpsInterview_mid.mp4" TargetMode="Externa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hyperlink" Target="EdgeShow118GeneKimDevOpsInterview_mid.mp4" TargetMode="Externa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The_Phoenix_Project_(novel)" TargetMode="External"/><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A0E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76540" y="4792662"/>
            <a:ext cx="5484502" cy="1830388"/>
          </a:xfrm>
        </p:spPr>
        <p:txBody>
          <a:bodyPr/>
          <a:lstStyle/>
          <a:p>
            <a:r>
              <a:rPr lang="en-US" sz="1800" dirty="0"/>
              <a:t>Ricardo Martins</a:t>
            </a:r>
            <a:endParaRPr lang="en-US" sz="2400" dirty="0"/>
          </a:p>
          <a:p>
            <a:r>
              <a:rPr lang="en-US" sz="1800" dirty="0"/>
              <a:t>Cloud Solution Architect</a:t>
            </a:r>
            <a:endParaRPr lang="en-US" sz="2400" dirty="0"/>
          </a:p>
          <a:p>
            <a:r>
              <a:rPr lang="en-US" sz="1800" dirty="0"/>
              <a:t>Enterprise and Partners Group</a:t>
            </a:r>
          </a:p>
        </p:txBody>
      </p:sp>
      <p:sp>
        <p:nvSpPr>
          <p:cNvPr id="4" name="Title 3"/>
          <p:cNvSpPr>
            <a:spLocks noGrp="1"/>
          </p:cNvSpPr>
          <p:nvPr>
            <p:ph type="title"/>
          </p:nvPr>
        </p:nvSpPr>
        <p:spPr>
          <a:xfrm>
            <a:off x="274703" y="212164"/>
            <a:ext cx="10058336" cy="1837298"/>
          </a:xfrm>
        </p:spPr>
        <p:txBody>
          <a:bodyPr/>
          <a:lstStyle/>
          <a:p>
            <a:r>
              <a:rPr lang="pt-BR" dirty="0"/>
              <a:t>Azure Global Bootcamp 2017 @Rio de Janeiro</a:t>
            </a:r>
            <a:br>
              <a:rPr lang="pt-BR" dirty="0"/>
            </a:br>
            <a:br>
              <a:rPr lang="pt-BR" dirty="0"/>
            </a:br>
            <a:r>
              <a:rPr lang="pt-BR" dirty="0"/>
              <a:t>IaC &amp; DevOps no Azure: Automatizando Deployments</a:t>
            </a:r>
            <a:endParaRPr lang="en-US" dirty="0"/>
          </a:p>
        </p:txBody>
      </p:sp>
      <p:sp>
        <p:nvSpPr>
          <p:cNvPr id="3" name="Rectangle 2"/>
          <p:cNvSpPr/>
          <p:nvPr/>
        </p:nvSpPr>
        <p:spPr bwMode="auto">
          <a:xfrm>
            <a:off x="4313237" y="6621462"/>
            <a:ext cx="3733800" cy="304800"/>
          </a:xfrm>
          <a:prstGeom prst="rect">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pt-BR" sz="2000" dirty="0">
              <a:gradFill>
                <a:gsLst>
                  <a:gs pos="0">
                    <a:srgbClr val="FFFFFF"/>
                  </a:gs>
                  <a:gs pos="100000">
                    <a:srgbClr val="FFFFFF"/>
                  </a:gs>
                </a:gsLst>
                <a:lin ang="5400000" scaled="0"/>
              </a:gradFill>
            </a:endParaRPr>
          </a:p>
        </p:txBody>
      </p:sp>
      <p:sp>
        <p:nvSpPr>
          <p:cNvPr id="2" name="TextBox 1"/>
          <p:cNvSpPr txBox="1"/>
          <p:nvPr/>
        </p:nvSpPr>
        <p:spPr>
          <a:xfrm>
            <a:off x="8656637" y="6307530"/>
            <a:ext cx="3673826" cy="627864"/>
          </a:xfrm>
          <a:prstGeom prst="rect">
            <a:avLst/>
          </a:prstGeom>
          <a:noFill/>
        </p:spPr>
        <p:txBody>
          <a:bodyPr wrap="none" lIns="182880" tIns="146304" rIns="182880" bIns="146304" rtlCol="0">
            <a:spAutoFit/>
          </a:bodyPr>
          <a:lstStyle/>
          <a:p>
            <a:pPr>
              <a:lnSpc>
                <a:spcPct val="90000"/>
              </a:lnSpc>
              <a:spcAft>
                <a:spcPts val="600"/>
              </a:spcAft>
            </a:pPr>
            <a:r>
              <a:rPr lang="pt-BR" sz="2400" dirty="0">
                <a:gradFill>
                  <a:gsLst>
                    <a:gs pos="2917">
                      <a:schemeClr val="tx1"/>
                    </a:gs>
                    <a:gs pos="30000">
                      <a:schemeClr val="tx1"/>
                    </a:gs>
                  </a:gsLst>
                  <a:lin ang="5400000" scaled="0"/>
                </a:gradFill>
              </a:rPr>
              <a:t>#GlobalAzure Bootcamp</a:t>
            </a:r>
          </a:p>
        </p:txBody>
      </p:sp>
    </p:spTree>
    <p:extLst>
      <p:ext uri="{BB962C8B-B14F-4D97-AF65-F5344CB8AC3E}">
        <p14:creationId xmlns:p14="http://schemas.microsoft.com/office/powerpoint/2010/main" val="1867806340"/>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3471"/>
            <a:ext cx="2487295" cy="2486942"/>
          </a:xfrm>
          <a:prstGeom prst="rect">
            <a:avLst/>
          </a:prstGeom>
          <a:noFill/>
        </p:spPr>
        <p:txBody>
          <a:bodyPr/>
          <a:lstStyle/>
          <a:p>
            <a:r>
              <a:rPr lang="en-US" b="1" i="1" dirty="0"/>
              <a:t>The Phoenix Project</a:t>
            </a:r>
            <a:endParaRPr lang="nl-NL" sz="2448" dirty="0">
              <a:solidFill>
                <a:schemeClr val="bg1"/>
              </a:solidFill>
            </a:endParaRPr>
          </a:p>
        </p:txBody>
      </p:sp>
      <p:sp>
        <p:nvSpPr>
          <p:cNvPr id="8" name="Content Placeholder 4"/>
          <p:cNvSpPr>
            <a:spLocks noGrp="1"/>
          </p:cNvSpPr>
          <p:nvPr>
            <p:ph sz="quarter" idx="13"/>
          </p:nvPr>
        </p:nvSpPr>
        <p:spPr>
          <a:xfrm>
            <a:off x="2487824" y="263914"/>
            <a:ext cx="8393430" cy="6218974"/>
          </a:xfrm>
        </p:spPr>
        <p:txBody>
          <a:bodyPr>
            <a:normAutofit lnSpcReduction="10000"/>
          </a:bodyPr>
          <a:lstStyle/>
          <a:p>
            <a:r>
              <a:rPr lang="en-US" sz="2040" b="1" i="1" dirty="0"/>
              <a:t>Por </a:t>
            </a:r>
            <a:r>
              <a:rPr lang="en-US" sz="2040" b="1" i="1" dirty="0" err="1"/>
              <a:t>quê</a:t>
            </a:r>
            <a:r>
              <a:rPr lang="en-US" sz="2040" b="1" i="1" dirty="0"/>
              <a:t> DevOps?</a:t>
            </a:r>
            <a:endParaRPr lang="en-US" sz="2040" dirty="0"/>
          </a:p>
          <a:p>
            <a:endParaRPr lang="en-US" sz="2040" dirty="0"/>
          </a:p>
          <a:p>
            <a:pPr marL="349724" indent="-349724">
              <a:buFontTx/>
              <a:buChar char="-"/>
            </a:pPr>
            <a:r>
              <a:rPr lang="en-US" sz="2040" dirty="0" err="1"/>
              <a:t>Vantagem</a:t>
            </a:r>
            <a:r>
              <a:rPr lang="en-US" sz="2040" dirty="0"/>
              <a:t> </a:t>
            </a:r>
            <a:r>
              <a:rPr lang="en-US" sz="2040" dirty="0" err="1"/>
              <a:t>competitiva</a:t>
            </a:r>
            <a:r>
              <a:rPr lang="en-US" sz="2040" dirty="0"/>
              <a:t> - </a:t>
            </a:r>
            <a:r>
              <a:rPr lang="en-US" sz="2040" dirty="0" err="1"/>
              <a:t>Produtividade</a:t>
            </a: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pPr marL="349724" indent="-349724">
              <a:buFontTx/>
              <a:buChar char="-"/>
            </a:pPr>
            <a:endParaRPr lang="en-US" sz="2040" dirty="0"/>
          </a:p>
          <a:p>
            <a:endParaRPr lang="en-US" sz="2040" dirty="0"/>
          </a:p>
          <a:p>
            <a:r>
              <a:rPr lang="en-US" sz="2040" dirty="0" err="1"/>
              <a:t>Quanto</a:t>
            </a:r>
            <a:r>
              <a:rPr lang="en-US" sz="2040" dirty="0"/>
              <a:t> </a:t>
            </a:r>
            <a:r>
              <a:rPr lang="en-US" sz="2040" dirty="0" err="1"/>
              <a:t>organizações</a:t>
            </a:r>
            <a:r>
              <a:rPr lang="en-US" sz="2040" dirty="0"/>
              <a:t> DevOps de alto </a:t>
            </a:r>
            <a:r>
              <a:rPr lang="en-US" sz="2040" dirty="0" err="1"/>
              <a:t>desempenho</a:t>
            </a:r>
            <a:r>
              <a:rPr lang="en-US" sz="2040" dirty="0"/>
              <a:t> </a:t>
            </a:r>
            <a:r>
              <a:rPr lang="en-US" sz="2040" dirty="0" err="1"/>
              <a:t>estão</a:t>
            </a:r>
            <a:r>
              <a:rPr lang="en-US" sz="2040" dirty="0"/>
              <a:t> </a:t>
            </a:r>
            <a:r>
              <a:rPr lang="en-US" sz="2040" dirty="0" err="1"/>
              <a:t>superando</a:t>
            </a:r>
            <a:r>
              <a:rPr lang="en-US" sz="2040" dirty="0"/>
              <a:t> </a:t>
            </a:r>
            <a:r>
              <a:rPr lang="en-US" sz="2040" dirty="0" err="1"/>
              <a:t>empresas</a:t>
            </a:r>
            <a:r>
              <a:rPr lang="en-US" sz="2040" dirty="0"/>
              <a:t> </a:t>
            </a:r>
            <a:r>
              <a:rPr lang="en-US" sz="2040" dirty="0" err="1"/>
              <a:t>tradicionais</a:t>
            </a:r>
            <a:r>
              <a:rPr lang="en-US" sz="2040" dirty="0"/>
              <a:t>. </a:t>
            </a:r>
          </a:p>
          <a:p>
            <a:endParaRPr lang="en-US" sz="2040" dirty="0"/>
          </a:p>
          <a:p>
            <a:r>
              <a:rPr lang="en-US" sz="2040" dirty="0"/>
              <a:t>*Fonte: </a:t>
            </a:r>
            <a:r>
              <a:rPr lang="en-US" sz="2040" i="1" dirty="0"/>
              <a:t>The Phoenix Project </a:t>
            </a:r>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p:txBody>
      </p:sp>
      <p:graphicFrame>
        <p:nvGraphicFramePr>
          <p:cNvPr id="6" name="Table 5"/>
          <p:cNvGraphicFramePr>
            <a:graphicFrameLocks noGrp="1"/>
          </p:cNvGraphicFramePr>
          <p:nvPr>
            <p:extLst>
              <p:ext uri="{D42A27DB-BD31-4B8C-83A1-F6EECF244321}">
                <p14:modId xmlns:p14="http://schemas.microsoft.com/office/powerpoint/2010/main" val="2696750902"/>
              </p:ext>
            </p:extLst>
          </p:nvPr>
        </p:nvGraphicFramePr>
        <p:xfrm>
          <a:off x="2680998" y="1639801"/>
          <a:ext cx="9404639" cy="3196754"/>
        </p:xfrm>
        <a:graphic>
          <a:graphicData uri="http://schemas.openxmlformats.org/drawingml/2006/table">
            <a:tbl>
              <a:tblPr firstRow="1" bandRow="1">
                <a:tableStyleId>{5C22544A-7EE6-4342-B048-85BDC9FD1C3A}</a:tableStyleId>
              </a:tblPr>
              <a:tblGrid>
                <a:gridCol w="1405001">
                  <a:extLst>
                    <a:ext uri="{9D8B030D-6E8A-4147-A177-3AD203B41FA5}">
                      <a16:colId xmlns:a16="http://schemas.microsoft.com/office/drawing/2014/main" val="20000"/>
                    </a:ext>
                  </a:extLst>
                </a:gridCol>
                <a:gridCol w="1754300">
                  <a:extLst>
                    <a:ext uri="{9D8B030D-6E8A-4147-A177-3AD203B41FA5}">
                      <a16:colId xmlns:a16="http://schemas.microsoft.com/office/drawing/2014/main" val="20001"/>
                    </a:ext>
                  </a:extLst>
                </a:gridCol>
                <a:gridCol w="2059395">
                  <a:extLst>
                    <a:ext uri="{9D8B030D-6E8A-4147-A177-3AD203B41FA5}">
                      <a16:colId xmlns:a16="http://schemas.microsoft.com/office/drawing/2014/main" val="20002"/>
                    </a:ext>
                  </a:extLst>
                </a:gridCol>
                <a:gridCol w="1921091">
                  <a:extLst>
                    <a:ext uri="{9D8B030D-6E8A-4147-A177-3AD203B41FA5}">
                      <a16:colId xmlns:a16="http://schemas.microsoft.com/office/drawing/2014/main" val="20003"/>
                    </a:ext>
                  </a:extLst>
                </a:gridCol>
                <a:gridCol w="2264852">
                  <a:extLst>
                    <a:ext uri="{9D8B030D-6E8A-4147-A177-3AD203B41FA5}">
                      <a16:colId xmlns:a16="http://schemas.microsoft.com/office/drawing/2014/main" val="20004"/>
                    </a:ext>
                  </a:extLst>
                </a:gridCol>
              </a:tblGrid>
              <a:tr h="652822">
                <a:tc>
                  <a:txBody>
                    <a:bodyPr/>
                    <a:lstStyle/>
                    <a:p>
                      <a:r>
                        <a:rPr lang="en-US" sz="1800" dirty="0" err="1"/>
                        <a:t>Empresa</a:t>
                      </a:r>
                      <a:endParaRPr lang="en-US" sz="1800" dirty="0"/>
                    </a:p>
                  </a:txBody>
                  <a:tcPr marL="93260" marR="93260" marT="46630" marB="46630">
                    <a:solidFill>
                      <a:srgbClr val="0072C6"/>
                    </a:solidFill>
                  </a:tcPr>
                </a:tc>
                <a:tc>
                  <a:txBody>
                    <a:bodyPr/>
                    <a:lstStyle/>
                    <a:p>
                      <a:r>
                        <a:rPr lang="en-US" sz="1800" dirty="0"/>
                        <a:t>Freq. Deploys</a:t>
                      </a:r>
                    </a:p>
                  </a:txBody>
                  <a:tcPr marL="93260" marR="93260" marT="46630" marB="46630">
                    <a:solidFill>
                      <a:srgbClr val="0072C6"/>
                    </a:solidFill>
                  </a:tcPr>
                </a:tc>
                <a:tc>
                  <a:txBody>
                    <a:bodyPr/>
                    <a:lstStyle/>
                    <a:p>
                      <a:r>
                        <a:rPr lang="en-US" sz="1800" dirty="0"/>
                        <a:t>Tempo de </a:t>
                      </a:r>
                      <a:r>
                        <a:rPr lang="en-US" sz="1800" dirty="0" err="1"/>
                        <a:t>Espera</a:t>
                      </a:r>
                      <a:endParaRPr lang="en-US" sz="1800" dirty="0"/>
                    </a:p>
                  </a:txBody>
                  <a:tcPr marL="93260" marR="93260" marT="46630" marB="46630">
                    <a:solidFill>
                      <a:srgbClr val="0072C6"/>
                    </a:solidFill>
                  </a:tcPr>
                </a:tc>
                <a:tc>
                  <a:txBody>
                    <a:bodyPr/>
                    <a:lstStyle/>
                    <a:p>
                      <a:r>
                        <a:rPr lang="en-US" sz="1800" dirty="0" err="1"/>
                        <a:t>Confiabilidade</a:t>
                      </a:r>
                      <a:endParaRPr lang="en-US" sz="1800" dirty="0"/>
                    </a:p>
                  </a:txBody>
                  <a:tcPr marL="93260" marR="93260" marT="46630" marB="46630">
                    <a:solidFill>
                      <a:srgbClr val="0072C6"/>
                    </a:solidFill>
                  </a:tcPr>
                </a:tc>
                <a:tc>
                  <a:txBody>
                    <a:bodyPr/>
                    <a:lstStyle/>
                    <a:p>
                      <a:r>
                        <a:rPr lang="en-US" sz="1800" dirty="0" err="1"/>
                        <a:t>Capacidade</a:t>
                      </a:r>
                      <a:r>
                        <a:rPr lang="en-US" sz="1800" baseline="0" dirty="0"/>
                        <a:t> de </a:t>
                      </a:r>
                      <a:r>
                        <a:rPr lang="en-US" sz="1800" baseline="0" dirty="0" err="1"/>
                        <a:t>Resposta</a:t>
                      </a:r>
                      <a:r>
                        <a:rPr lang="en-US" sz="1800" baseline="0" dirty="0"/>
                        <a:t> – </a:t>
                      </a:r>
                      <a:r>
                        <a:rPr lang="en-US" sz="1800" baseline="0" dirty="0" err="1"/>
                        <a:t>Clientes</a:t>
                      </a:r>
                      <a:endParaRPr lang="en-US" sz="1800" dirty="0"/>
                    </a:p>
                  </a:txBody>
                  <a:tcPr marL="93260" marR="93260" marT="46630" marB="46630">
                    <a:solidFill>
                      <a:srgbClr val="0072C6"/>
                    </a:solidFill>
                  </a:tcPr>
                </a:tc>
                <a:extLst>
                  <a:ext uri="{0D108BD9-81ED-4DB2-BD59-A6C34878D82A}">
                    <a16:rowId xmlns:a16="http://schemas.microsoft.com/office/drawing/2014/main" val="10000"/>
                  </a:ext>
                </a:extLst>
              </a:tr>
              <a:tr h="378222">
                <a:tc>
                  <a:txBody>
                    <a:bodyPr/>
                    <a:lstStyle/>
                    <a:p>
                      <a:r>
                        <a:rPr lang="en-US" sz="1800" dirty="0"/>
                        <a:t>Amazon</a:t>
                      </a:r>
                    </a:p>
                  </a:txBody>
                  <a:tcPr marL="93260" marR="93260" marT="46630" marB="46630"/>
                </a:tc>
                <a:tc>
                  <a:txBody>
                    <a:bodyPr/>
                    <a:lstStyle/>
                    <a:p>
                      <a:r>
                        <a:rPr lang="en-US" sz="1800" dirty="0"/>
                        <a:t>23,000/</a:t>
                      </a:r>
                      <a:r>
                        <a:rPr lang="en-US" sz="1800" dirty="0" err="1"/>
                        <a:t>dia</a:t>
                      </a:r>
                      <a:endParaRPr lang="en-US" sz="1800" dirty="0"/>
                    </a:p>
                  </a:txBody>
                  <a:tcPr marL="93260" marR="93260" marT="46630" marB="46630"/>
                </a:tc>
                <a:tc>
                  <a:txBody>
                    <a:bodyPr/>
                    <a:lstStyle/>
                    <a:p>
                      <a:r>
                        <a:rPr lang="en-US" sz="1800" dirty="0" err="1"/>
                        <a:t>Minutos</a:t>
                      </a:r>
                      <a:endParaRPr lang="en-US" sz="1800" dirty="0"/>
                    </a:p>
                  </a:txBody>
                  <a:tcPr marL="93260" marR="93260" marT="46630" marB="46630"/>
                </a:tc>
                <a:tc>
                  <a:txBody>
                    <a:bodyPr/>
                    <a:lstStyle/>
                    <a:p>
                      <a:r>
                        <a:rPr lang="en-US" sz="1800" dirty="0"/>
                        <a:t>Alto</a:t>
                      </a:r>
                    </a:p>
                  </a:txBody>
                  <a:tcPr marL="93260" marR="93260" marT="46630" marB="46630"/>
                </a:tc>
                <a:tc>
                  <a:txBody>
                    <a:bodyPr/>
                    <a:lstStyle/>
                    <a:p>
                      <a:r>
                        <a:rPr lang="en-US" sz="1800" dirty="0"/>
                        <a:t>Alto</a:t>
                      </a:r>
                    </a:p>
                  </a:txBody>
                  <a:tcPr marL="93260" marR="93260" marT="46630" marB="46630"/>
                </a:tc>
                <a:extLst>
                  <a:ext uri="{0D108BD9-81ED-4DB2-BD59-A6C34878D82A}">
                    <a16:rowId xmlns:a16="http://schemas.microsoft.com/office/drawing/2014/main" val="10001"/>
                  </a:ext>
                </a:extLst>
              </a:tr>
              <a:tr h="378222">
                <a:tc>
                  <a:txBody>
                    <a:bodyPr/>
                    <a:lstStyle/>
                    <a:p>
                      <a:r>
                        <a:rPr lang="en-US" sz="1800" dirty="0"/>
                        <a:t>Google</a:t>
                      </a:r>
                    </a:p>
                  </a:txBody>
                  <a:tcPr marL="93260" marR="93260" marT="46630" marB="46630"/>
                </a:tc>
                <a:tc>
                  <a:txBody>
                    <a:bodyPr/>
                    <a:lstStyle/>
                    <a:p>
                      <a:r>
                        <a:rPr lang="en-US" sz="1800" dirty="0"/>
                        <a:t>5,500/</a:t>
                      </a:r>
                      <a:r>
                        <a:rPr lang="en-US" sz="1800" dirty="0" err="1"/>
                        <a:t>dia</a:t>
                      </a:r>
                      <a:endParaRPr lang="en-US" sz="1800" dirty="0"/>
                    </a:p>
                  </a:txBody>
                  <a:tcPr marL="93260" marR="93260" marT="46630" marB="46630"/>
                </a:tc>
                <a:tc>
                  <a:txBody>
                    <a:bodyPr/>
                    <a:lstStyle/>
                    <a:p>
                      <a:r>
                        <a:rPr lang="en-US" sz="1800" dirty="0" err="1"/>
                        <a:t>Minutos</a:t>
                      </a:r>
                      <a:endParaRPr lang="en-US" sz="1800" dirty="0"/>
                    </a:p>
                  </a:txBody>
                  <a:tcPr marL="93260" marR="93260" marT="46630" marB="46630"/>
                </a:tc>
                <a:tc>
                  <a:txBody>
                    <a:bodyPr/>
                    <a:lstStyle/>
                    <a:p>
                      <a:r>
                        <a:rPr lang="en-US" sz="1800" dirty="0"/>
                        <a:t>Alto</a:t>
                      </a:r>
                    </a:p>
                  </a:txBody>
                  <a:tcPr marL="93260" marR="93260" marT="46630" marB="46630"/>
                </a:tc>
                <a:tc>
                  <a:txBody>
                    <a:bodyPr/>
                    <a:lstStyle/>
                    <a:p>
                      <a:r>
                        <a:rPr lang="en-US" sz="1800" dirty="0"/>
                        <a:t>Alto</a:t>
                      </a:r>
                    </a:p>
                  </a:txBody>
                  <a:tcPr marL="93260" marR="93260" marT="46630" marB="46630"/>
                </a:tc>
                <a:extLst>
                  <a:ext uri="{0D108BD9-81ED-4DB2-BD59-A6C34878D82A}">
                    <a16:rowId xmlns:a16="http://schemas.microsoft.com/office/drawing/2014/main" val="10002"/>
                  </a:ext>
                </a:extLst>
              </a:tr>
              <a:tr h="378222">
                <a:tc>
                  <a:txBody>
                    <a:bodyPr/>
                    <a:lstStyle/>
                    <a:p>
                      <a:r>
                        <a:rPr lang="en-US" sz="1800" dirty="0"/>
                        <a:t>Netflix</a:t>
                      </a:r>
                    </a:p>
                  </a:txBody>
                  <a:tcPr marL="93260" marR="93260" marT="46630" marB="46630"/>
                </a:tc>
                <a:tc>
                  <a:txBody>
                    <a:bodyPr/>
                    <a:lstStyle/>
                    <a:p>
                      <a:r>
                        <a:rPr lang="en-US" sz="1800" dirty="0"/>
                        <a:t>500/</a:t>
                      </a:r>
                      <a:r>
                        <a:rPr lang="en-US" sz="1800" dirty="0" err="1"/>
                        <a:t>dia</a:t>
                      </a:r>
                      <a:endParaRPr lang="en-US" sz="1800" dirty="0"/>
                    </a:p>
                  </a:txBody>
                  <a:tcPr marL="93260" marR="93260" marT="46630" marB="46630"/>
                </a:tc>
                <a:tc>
                  <a:txBody>
                    <a:bodyPr/>
                    <a:lstStyle/>
                    <a:p>
                      <a:r>
                        <a:rPr lang="en-US" sz="1800" dirty="0" err="1"/>
                        <a:t>Minutos</a:t>
                      </a:r>
                      <a:endParaRPr lang="en-US" sz="1800" dirty="0"/>
                    </a:p>
                  </a:txBody>
                  <a:tcPr marL="93260" marR="93260" marT="46630" marB="46630"/>
                </a:tc>
                <a:tc>
                  <a:txBody>
                    <a:bodyPr/>
                    <a:lstStyle/>
                    <a:p>
                      <a:r>
                        <a:rPr lang="en-US" sz="1800" dirty="0"/>
                        <a:t>Alto</a:t>
                      </a:r>
                    </a:p>
                  </a:txBody>
                  <a:tcPr marL="93260" marR="93260" marT="46630" marB="46630"/>
                </a:tc>
                <a:tc>
                  <a:txBody>
                    <a:bodyPr/>
                    <a:lstStyle/>
                    <a:p>
                      <a:r>
                        <a:rPr lang="en-US" sz="1800" dirty="0"/>
                        <a:t>Alto</a:t>
                      </a:r>
                    </a:p>
                  </a:txBody>
                  <a:tcPr marL="93260" marR="93260" marT="46630" marB="46630"/>
                </a:tc>
                <a:extLst>
                  <a:ext uri="{0D108BD9-81ED-4DB2-BD59-A6C34878D82A}">
                    <a16:rowId xmlns:a16="http://schemas.microsoft.com/office/drawing/2014/main" val="10003"/>
                  </a:ext>
                </a:extLst>
              </a:tr>
              <a:tr h="378222">
                <a:tc>
                  <a:txBody>
                    <a:bodyPr/>
                    <a:lstStyle/>
                    <a:p>
                      <a:r>
                        <a:rPr lang="en-US" sz="1800" dirty="0"/>
                        <a:t>Facebook</a:t>
                      </a:r>
                    </a:p>
                  </a:txBody>
                  <a:tcPr marL="93260" marR="93260" marT="46630" marB="46630"/>
                </a:tc>
                <a:tc>
                  <a:txBody>
                    <a:bodyPr/>
                    <a:lstStyle/>
                    <a:p>
                      <a:r>
                        <a:rPr lang="en-US" sz="1800" dirty="0"/>
                        <a:t>1/</a:t>
                      </a:r>
                      <a:r>
                        <a:rPr lang="en-US" sz="1800" dirty="0" err="1"/>
                        <a:t>dia</a:t>
                      </a:r>
                      <a:endParaRPr lang="en-US" sz="1800" dirty="0"/>
                    </a:p>
                  </a:txBody>
                  <a:tcPr marL="93260" marR="93260" marT="46630" marB="46630"/>
                </a:tc>
                <a:tc>
                  <a:txBody>
                    <a:bodyPr/>
                    <a:lstStyle/>
                    <a:p>
                      <a:r>
                        <a:rPr lang="en-US" sz="1800" dirty="0"/>
                        <a:t>Horas</a:t>
                      </a:r>
                    </a:p>
                  </a:txBody>
                  <a:tcPr marL="93260" marR="93260" marT="46630" marB="46630"/>
                </a:tc>
                <a:tc>
                  <a:txBody>
                    <a:bodyPr/>
                    <a:lstStyle/>
                    <a:p>
                      <a:r>
                        <a:rPr lang="en-US" sz="1800" dirty="0"/>
                        <a:t>Alto</a:t>
                      </a:r>
                    </a:p>
                  </a:txBody>
                  <a:tcPr marL="93260" marR="93260" marT="46630" marB="46630"/>
                </a:tc>
                <a:tc>
                  <a:txBody>
                    <a:bodyPr/>
                    <a:lstStyle/>
                    <a:p>
                      <a:r>
                        <a:rPr lang="en-US" sz="1800" dirty="0"/>
                        <a:t>Alto</a:t>
                      </a:r>
                    </a:p>
                  </a:txBody>
                  <a:tcPr marL="93260" marR="93260" marT="46630" marB="46630"/>
                </a:tc>
                <a:extLst>
                  <a:ext uri="{0D108BD9-81ED-4DB2-BD59-A6C34878D82A}">
                    <a16:rowId xmlns:a16="http://schemas.microsoft.com/office/drawing/2014/main" val="10004"/>
                  </a:ext>
                </a:extLst>
              </a:tr>
              <a:tr h="378222">
                <a:tc>
                  <a:txBody>
                    <a:bodyPr/>
                    <a:lstStyle/>
                    <a:p>
                      <a:r>
                        <a:rPr lang="en-US" sz="1800" dirty="0"/>
                        <a:t>Twitter</a:t>
                      </a:r>
                    </a:p>
                  </a:txBody>
                  <a:tcPr marL="93260" marR="93260" marT="46630" marB="46630"/>
                </a:tc>
                <a:tc>
                  <a:txBody>
                    <a:bodyPr/>
                    <a:lstStyle/>
                    <a:p>
                      <a:r>
                        <a:rPr lang="en-US" sz="1800" dirty="0"/>
                        <a:t>3/</a:t>
                      </a:r>
                      <a:r>
                        <a:rPr lang="en-US" sz="1800" dirty="0" err="1"/>
                        <a:t>semana</a:t>
                      </a:r>
                      <a:endParaRPr lang="en-US" sz="1800" dirty="0"/>
                    </a:p>
                  </a:txBody>
                  <a:tcPr marL="93260" marR="93260" marT="46630" marB="46630"/>
                </a:tc>
                <a:tc>
                  <a:txBody>
                    <a:bodyPr/>
                    <a:lstStyle/>
                    <a:p>
                      <a:r>
                        <a:rPr lang="en-US" sz="1800" dirty="0"/>
                        <a:t>Horas</a:t>
                      </a:r>
                    </a:p>
                  </a:txBody>
                  <a:tcPr marL="93260" marR="93260" marT="46630" marB="46630"/>
                </a:tc>
                <a:tc>
                  <a:txBody>
                    <a:bodyPr/>
                    <a:lstStyle/>
                    <a:p>
                      <a:r>
                        <a:rPr lang="en-US" sz="1800" dirty="0"/>
                        <a:t>Alto </a:t>
                      </a:r>
                    </a:p>
                  </a:txBody>
                  <a:tcPr marL="93260" marR="93260" marT="46630" marB="46630"/>
                </a:tc>
                <a:tc>
                  <a:txBody>
                    <a:bodyPr/>
                    <a:lstStyle/>
                    <a:p>
                      <a:r>
                        <a:rPr lang="en-US" sz="1800" dirty="0"/>
                        <a:t>Alto</a:t>
                      </a:r>
                    </a:p>
                  </a:txBody>
                  <a:tcPr marL="93260" marR="93260" marT="46630" marB="46630"/>
                </a:tc>
                <a:extLst>
                  <a:ext uri="{0D108BD9-81ED-4DB2-BD59-A6C34878D82A}">
                    <a16:rowId xmlns:a16="http://schemas.microsoft.com/office/drawing/2014/main" val="10005"/>
                  </a:ext>
                </a:extLst>
              </a:tr>
              <a:tr h="652822">
                <a:tc>
                  <a:txBody>
                    <a:bodyPr/>
                    <a:lstStyle/>
                    <a:p>
                      <a:r>
                        <a:rPr lang="en-US" sz="1800" dirty="0" err="1"/>
                        <a:t>Empresas</a:t>
                      </a:r>
                      <a:r>
                        <a:rPr lang="en-US" sz="1800" dirty="0"/>
                        <a:t> </a:t>
                      </a:r>
                      <a:r>
                        <a:rPr lang="en-US" sz="1800" dirty="0" err="1"/>
                        <a:t>tradicionais</a:t>
                      </a:r>
                      <a:endParaRPr lang="en-US" sz="1800" dirty="0"/>
                    </a:p>
                  </a:txBody>
                  <a:tcPr marL="93260" marR="93260" marT="46630" marB="46630"/>
                </a:tc>
                <a:tc>
                  <a:txBody>
                    <a:bodyPr/>
                    <a:lstStyle/>
                    <a:p>
                      <a:r>
                        <a:rPr lang="en-US" sz="1800" dirty="0"/>
                        <a:t>1/</a:t>
                      </a:r>
                      <a:r>
                        <a:rPr lang="en-US" sz="1800" baseline="0" dirty="0"/>
                        <a:t>9 </a:t>
                      </a:r>
                      <a:r>
                        <a:rPr lang="en-US" sz="1800" baseline="0" dirty="0" err="1"/>
                        <a:t>meses</a:t>
                      </a:r>
                      <a:endParaRPr lang="en-US" sz="1800" dirty="0"/>
                    </a:p>
                  </a:txBody>
                  <a:tcPr marL="93260" marR="93260" marT="46630" marB="46630"/>
                </a:tc>
                <a:tc>
                  <a:txBody>
                    <a:bodyPr/>
                    <a:lstStyle/>
                    <a:p>
                      <a:r>
                        <a:rPr lang="en-US" sz="1800" dirty="0" err="1"/>
                        <a:t>Meses</a:t>
                      </a:r>
                      <a:r>
                        <a:rPr lang="en-US" sz="1800" dirty="0"/>
                        <a:t> </a:t>
                      </a:r>
                    </a:p>
                  </a:txBody>
                  <a:tcPr marL="93260" marR="93260" marT="46630" marB="46630"/>
                </a:tc>
                <a:tc>
                  <a:txBody>
                    <a:bodyPr/>
                    <a:lstStyle/>
                    <a:p>
                      <a:r>
                        <a:rPr lang="en-US" sz="1800" dirty="0" err="1"/>
                        <a:t>Baixo</a:t>
                      </a:r>
                      <a:r>
                        <a:rPr lang="en-US" sz="1800" dirty="0"/>
                        <a:t>/Medio</a:t>
                      </a:r>
                    </a:p>
                  </a:txBody>
                  <a:tcPr marL="93260" marR="93260" marT="46630" marB="46630"/>
                </a:tc>
                <a:tc>
                  <a:txBody>
                    <a:bodyPr/>
                    <a:lstStyle/>
                    <a:p>
                      <a:r>
                        <a:rPr lang="en-US" sz="1800" dirty="0" err="1"/>
                        <a:t>Baixo</a:t>
                      </a:r>
                      <a:r>
                        <a:rPr lang="en-US" sz="1800" dirty="0"/>
                        <a:t>/Medio</a:t>
                      </a:r>
                    </a:p>
                  </a:txBody>
                  <a:tcPr marL="93260" marR="93260" marT="46630" marB="4663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3634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Fluxo</a:t>
            </a:r>
            <a:r>
              <a:rPr lang="en-US" dirty="0"/>
              <a:t> de </a:t>
            </a:r>
            <a:r>
              <a:rPr lang="en-US" dirty="0" err="1"/>
              <a:t>trabalho</a:t>
            </a:r>
            <a:r>
              <a:rPr lang="en-US" dirty="0"/>
              <a:t> DevOps &amp; </a:t>
            </a:r>
            <a:r>
              <a:rPr lang="en-US" dirty="0" err="1"/>
              <a:t>Desafios</a:t>
            </a:r>
            <a:endParaRPr lang="en-US" dirty="0"/>
          </a:p>
        </p:txBody>
      </p:sp>
      <p:pic>
        <p:nvPicPr>
          <p:cNvPr id="4" name="Picture 3"/>
          <p:cNvPicPr>
            <a:picLocks noChangeAspect="1"/>
          </p:cNvPicPr>
          <p:nvPr/>
        </p:nvPicPr>
        <p:blipFill>
          <a:blip r:embed="rId2"/>
          <a:stretch>
            <a:fillRect/>
          </a:stretch>
        </p:blipFill>
        <p:spPr>
          <a:xfrm>
            <a:off x="657321" y="1485604"/>
            <a:ext cx="11121833" cy="5029145"/>
          </a:xfrm>
          <a:prstGeom prst="rect">
            <a:avLst/>
          </a:prstGeom>
        </p:spPr>
      </p:pic>
    </p:spTree>
    <p:extLst>
      <p:ext uri="{BB962C8B-B14F-4D97-AF65-F5344CB8AC3E}">
        <p14:creationId xmlns:p14="http://schemas.microsoft.com/office/powerpoint/2010/main" val="57099819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 name="Rectangle 232"/>
          <p:cNvSpPr/>
          <p:nvPr/>
        </p:nvSpPr>
        <p:spPr bwMode="auto">
          <a:xfrm>
            <a:off x="0" y="1119848"/>
            <a:ext cx="12436475" cy="5451613"/>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3"/>
          <p:cNvSpPr>
            <a:spLocks noGrp="1"/>
          </p:cNvSpPr>
          <p:nvPr>
            <p:ph type="title"/>
          </p:nvPr>
        </p:nvSpPr>
        <p:spPr>
          <a:xfrm>
            <a:off x="122237" y="295274"/>
            <a:ext cx="12344398" cy="917575"/>
          </a:xfrm>
        </p:spPr>
        <p:txBody>
          <a:bodyPr/>
          <a:lstStyle/>
          <a:p>
            <a:r>
              <a:rPr lang="en-US" dirty="0">
                <a:solidFill>
                  <a:schemeClr val="tx1"/>
                </a:solidFill>
              </a:rPr>
              <a:t>Como DevOps é </a:t>
            </a:r>
            <a:r>
              <a:rPr lang="en-US" dirty="0" err="1">
                <a:solidFill>
                  <a:schemeClr val="tx1"/>
                </a:solidFill>
              </a:rPr>
              <a:t>suportado</a:t>
            </a:r>
            <a:r>
              <a:rPr lang="en-US" dirty="0">
                <a:solidFill>
                  <a:schemeClr val="tx1"/>
                </a:solidFill>
              </a:rPr>
              <a:t> no Azure</a:t>
            </a:r>
          </a:p>
        </p:txBody>
      </p:sp>
      <p:pic>
        <p:nvPicPr>
          <p:cNvPr id="232" name="Picture 231"/>
          <p:cNvPicPr>
            <a:picLocks noChangeAspect="1"/>
          </p:cNvPicPr>
          <p:nvPr/>
        </p:nvPicPr>
        <p:blipFill>
          <a:blip r:embed="rId2"/>
          <a:stretch>
            <a:fillRect/>
          </a:stretch>
        </p:blipFill>
        <p:spPr>
          <a:xfrm>
            <a:off x="1006214" y="1394165"/>
            <a:ext cx="10332607" cy="5177296"/>
          </a:xfrm>
          <a:prstGeom prst="rect">
            <a:avLst/>
          </a:prstGeom>
        </p:spPr>
      </p:pic>
    </p:spTree>
    <p:extLst>
      <p:ext uri="{BB962C8B-B14F-4D97-AF65-F5344CB8AC3E}">
        <p14:creationId xmlns:p14="http://schemas.microsoft.com/office/powerpoint/2010/main" val="19305125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 name="Rectangle 232"/>
          <p:cNvSpPr/>
          <p:nvPr/>
        </p:nvSpPr>
        <p:spPr bwMode="auto">
          <a:xfrm>
            <a:off x="0" y="1119848"/>
            <a:ext cx="12436475" cy="5451613"/>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4400" dirty="0">
                <a:solidFill>
                  <a:schemeClr val="bg2"/>
                </a:solidFill>
              </a:rPr>
              <a:t>"Write ONLY the code that ONLY YOU can write!“</a:t>
            </a:r>
            <a:br>
              <a:rPr lang="en-US" sz="2000" dirty="0">
                <a:solidFill>
                  <a:schemeClr val="bg2"/>
                </a:solidFill>
              </a:rPr>
            </a:br>
            <a:br>
              <a:rPr lang="en-US" sz="2000" dirty="0">
                <a:solidFill>
                  <a:schemeClr val="bg2"/>
                </a:solidFill>
              </a:rPr>
            </a:br>
            <a:r>
              <a:rPr lang="pt-BR" sz="2000" dirty="0">
                <a:solidFill>
                  <a:srgbClr val="002060"/>
                </a:solidFill>
              </a:rPr>
              <a:t>Não perca tempo escrevendo código que já foi escrito antes. Aproveite as tecnologias, plataformas e ferramentas existentes para reduzir tempo de desenvolviumento e aumentar a eficiência.</a:t>
            </a:r>
          </a:p>
          <a:p>
            <a:pPr algn="ctr" defTabSz="932472" fontAlgn="base">
              <a:spcBef>
                <a:spcPct val="0"/>
              </a:spcBef>
              <a:spcAft>
                <a:spcPct val="0"/>
              </a:spcAft>
            </a:pPr>
            <a:endParaRPr lang="pt-BR" sz="2000" dirty="0">
              <a:solidFill>
                <a:srgbClr val="002060"/>
              </a:solidFill>
            </a:endParaRPr>
          </a:p>
          <a:p>
            <a:pPr algn="ctr" defTabSz="932472" fontAlgn="base">
              <a:spcBef>
                <a:spcPct val="0"/>
              </a:spcBef>
              <a:spcAft>
                <a:spcPct val="0"/>
              </a:spcAft>
            </a:pPr>
            <a:r>
              <a:rPr lang="pt-BR" sz="2000" dirty="0">
                <a:solidFill>
                  <a:srgbClr val="002060"/>
                </a:solidFill>
              </a:rPr>
              <a:t>	Se você é um desenvolvedor e está escrevendo um código único e inovador, você deve se concentrar nisso, não os fundamentos que estão publicamente disponíveis.</a:t>
            </a:r>
          </a:p>
        </p:txBody>
      </p:sp>
      <p:sp>
        <p:nvSpPr>
          <p:cNvPr id="4" name="Title 3"/>
          <p:cNvSpPr>
            <a:spLocks noGrp="1"/>
          </p:cNvSpPr>
          <p:nvPr>
            <p:ph type="title"/>
          </p:nvPr>
        </p:nvSpPr>
        <p:spPr>
          <a:xfrm>
            <a:off x="122237" y="295274"/>
            <a:ext cx="12344398" cy="917575"/>
          </a:xfrm>
        </p:spPr>
        <p:txBody>
          <a:bodyPr/>
          <a:lstStyle/>
          <a:p>
            <a:r>
              <a:rPr lang="en-US" dirty="0">
                <a:solidFill>
                  <a:schemeClr val="tx1"/>
                </a:solidFill>
              </a:rPr>
              <a:t>Como DevOps é </a:t>
            </a:r>
            <a:r>
              <a:rPr lang="en-US" dirty="0" err="1">
                <a:solidFill>
                  <a:schemeClr val="tx1"/>
                </a:solidFill>
              </a:rPr>
              <a:t>suportado</a:t>
            </a:r>
            <a:r>
              <a:rPr lang="en-US" dirty="0">
                <a:solidFill>
                  <a:schemeClr val="tx1"/>
                </a:solidFill>
              </a:rPr>
              <a:t> no Azure</a:t>
            </a:r>
          </a:p>
        </p:txBody>
      </p:sp>
    </p:spTree>
    <p:extLst>
      <p:ext uri="{BB962C8B-B14F-4D97-AF65-F5344CB8AC3E}">
        <p14:creationId xmlns:p14="http://schemas.microsoft.com/office/powerpoint/2010/main" val="19398096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Lista</a:t>
            </a:r>
            <a:r>
              <a:rPr lang="en-US" dirty="0">
                <a:solidFill>
                  <a:schemeClr val="tx1"/>
                </a:solidFill>
              </a:rPr>
              <a:t> de </a:t>
            </a:r>
            <a:r>
              <a:rPr lang="en-US" dirty="0" err="1">
                <a:solidFill>
                  <a:schemeClr val="tx1"/>
                </a:solidFill>
              </a:rPr>
              <a:t>práticas</a:t>
            </a:r>
            <a:r>
              <a:rPr lang="en-US" dirty="0">
                <a:solidFill>
                  <a:schemeClr val="tx1"/>
                </a:solidFill>
              </a:rPr>
              <a:t> DevOps</a:t>
            </a:r>
          </a:p>
        </p:txBody>
      </p:sp>
      <p:sp>
        <p:nvSpPr>
          <p:cNvPr id="3" name="Text Placeholder 2"/>
          <p:cNvSpPr>
            <a:spLocks noGrp="1"/>
          </p:cNvSpPr>
          <p:nvPr>
            <p:ph type="body" sz="quarter" idx="10"/>
          </p:nvPr>
        </p:nvSpPr>
        <p:spPr>
          <a:xfrm>
            <a:off x="274640" y="1212849"/>
            <a:ext cx="6659560" cy="4598182"/>
          </a:xfrm>
        </p:spPr>
        <p:txBody>
          <a:bodyPr/>
          <a:lstStyle/>
          <a:p>
            <a:pPr fontAlgn="ctr"/>
            <a:r>
              <a:rPr lang="en-US" dirty="0">
                <a:solidFill>
                  <a:schemeClr val="tx1"/>
                </a:solidFill>
              </a:rPr>
              <a:t>Infrastructure as Code (</a:t>
            </a:r>
            <a:r>
              <a:rPr lang="en-US" dirty="0" err="1">
                <a:solidFill>
                  <a:schemeClr val="tx1"/>
                </a:solidFill>
              </a:rPr>
              <a:t>IaC</a:t>
            </a:r>
            <a:r>
              <a:rPr lang="en-US" dirty="0">
                <a:solidFill>
                  <a:schemeClr val="tx1"/>
                </a:solidFill>
              </a:rPr>
              <a:t>)</a:t>
            </a:r>
          </a:p>
          <a:p>
            <a:pPr fontAlgn="ctr"/>
            <a:r>
              <a:rPr lang="en-US" dirty="0">
                <a:solidFill>
                  <a:schemeClr val="tx1"/>
                </a:solidFill>
              </a:rPr>
              <a:t>Continuous Integration</a:t>
            </a:r>
          </a:p>
          <a:p>
            <a:pPr fontAlgn="ctr"/>
            <a:r>
              <a:rPr lang="en-US" dirty="0">
                <a:solidFill>
                  <a:schemeClr val="tx1"/>
                </a:solidFill>
              </a:rPr>
              <a:t>Automated Testing</a:t>
            </a:r>
          </a:p>
          <a:p>
            <a:pPr fontAlgn="ctr"/>
            <a:r>
              <a:rPr lang="en-US" dirty="0">
                <a:solidFill>
                  <a:schemeClr val="tx1"/>
                </a:solidFill>
              </a:rPr>
              <a:t>Continuous Deployment</a:t>
            </a:r>
          </a:p>
          <a:p>
            <a:pPr fontAlgn="ctr"/>
            <a:r>
              <a:rPr lang="en-US" dirty="0">
                <a:solidFill>
                  <a:schemeClr val="tx1"/>
                </a:solidFill>
              </a:rPr>
              <a:t>Release Management</a:t>
            </a:r>
          </a:p>
          <a:p>
            <a:pPr fontAlgn="ctr"/>
            <a:r>
              <a:rPr lang="en-US" dirty="0">
                <a:solidFill>
                  <a:schemeClr val="tx1"/>
                </a:solidFill>
              </a:rPr>
              <a:t>App Performance Monitoring</a:t>
            </a:r>
          </a:p>
          <a:p>
            <a:pPr fontAlgn="ctr"/>
            <a:r>
              <a:rPr lang="en-US" dirty="0">
                <a:solidFill>
                  <a:schemeClr val="tx1"/>
                </a:solidFill>
              </a:rPr>
              <a:t>Load Testing &amp; Auto-Scale</a:t>
            </a:r>
          </a:p>
        </p:txBody>
      </p:sp>
      <p:sp>
        <p:nvSpPr>
          <p:cNvPr id="4" name="Text Placeholder 3"/>
          <p:cNvSpPr>
            <a:spLocks noGrp="1"/>
          </p:cNvSpPr>
          <p:nvPr>
            <p:ph type="body" sz="quarter" idx="11"/>
          </p:nvPr>
        </p:nvSpPr>
        <p:spPr>
          <a:xfrm>
            <a:off x="6675440" y="1212849"/>
            <a:ext cx="5761035" cy="3859518"/>
          </a:xfrm>
          <a:ln>
            <a:noFill/>
          </a:ln>
        </p:spPr>
        <p:txBody>
          <a:bodyPr/>
          <a:lstStyle/>
          <a:p>
            <a:pPr fontAlgn="ctr"/>
            <a:r>
              <a:rPr lang="en-US" sz="2000" dirty="0">
                <a:solidFill>
                  <a:schemeClr val="tx1"/>
                </a:solidFill>
              </a:rPr>
              <a:t>Availability Monitoring</a:t>
            </a:r>
          </a:p>
          <a:p>
            <a:pPr fontAlgn="ctr"/>
            <a:r>
              <a:rPr lang="en-US" sz="2000" dirty="0">
                <a:solidFill>
                  <a:schemeClr val="tx1"/>
                </a:solidFill>
              </a:rPr>
              <a:t>Change/Configuration Management</a:t>
            </a:r>
          </a:p>
          <a:p>
            <a:pPr fontAlgn="ctr"/>
            <a:r>
              <a:rPr lang="en-US" sz="2000" dirty="0">
                <a:solidFill>
                  <a:schemeClr val="tx1"/>
                </a:solidFill>
              </a:rPr>
              <a:t>Feature Flags</a:t>
            </a:r>
          </a:p>
          <a:p>
            <a:pPr fontAlgn="ctr"/>
            <a:r>
              <a:rPr lang="en-US" sz="2000" dirty="0">
                <a:solidFill>
                  <a:schemeClr val="tx1"/>
                </a:solidFill>
              </a:rPr>
              <a:t>Automated Environment De-Provisioning</a:t>
            </a:r>
          </a:p>
          <a:p>
            <a:pPr fontAlgn="ctr"/>
            <a:r>
              <a:rPr lang="en-US" sz="2000" dirty="0">
                <a:solidFill>
                  <a:schemeClr val="tx1"/>
                </a:solidFill>
              </a:rPr>
              <a:t>Self Service Environments</a:t>
            </a:r>
          </a:p>
          <a:p>
            <a:pPr fontAlgn="ctr"/>
            <a:r>
              <a:rPr lang="en-US" sz="2000" dirty="0">
                <a:solidFill>
                  <a:schemeClr val="tx1"/>
                </a:solidFill>
              </a:rPr>
              <a:t>Automated Recovery (Rollback &amp; Roll-Forward)</a:t>
            </a:r>
          </a:p>
          <a:p>
            <a:pPr fontAlgn="ctr"/>
            <a:r>
              <a:rPr lang="en-US" sz="2000" dirty="0">
                <a:solidFill>
                  <a:schemeClr val="tx1"/>
                </a:solidFill>
              </a:rPr>
              <a:t>Hypothesis Driven Development </a:t>
            </a:r>
          </a:p>
          <a:p>
            <a:pPr lvl="1" fontAlgn="ctr"/>
            <a:r>
              <a:rPr lang="en-US" sz="1600" dirty="0">
                <a:solidFill>
                  <a:schemeClr val="tx1"/>
                </a:solidFill>
              </a:rPr>
              <a:t>Testing in Production</a:t>
            </a:r>
          </a:p>
          <a:p>
            <a:pPr lvl="1" fontAlgn="ctr"/>
            <a:r>
              <a:rPr lang="en-US" sz="1600" dirty="0">
                <a:solidFill>
                  <a:schemeClr val="tx1"/>
                </a:solidFill>
              </a:rPr>
              <a:t>Fault Injection</a:t>
            </a:r>
          </a:p>
          <a:p>
            <a:pPr lvl="1" fontAlgn="ctr"/>
            <a:r>
              <a:rPr lang="en-US" sz="1600" dirty="0">
                <a:solidFill>
                  <a:schemeClr val="tx1"/>
                </a:solidFill>
              </a:rPr>
              <a:t>Usage Monitoring/User Telemetry</a:t>
            </a:r>
          </a:p>
        </p:txBody>
      </p:sp>
      <p:sp>
        <p:nvSpPr>
          <p:cNvPr id="5" name="Rectangle 4"/>
          <p:cNvSpPr/>
          <p:nvPr/>
        </p:nvSpPr>
        <p:spPr>
          <a:xfrm>
            <a:off x="274640" y="6559907"/>
            <a:ext cx="6539877" cy="246221"/>
          </a:xfrm>
          <a:prstGeom prst="rect">
            <a:avLst/>
          </a:prstGeom>
        </p:spPr>
        <p:txBody>
          <a:bodyPr wrap="square">
            <a:spAutoFit/>
          </a:bodyPr>
          <a:lstStyle/>
          <a:p>
            <a:r>
              <a:rPr lang="en-US" sz="1000" i="1" dirty="0">
                <a:hlinkClick r:id="rId3"/>
              </a:rPr>
              <a:t>http://www.itproguy.com/devops-practices/</a:t>
            </a:r>
            <a:r>
              <a:rPr lang="en-US" sz="1000" i="1" dirty="0"/>
              <a:t> </a:t>
            </a:r>
          </a:p>
        </p:txBody>
      </p:sp>
    </p:spTree>
    <p:extLst>
      <p:ext uri="{BB962C8B-B14F-4D97-AF65-F5344CB8AC3E}">
        <p14:creationId xmlns:p14="http://schemas.microsoft.com/office/powerpoint/2010/main" val="14975951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DevOps: a conversa de </a:t>
            </a:r>
            <a:r>
              <a:rPr lang="en-US" dirty="0" err="1"/>
              <a:t>três</a:t>
            </a:r>
            <a:r>
              <a:rPr lang="en-US" dirty="0"/>
              <a:t> </a:t>
            </a:r>
            <a:r>
              <a:rPr lang="en-US" dirty="0" err="1"/>
              <a:t>estágios</a:t>
            </a:r>
            <a:endParaRPr lang="en-US" dirty="0"/>
          </a:p>
        </p:txBody>
      </p:sp>
      <p:grpSp>
        <p:nvGrpSpPr>
          <p:cNvPr id="8" name="Group 7"/>
          <p:cNvGrpSpPr/>
          <p:nvPr/>
        </p:nvGrpSpPr>
        <p:grpSpPr>
          <a:xfrm>
            <a:off x="4360251" y="2125858"/>
            <a:ext cx="3650483" cy="4383587"/>
            <a:chOff x="4359987" y="2125663"/>
            <a:chExt cx="3651001" cy="4384208"/>
          </a:xfrm>
        </p:grpSpPr>
        <p:sp>
          <p:nvSpPr>
            <p:cNvPr id="13" name="Rectangle 12"/>
            <p:cNvSpPr/>
            <p:nvPr/>
          </p:nvSpPr>
          <p:spPr bwMode="auto">
            <a:xfrm>
              <a:off x="4359987" y="5622366"/>
              <a:ext cx="914400" cy="887505"/>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5399" b="1" dirty="0">
                  <a:ln w="0"/>
                  <a:gradFill>
                    <a:gsLst>
                      <a:gs pos="1250">
                        <a:srgbClr val="002050"/>
                      </a:gs>
                      <a:gs pos="100000">
                        <a:srgbClr val="002050"/>
                      </a:gs>
                    </a:gsLst>
                    <a:lin ang="0" scaled="0"/>
                  </a:gradFill>
                </a:rPr>
                <a:t>2</a:t>
              </a:r>
            </a:p>
          </p:txBody>
        </p:sp>
        <p:sp>
          <p:nvSpPr>
            <p:cNvPr id="14" name="Rectangle 13"/>
            <p:cNvSpPr/>
            <p:nvPr/>
          </p:nvSpPr>
          <p:spPr bwMode="auto">
            <a:xfrm>
              <a:off x="5292296" y="5622366"/>
              <a:ext cx="2718692" cy="887505"/>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0" bIns="46630" numCol="1" rtlCol="0" anchor="ctr" anchorCtr="0" compatLnSpc="1">
              <a:prstTxWarp prst="textNoShape">
                <a:avLst/>
              </a:prstTxWarp>
            </a:bodyPr>
            <a:lstStyle/>
            <a:p>
              <a:pPr defTabSz="932293" fontAlgn="base">
                <a:spcBef>
                  <a:spcPct val="0"/>
                </a:spcBef>
                <a:spcAft>
                  <a:spcPct val="0"/>
                </a:spcAft>
              </a:pPr>
              <a:r>
                <a:rPr lang="en-US" sz="3800" dirty="0" err="1">
                  <a:ln w="0"/>
                  <a:gradFill>
                    <a:gsLst>
                      <a:gs pos="1250">
                        <a:srgbClr val="002050"/>
                      </a:gs>
                      <a:gs pos="100000">
                        <a:srgbClr val="002050"/>
                      </a:gs>
                    </a:gsLst>
                    <a:lin ang="0" scaled="0"/>
                  </a:gradFill>
                  <a:latin typeface="Segoe UI Light"/>
                </a:rPr>
                <a:t>Processos</a:t>
              </a:r>
              <a:endParaRPr lang="en-US" sz="3800" dirty="0">
                <a:ln w="0"/>
                <a:gradFill>
                  <a:gsLst>
                    <a:gs pos="1250">
                      <a:srgbClr val="002050"/>
                    </a:gs>
                    <a:gs pos="100000">
                      <a:srgbClr val="002050"/>
                    </a:gs>
                  </a:gsLst>
                  <a:lin ang="0" scaled="0"/>
                </a:gradFill>
                <a:latin typeface="Segoe UI Light"/>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187" y="2125663"/>
              <a:ext cx="2418073" cy="3306391"/>
            </a:xfrm>
            <a:prstGeom prst="rect">
              <a:avLst/>
            </a:prstGeom>
          </p:spPr>
        </p:pic>
      </p:grpSp>
      <p:grpSp>
        <p:nvGrpSpPr>
          <p:cNvPr id="7" name="Group 6"/>
          <p:cNvGrpSpPr/>
          <p:nvPr/>
        </p:nvGrpSpPr>
        <p:grpSpPr>
          <a:xfrm>
            <a:off x="512292" y="1992301"/>
            <a:ext cx="3650483" cy="4517144"/>
            <a:chOff x="511482" y="1992086"/>
            <a:chExt cx="3651001" cy="4517785"/>
          </a:xfrm>
        </p:grpSpPr>
        <p:sp>
          <p:nvSpPr>
            <p:cNvPr id="17" name="Rectangle 16"/>
            <p:cNvSpPr/>
            <p:nvPr/>
          </p:nvSpPr>
          <p:spPr bwMode="auto">
            <a:xfrm>
              <a:off x="511482" y="5622366"/>
              <a:ext cx="914400" cy="887505"/>
            </a:xfrm>
            <a:prstGeom prst="rect">
              <a:avLst/>
            </a:prstGeom>
            <a:solidFill>
              <a:srgbClr val="22BD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5399" b="1" dirty="0">
                  <a:ln w="0"/>
                  <a:gradFill>
                    <a:gsLst>
                      <a:gs pos="1250">
                        <a:srgbClr val="002050"/>
                      </a:gs>
                      <a:gs pos="100000">
                        <a:srgbClr val="002050"/>
                      </a:gs>
                    </a:gsLst>
                    <a:lin ang="0" scaled="0"/>
                  </a:gradFill>
                </a:rPr>
                <a:t>1</a:t>
              </a:r>
            </a:p>
          </p:txBody>
        </p:sp>
        <p:sp>
          <p:nvSpPr>
            <p:cNvPr id="18" name="Rectangle 17"/>
            <p:cNvSpPr/>
            <p:nvPr/>
          </p:nvSpPr>
          <p:spPr bwMode="auto">
            <a:xfrm>
              <a:off x="1443791" y="5622366"/>
              <a:ext cx="2718692" cy="887505"/>
            </a:xfrm>
            <a:prstGeom prst="rect">
              <a:avLst/>
            </a:prstGeom>
            <a:solidFill>
              <a:srgbClr val="22BD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0" bIns="46630" numCol="1" rtlCol="0" anchor="ctr" anchorCtr="0" compatLnSpc="1">
              <a:prstTxWarp prst="textNoShape">
                <a:avLst/>
              </a:prstTxWarp>
            </a:bodyPr>
            <a:lstStyle/>
            <a:p>
              <a:pPr defTabSz="932293" fontAlgn="base">
                <a:spcBef>
                  <a:spcPct val="0"/>
                </a:spcBef>
                <a:spcAft>
                  <a:spcPct val="0"/>
                </a:spcAft>
              </a:pPr>
              <a:r>
                <a:rPr lang="en-US" sz="3800" dirty="0" err="1">
                  <a:ln w="0"/>
                  <a:gradFill>
                    <a:gsLst>
                      <a:gs pos="1250">
                        <a:srgbClr val="002050"/>
                      </a:gs>
                      <a:gs pos="100000">
                        <a:srgbClr val="002050"/>
                      </a:gs>
                    </a:gsLst>
                    <a:lin ang="0" scaled="0"/>
                  </a:gradFill>
                  <a:latin typeface="Segoe UI Light"/>
                </a:rPr>
                <a:t>Pessoas</a:t>
              </a:r>
              <a:endParaRPr lang="en-US" sz="3800" dirty="0">
                <a:ln w="0"/>
                <a:gradFill>
                  <a:gsLst>
                    <a:gs pos="1250">
                      <a:srgbClr val="002050"/>
                    </a:gs>
                    <a:gs pos="100000">
                      <a:srgbClr val="002050"/>
                    </a:gs>
                  </a:gsLst>
                  <a:lin ang="0" scaled="0"/>
                </a:gradFill>
                <a:latin typeface="Segoe UI Light"/>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19" y="2029633"/>
              <a:ext cx="1371340" cy="3175367"/>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9378" y="1992086"/>
              <a:ext cx="1310102" cy="3212914"/>
            </a:xfrm>
            <a:prstGeom prst="rect">
              <a:avLst/>
            </a:prstGeom>
          </p:spPr>
        </p:pic>
      </p:grpSp>
      <p:grpSp>
        <p:nvGrpSpPr>
          <p:cNvPr id="9" name="Group 8"/>
          <p:cNvGrpSpPr/>
          <p:nvPr/>
        </p:nvGrpSpPr>
        <p:grpSpPr>
          <a:xfrm>
            <a:off x="8208209" y="1524069"/>
            <a:ext cx="3650483" cy="4985376"/>
            <a:chOff x="8208491" y="1523788"/>
            <a:chExt cx="3651001" cy="4986083"/>
          </a:xfrm>
        </p:grpSpPr>
        <p:sp>
          <p:nvSpPr>
            <p:cNvPr id="15" name="Rectangle 14"/>
            <p:cNvSpPr/>
            <p:nvPr/>
          </p:nvSpPr>
          <p:spPr bwMode="auto">
            <a:xfrm>
              <a:off x="8208491" y="5622366"/>
              <a:ext cx="914400" cy="88750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5399" b="1" dirty="0">
                  <a:ln w="0"/>
                  <a:gradFill>
                    <a:gsLst>
                      <a:gs pos="1250">
                        <a:srgbClr val="002050"/>
                      </a:gs>
                      <a:gs pos="100000">
                        <a:srgbClr val="002050"/>
                      </a:gs>
                    </a:gsLst>
                    <a:lin ang="0" scaled="0"/>
                  </a:gradFill>
                </a:rPr>
                <a:t>3</a:t>
              </a:r>
            </a:p>
          </p:txBody>
        </p:sp>
        <p:sp>
          <p:nvSpPr>
            <p:cNvPr id="16" name="Rectangle 15"/>
            <p:cNvSpPr/>
            <p:nvPr/>
          </p:nvSpPr>
          <p:spPr bwMode="auto">
            <a:xfrm>
              <a:off x="9140800" y="5622366"/>
              <a:ext cx="2718692" cy="88750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0" bIns="46630" numCol="1" rtlCol="0" anchor="ctr" anchorCtr="0" compatLnSpc="1">
              <a:prstTxWarp prst="textNoShape">
                <a:avLst/>
              </a:prstTxWarp>
            </a:bodyPr>
            <a:lstStyle/>
            <a:p>
              <a:pPr defTabSz="932293" fontAlgn="base">
                <a:spcBef>
                  <a:spcPct val="0"/>
                </a:spcBef>
                <a:spcAft>
                  <a:spcPct val="0"/>
                </a:spcAft>
              </a:pPr>
              <a:r>
                <a:rPr lang="en-US" sz="3800" dirty="0">
                  <a:ln w="0"/>
                  <a:gradFill>
                    <a:gsLst>
                      <a:gs pos="1250">
                        <a:srgbClr val="002050"/>
                      </a:gs>
                      <a:gs pos="100000">
                        <a:srgbClr val="002050"/>
                      </a:gs>
                    </a:gsLst>
                    <a:lin ang="0" scaled="0"/>
                  </a:gradFill>
                  <a:latin typeface="Segoe UI Light"/>
                </a:rPr>
                <a:t>Ferramentas</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3433" y="1523788"/>
              <a:ext cx="2743753" cy="3908265"/>
            </a:xfrm>
            <a:prstGeom prst="rect">
              <a:avLst/>
            </a:prstGeom>
          </p:spPr>
        </p:pic>
      </p:grpSp>
    </p:spTree>
    <p:extLst>
      <p:ext uri="{BB962C8B-B14F-4D97-AF65-F5344CB8AC3E}">
        <p14:creationId xmlns:p14="http://schemas.microsoft.com/office/powerpoint/2010/main" val="1367181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DevOps: a conversa de </a:t>
            </a:r>
            <a:r>
              <a:rPr lang="en-US" dirty="0" err="1"/>
              <a:t>três</a:t>
            </a:r>
            <a:r>
              <a:rPr lang="en-US" dirty="0"/>
              <a:t> </a:t>
            </a:r>
            <a:r>
              <a:rPr lang="en-US" dirty="0" err="1"/>
              <a:t>estágios</a:t>
            </a:r>
            <a:endParaRPr lang="en-US" dirty="0"/>
          </a:p>
        </p:txBody>
      </p:sp>
      <p:grpSp>
        <p:nvGrpSpPr>
          <p:cNvPr id="8" name="Group 7"/>
          <p:cNvGrpSpPr/>
          <p:nvPr/>
        </p:nvGrpSpPr>
        <p:grpSpPr>
          <a:xfrm>
            <a:off x="4360251" y="2125662"/>
            <a:ext cx="3650483" cy="4383587"/>
            <a:chOff x="4359987" y="2125663"/>
            <a:chExt cx="3651001" cy="4384208"/>
          </a:xfrm>
        </p:grpSpPr>
        <p:sp>
          <p:nvSpPr>
            <p:cNvPr id="13" name="Rectangle 12"/>
            <p:cNvSpPr/>
            <p:nvPr/>
          </p:nvSpPr>
          <p:spPr bwMode="auto">
            <a:xfrm>
              <a:off x="4359987" y="5622366"/>
              <a:ext cx="914400" cy="887505"/>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5399" b="1" dirty="0">
                  <a:ln w="0"/>
                  <a:gradFill>
                    <a:gsLst>
                      <a:gs pos="1250">
                        <a:srgbClr val="002050"/>
                      </a:gs>
                      <a:gs pos="100000">
                        <a:srgbClr val="002050"/>
                      </a:gs>
                    </a:gsLst>
                    <a:lin ang="0" scaled="0"/>
                  </a:gradFill>
                </a:rPr>
                <a:t>2</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187" y="2125663"/>
              <a:ext cx="2418073" cy="3306391"/>
            </a:xfrm>
            <a:prstGeom prst="rect">
              <a:avLst/>
            </a:prstGeom>
          </p:spPr>
        </p:pic>
        <p:sp>
          <p:nvSpPr>
            <p:cNvPr id="14" name="Rectangle 13"/>
            <p:cNvSpPr/>
            <p:nvPr/>
          </p:nvSpPr>
          <p:spPr bwMode="auto">
            <a:xfrm>
              <a:off x="5292296" y="4945266"/>
              <a:ext cx="2718692" cy="1564605"/>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0" bIns="46630" numCol="1" rtlCol="0" anchor="ctr" anchorCtr="0" compatLnSpc="1">
              <a:prstTxWarp prst="textNoShape">
                <a:avLst/>
              </a:prstTxWarp>
            </a:bodyPr>
            <a:lstStyle/>
            <a:p>
              <a:pPr>
                <a:lnSpc>
                  <a:spcPct val="130000"/>
                </a:lnSpc>
                <a:defRPr/>
              </a:pPr>
              <a:endParaRPr lang="en-US" sz="14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Eliminar</a:t>
              </a:r>
              <a:r>
                <a:rPr lang="en-US" sz="1400" kern="800" dirty="0">
                  <a:solidFill>
                    <a:srgbClr val="002060"/>
                  </a:solidFill>
                </a:rPr>
                <a:t> </a:t>
              </a:r>
              <a:r>
                <a:rPr lang="en-US" sz="1400" kern="800" dirty="0" err="1">
                  <a:solidFill>
                    <a:srgbClr val="002060"/>
                  </a:solidFill>
                </a:rPr>
                <a:t>desperdício</a:t>
              </a:r>
              <a:endParaRPr lang="en-US" sz="14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Aumentar</a:t>
              </a:r>
              <a:r>
                <a:rPr lang="en-US" sz="1400" kern="800" dirty="0">
                  <a:solidFill>
                    <a:srgbClr val="002060"/>
                  </a:solidFill>
                </a:rPr>
                <a:t> </a:t>
              </a:r>
              <a:r>
                <a:rPr lang="en-US" sz="1400" kern="800" dirty="0" err="1">
                  <a:solidFill>
                    <a:srgbClr val="002060"/>
                  </a:solidFill>
                </a:rPr>
                <a:t>eficiência</a:t>
              </a:r>
              <a:endParaRPr lang="en-US" sz="14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Facilitar</a:t>
              </a:r>
              <a:r>
                <a:rPr lang="en-US" sz="1400" kern="800" dirty="0">
                  <a:solidFill>
                    <a:srgbClr val="002060"/>
                  </a:solidFill>
                </a:rPr>
                <a:t> feedback</a:t>
              </a:r>
            </a:p>
            <a:p>
              <a:pPr>
                <a:lnSpc>
                  <a:spcPct val="130000"/>
                </a:lnSpc>
                <a:defRPr/>
              </a:pPr>
              <a:endParaRPr lang="en-US" sz="1000" b="1" kern="800" dirty="0">
                <a:solidFill>
                  <a:srgbClr val="002060"/>
                </a:solidFill>
              </a:endParaRPr>
            </a:p>
            <a:p>
              <a:pPr>
                <a:lnSpc>
                  <a:spcPct val="130000"/>
                </a:lnSpc>
                <a:defRPr/>
              </a:pPr>
              <a:r>
                <a:rPr lang="en-US" sz="1000" b="1" kern="800" dirty="0">
                  <a:solidFill>
                    <a:srgbClr val="002060"/>
                  </a:solidFill>
                </a:rPr>
                <a:t>ENTREGAR VALOR RÁPIDO</a:t>
              </a:r>
            </a:p>
            <a:p>
              <a:pPr defTabSz="932293" fontAlgn="base">
                <a:spcBef>
                  <a:spcPct val="0"/>
                </a:spcBef>
                <a:spcAft>
                  <a:spcPct val="0"/>
                </a:spcAft>
              </a:pPr>
              <a:endParaRPr lang="en-US" sz="1400" dirty="0">
                <a:ln w="0"/>
                <a:solidFill>
                  <a:srgbClr val="002060"/>
                </a:solidFill>
                <a:latin typeface="Segoe UI Light"/>
              </a:endParaRPr>
            </a:p>
          </p:txBody>
        </p:sp>
      </p:grpSp>
      <p:grpSp>
        <p:nvGrpSpPr>
          <p:cNvPr id="7" name="Group 6"/>
          <p:cNvGrpSpPr/>
          <p:nvPr/>
        </p:nvGrpSpPr>
        <p:grpSpPr>
          <a:xfrm>
            <a:off x="512292" y="1992301"/>
            <a:ext cx="3650483" cy="4517144"/>
            <a:chOff x="511482" y="1992086"/>
            <a:chExt cx="3651001" cy="4517785"/>
          </a:xfrm>
        </p:grpSpPr>
        <p:sp>
          <p:nvSpPr>
            <p:cNvPr id="17" name="Rectangle 16"/>
            <p:cNvSpPr/>
            <p:nvPr/>
          </p:nvSpPr>
          <p:spPr bwMode="auto">
            <a:xfrm>
              <a:off x="511482" y="5622366"/>
              <a:ext cx="914400" cy="887505"/>
            </a:xfrm>
            <a:prstGeom prst="rect">
              <a:avLst/>
            </a:prstGeom>
            <a:solidFill>
              <a:srgbClr val="22BD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5399" b="1" dirty="0">
                  <a:ln w="0"/>
                  <a:gradFill>
                    <a:gsLst>
                      <a:gs pos="1250">
                        <a:srgbClr val="002050"/>
                      </a:gs>
                      <a:gs pos="100000">
                        <a:srgbClr val="002050"/>
                      </a:gs>
                    </a:gsLst>
                    <a:lin ang="0" scaled="0"/>
                  </a:gradFill>
                </a:rPr>
                <a:t>1</a:t>
              </a:r>
            </a:p>
          </p:txBody>
        </p:sp>
        <p:sp>
          <p:nvSpPr>
            <p:cNvPr id="18" name="Rectangle 17"/>
            <p:cNvSpPr/>
            <p:nvPr/>
          </p:nvSpPr>
          <p:spPr bwMode="auto">
            <a:xfrm>
              <a:off x="1443791" y="4945266"/>
              <a:ext cx="2718692" cy="1564605"/>
            </a:xfrm>
            <a:prstGeom prst="rect">
              <a:avLst/>
            </a:prstGeom>
            <a:solidFill>
              <a:srgbClr val="22BD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0" bIns="46630" numCol="1" rtlCol="0" anchor="ctr" anchorCtr="0" compatLnSpc="1">
              <a:prstTxWarp prst="textNoShape">
                <a:avLst/>
              </a:prstTxWarp>
            </a:bodyPr>
            <a:lstStyle/>
            <a:p>
              <a:pPr>
                <a:lnSpc>
                  <a:spcPct val="130000"/>
                </a:lnSpc>
                <a:defRPr/>
              </a:pPr>
              <a:endParaRPr lang="en-US" sz="10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Mais</a:t>
              </a:r>
              <a:r>
                <a:rPr lang="en-US" sz="1400" kern="800" dirty="0">
                  <a:solidFill>
                    <a:srgbClr val="002060"/>
                  </a:solidFill>
                </a:rPr>
                <a:t> </a:t>
              </a:r>
              <a:r>
                <a:rPr lang="en-US" sz="1400" kern="800" dirty="0" err="1">
                  <a:solidFill>
                    <a:srgbClr val="002060"/>
                  </a:solidFill>
                </a:rPr>
                <a:t>colaboração</a:t>
              </a:r>
              <a:endParaRPr lang="en-US" sz="14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Objetivos</a:t>
              </a:r>
              <a:r>
                <a:rPr lang="en-US" sz="1400" kern="800" dirty="0">
                  <a:solidFill>
                    <a:srgbClr val="002060"/>
                  </a:solidFill>
                </a:rPr>
                <a:t> </a:t>
              </a:r>
              <a:r>
                <a:rPr lang="en-US" sz="1400" kern="800" dirty="0" err="1">
                  <a:solidFill>
                    <a:srgbClr val="002060"/>
                  </a:solidFill>
                </a:rPr>
                <a:t>compartilhados</a:t>
              </a:r>
              <a:endParaRPr lang="en-US" sz="14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Foco</a:t>
              </a:r>
              <a:r>
                <a:rPr lang="en-US" sz="1400" kern="800" dirty="0">
                  <a:solidFill>
                    <a:srgbClr val="002060"/>
                  </a:solidFill>
                </a:rPr>
                <a:t> em </a:t>
              </a:r>
              <a:r>
                <a:rPr lang="en-US" sz="1400" kern="800" dirty="0" err="1">
                  <a:solidFill>
                    <a:srgbClr val="002060"/>
                  </a:solidFill>
                </a:rPr>
                <a:t>melhoria</a:t>
              </a:r>
              <a:endParaRPr lang="en-US" sz="1400" kern="800" dirty="0">
                <a:solidFill>
                  <a:srgbClr val="002060"/>
                </a:solidFill>
              </a:endParaRPr>
            </a:p>
            <a:p>
              <a:pPr>
                <a:lnSpc>
                  <a:spcPct val="130000"/>
                </a:lnSpc>
                <a:defRPr/>
              </a:pPr>
              <a:endParaRPr lang="en-US" sz="1000" kern="800" dirty="0">
                <a:solidFill>
                  <a:srgbClr val="002060"/>
                </a:solidFill>
              </a:endParaRPr>
            </a:p>
            <a:p>
              <a:pPr>
                <a:lnSpc>
                  <a:spcPct val="130000"/>
                </a:lnSpc>
                <a:defRPr/>
              </a:pPr>
              <a:r>
                <a:rPr lang="en-US" sz="1000" b="1" kern="800" dirty="0">
                  <a:solidFill>
                    <a:srgbClr val="002060"/>
                  </a:solidFill>
                </a:rPr>
                <a:t>MAIOR UNIÃO ENTRE OS TIMES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19" y="2029633"/>
              <a:ext cx="1371340" cy="3175367"/>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9378" y="1992086"/>
              <a:ext cx="1310102" cy="3212914"/>
            </a:xfrm>
            <a:prstGeom prst="rect">
              <a:avLst/>
            </a:prstGeom>
          </p:spPr>
        </p:pic>
      </p:grpSp>
      <p:grpSp>
        <p:nvGrpSpPr>
          <p:cNvPr id="9" name="Group 8"/>
          <p:cNvGrpSpPr/>
          <p:nvPr/>
        </p:nvGrpSpPr>
        <p:grpSpPr>
          <a:xfrm>
            <a:off x="8208209" y="1524069"/>
            <a:ext cx="3650483" cy="4985376"/>
            <a:chOff x="8208491" y="1523788"/>
            <a:chExt cx="3651001" cy="4986083"/>
          </a:xfrm>
        </p:grpSpPr>
        <p:sp>
          <p:nvSpPr>
            <p:cNvPr id="15" name="Rectangle 14"/>
            <p:cNvSpPr/>
            <p:nvPr/>
          </p:nvSpPr>
          <p:spPr bwMode="auto">
            <a:xfrm>
              <a:off x="8208491" y="5622366"/>
              <a:ext cx="914400" cy="88750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5399" b="1" dirty="0">
                  <a:ln w="0"/>
                  <a:gradFill>
                    <a:gsLst>
                      <a:gs pos="1250">
                        <a:srgbClr val="002050"/>
                      </a:gs>
                      <a:gs pos="100000">
                        <a:srgbClr val="002050"/>
                      </a:gs>
                    </a:gsLst>
                    <a:lin ang="0" scaled="0"/>
                  </a:gradFill>
                </a:rPr>
                <a:t>3</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3433" y="1523788"/>
              <a:ext cx="2743753" cy="3908265"/>
            </a:xfrm>
            <a:prstGeom prst="rect">
              <a:avLst/>
            </a:prstGeom>
          </p:spPr>
        </p:pic>
        <p:sp>
          <p:nvSpPr>
            <p:cNvPr id="16" name="Rectangle 15"/>
            <p:cNvSpPr/>
            <p:nvPr/>
          </p:nvSpPr>
          <p:spPr bwMode="auto">
            <a:xfrm>
              <a:off x="9140800" y="4945266"/>
              <a:ext cx="2718692" cy="156460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0" bIns="46630" numCol="1" rtlCol="0" anchor="ctr" anchorCtr="0" compatLnSpc="1">
              <a:prstTxWarp prst="textNoShape">
                <a:avLst/>
              </a:prstTxWarp>
            </a:bodyPr>
            <a:lstStyle/>
            <a:p>
              <a:pPr marL="285750" indent="-285750">
                <a:lnSpc>
                  <a:spcPct val="130000"/>
                </a:lnSpc>
                <a:buFont typeface="Arial" panose="020B0604020202020204" pitchFamily="34" charset="0"/>
                <a:buChar char="•"/>
                <a:defRPr/>
              </a:pPr>
              <a:r>
                <a:rPr lang="en-US" sz="1400" kern="800" dirty="0" err="1">
                  <a:solidFill>
                    <a:srgbClr val="002060"/>
                  </a:solidFill>
                </a:rPr>
                <a:t>Aumento</a:t>
              </a:r>
              <a:r>
                <a:rPr lang="en-US" sz="1400" kern="800" dirty="0">
                  <a:solidFill>
                    <a:srgbClr val="002060"/>
                  </a:solidFill>
                </a:rPr>
                <a:t> de </a:t>
              </a:r>
              <a:r>
                <a:rPr lang="en-US" sz="1400" kern="800" dirty="0" err="1">
                  <a:solidFill>
                    <a:srgbClr val="002060"/>
                  </a:solidFill>
                </a:rPr>
                <a:t>produtividade</a:t>
              </a:r>
              <a:endParaRPr lang="en-US" sz="14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Facilitar</a:t>
              </a:r>
              <a:r>
                <a:rPr lang="en-US" sz="1400" kern="800" dirty="0">
                  <a:solidFill>
                    <a:srgbClr val="002060"/>
                  </a:solidFill>
                </a:rPr>
                <a:t> </a:t>
              </a:r>
              <a:r>
                <a:rPr lang="en-US" sz="1400" kern="800" dirty="0" err="1">
                  <a:solidFill>
                    <a:srgbClr val="002060"/>
                  </a:solidFill>
                </a:rPr>
                <a:t>colaboração</a:t>
              </a:r>
              <a:endParaRPr lang="en-US" sz="1400" kern="800" dirty="0">
                <a:solidFill>
                  <a:srgbClr val="002060"/>
                </a:solidFill>
              </a:endParaRPr>
            </a:p>
            <a:p>
              <a:pPr marL="285750" indent="-285750">
                <a:lnSpc>
                  <a:spcPct val="130000"/>
                </a:lnSpc>
                <a:buFont typeface="Arial" panose="020B0604020202020204" pitchFamily="34" charset="0"/>
                <a:buChar char="•"/>
                <a:defRPr/>
              </a:pPr>
              <a:r>
                <a:rPr lang="en-US" sz="1400" kern="800" dirty="0" err="1">
                  <a:solidFill>
                    <a:srgbClr val="002060"/>
                  </a:solidFill>
                </a:rPr>
                <a:t>Permitir</a:t>
              </a:r>
              <a:r>
                <a:rPr lang="en-US" sz="1400" kern="800" dirty="0">
                  <a:solidFill>
                    <a:srgbClr val="002060"/>
                  </a:solidFill>
                </a:rPr>
                <a:t> </a:t>
              </a:r>
              <a:r>
                <a:rPr lang="en-US" sz="1400" kern="800" dirty="0" err="1">
                  <a:solidFill>
                    <a:srgbClr val="002060"/>
                  </a:solidFill>
                </a:rPr>
                <a:t>experimentação</a:t>
              </a:r>
              <a:endParaRPr lang="en-US" sz="1400" kern="800" dirty="0">
                <a:solidFill>
                  <a:srgbClr val="002060"/>
                </a:solidFill>
              </a:endParaRPr>
            </a:p>
            <a:p>
              <a:pPr>
                <a:lnSpc>
                  <a:spcPct val="130000"/>
                </a:lnSpc>
                <a:defRPr/>
              </a:pPr>
              <a:endParaRPr lang="en-US" sz="1400" kern="800" dirty="0">
                <a:solidFill>
                  <a:srgbClr val="002060"/>
                </a:solidFill>
              </a:endParaRPr>
            </a:p>
            <a:p>
              <a:pPr>
                <a:lnSpc>
                  <a:spcPct val="130000"/>
                </a:lnSpc>
                <a:defRPr/>
              </a:pPr>
              <a:r>
                <a:rPr lang="en-US" sz="1000" b="1" kern="800" dirty="0">
                  <a:solidFill>
                    <a:srgbClr val="002060"/>
                  </a:solidFill>
                </a:rPr>
                <a:t>FACILITAR A ESTRATÉGIA DE DEVOPS</a:t>
              </a:r>
            </a:p>
          </p:txBody>
        </p:sp>
      </p:grpSp>
    </p:spTree>
    <p:extLst>
      <p:ext uri="{BB962C8B-B14F-4D97-AF65-F5344CB8AC3E}">
        <p14:creationId xmlns:p14="http://schemas.microsoft.com/office/powerpoint/2010/main" val="38706164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852120" y="1490754"/>
            <a:ext cx="2107194" cy="1312210"/>
          </a:xfrm>
          <a:prstGeom prst="rect">
            <a:avLst/>
          </a:prstGeom>
          <a:noFill/>
        </p:spPr>
        <p:txBody>
          <a:bodyPr wrap="none" lIns="182854" tIns="146283" rIns="182854" bIns="146283" rtlCol="0">
            <a:spAutoFit/>
          </a:bodyPr>
          <a:lstStyle/>
          <a:p>
            <a:pPr defTabSz="932563">
              <a:lnSpc>
                <a:spcPct val="90000"/>
              </a:lnSpc>
              <a:spcAft>
                <a:spcPts val="600"/>
              </a:spcAft>
            </a:pPr>
            <a:r>
              <a:rPr lang="en-US" sz="7198" dirty="0">
                <a:solidFill>
                  <a:srgbClr val="00B294">
                    <a:lumMod val="20000"/>
                    <a:lumOff val="80000"/>
                  </a:srgbClr>
                </a:solidFill>
              </a:rPr>
              <a:t>OPS</a:t>
            </a:r>
          </a:p>
        </p:txBody>
      </p:sp>
      <p:sp>
        <p:nvSpPr>
          <p:cNvPr id="16" name="TextBox 15"/>
          <p:cNvSpPr txBox="1"/>
          <p:nvPr/>
        </p:nvSpPr>
        <p:spPr>
          <a:xfrm>
            <a:off x="1556729" y="1546263"/>
            <a:ext cx="2090845" cy="1312210"/>
          </a:xfrm>
          <a:prstGeom prst="rect">
            <a:avLst/>
          </a:prstGeom>
          <a:noFill/>
        </p:spPr>
        <p:txBody>
          <a:bodyPr wrap="none" lIns="182854" tIns="146283" rIns="182854" bIns="146283" rtlCol="0">
            <a:spAutoFit/>
          </a:bodyPr>
          <a:lstStyle/>
          <a:p>
            <a:pPr defTabSz="932563">
              <a:lnSpc>
                <a:spcPct val="90000"/>
              </a:lnSpc>
              <a:spcAft>
                <a:spcPts val="600"/>
              </a:spcAft>
            </a:pPr>
            <a:r>
              <a:rPr lang="en-US" sz="7198" dirty="0">
                <a:solidFill>
                  <a:srgbClr val="00BCF2">
                    <a:lumMod val="20000"/>
                    <a:lumOff val="80000"/>
                  </a:srgbClr>
                </a:solidFill>
              </a:rPr>
              <a:t>DEV</a:t>
            </a:r>
          </a:p>
        </p:txBody>
      </p:sp>
      <p:sp>
        <p:nvSpPr>
          <p:cNvPr id="2" name="Title 1"/>
          <p:cNvSpPr>
            <a:spLocks noGrp="1"/>
          </p:cNvSpPr>
          <p:nvPr>
            <p:ph type="title"/>
          </p:nvPr>
        </p:nvSpPr>
        <p:spPr/>
        <p:txBody>
          <a:bodyPr/>
          <a:lstStyle/>
          <a:p>
            <a:r>
              <a:rPr lang="en-US" dirty="0" err="1"/>
              <a:t>Os</a:t>
            </a:r>
            <a:r>
              <a:rPr lang="en-US" dirty="0"/>
              <a:t> </a:t>
            </a:r>
            <a:r>
              <a:rPr lang="en-US" dirty="0" err="1"/>
              <a:t>três</a:t>
            </a:r>
            <a:r>
              <a:rPr lang="en-US" dirty="0"/>
              <a:t> </a:t>
            </a:r>
            <a:r>
              <a:rPr lang="en-US" dirty="0" err="1"/>
              <a:t>estágios</a:t>
            </a:r>
            <a:r>
              <a:rPr lang="en-US" dirty="0"/>
              <a:t> (</a:t>
            </a:r>
            <a:r>
              <a:rPr lang="en-US" dirty="0">
                <a:hlinkClick r:id="rId3"/>
              </a:rPr>
              <a:t>The Three Ways</a:t>
            </a:r>
            <a:r>
              <a:rPr lang="en-US" dirty="0"/>
              <a:t>)</a:t>
            </a:r>
          </a:p>
        </p:txBody>
      </p:sp>
      <p:grpSp>
        <p:nvGrpSpPr>
          <p:cNvPr id="15" name="Group 14"/>
          <p:cNvGrpSpPr/>
          <p:nvPr/>
        </p:nvGrpSpPr>
        <p:grpSpPr>
          <a:xfrm>
            <a:off x="1475712" y="2896619"/>
            <a:ext cx="2298992" cy="1972051"/>
            <a:chOff x="1845505" y="2896532"/>
            <a:chExt cx="2299318" cy="1972331"/>
          </a:xfrm>
        </p:grpSpPr>
        <p:grpSp>
          <p:nvGrpSpPr>
            <p:cNvPr id="13" name="Group 12"/>
            <p:cNvGrpSpPr/>
            <p:nvPr/>
          </p:nvGrpSpPr>
          <p:grpSpPr>
            <a:xfrm>
              <a:off x="2624699" y="2896532"/>
              <a:ext cx="740930" cy="1972331"/>
              <a:chOff x="1902902" y="3149888"/>
              <a:chExt cx="740930" cy="1972331"/>
            </a:xfrm>
            <a:solidFill>
              <a:schemeClr val="tx2"/>
            </a:solidFill>
          </p:grpSpPr>
          <p:sp>
            <p:nvSpPr>
              <p:cNvPr id="7" name="Freeform 741"/>
              <p:cNvSpPr>
                <a:spLocks/>
              </p:cNvSpPr>
              <p:nvPr/>
            </p:nvSpPr>
            <p:spPr bwMode="auto">
              <a:xfrm>
                <a:off x="1902902" y="3636883"/>
                <a:ext cx="740930" cy="1485336"/>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sp>
            <p:nvSpPr>
              <p:cNvPr id="8" name="Oval 742"/>
              <p:cNvSpPr>
                <a:spLocks noChangeArrowheads="1"/>
              </p:cNvSpPr>
              <p:nvPr/>
            </p:nvSpPr>
            <p:spPr bwMode="auto">
              <a:xfrm>
                <a:off x="2052479" y="3149888"/>
                <a:ext cx="441775" cy="4452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grpSp>
          <p:nvGrpSpPr>
            <p:cNvPr id="14" name="Group 13"/>
            <p:cNvGrpSpPr/>
            <p:nvPr/>
          </p:nvGrpSpPr>
          <p:grpSpPr>
            <a:xfrm>
              <a:off x="3522164" y="3021759"/>
              <a:ext cx="622659" cy="1683613"/>
              <a:chOff x="2800367" y="3275115"/>
              <a:chExt cx="622659" cy="1683613"/>
            </a:xfrm>
            <a:solidFill>
              <a:schemeClr val="accent1"/>
            </a:solidFill>
          </p:grpSpPr>
          <p:sp>
            <p:nvSpPr>
              <p:cNvPr id="9" name="Freeform 743"/>
              <p:cNvSpPr>
                <a:spLocks/>
              </p:cNvSpPr>
              <p:nvPr/>
            </p:nvSpPr>
            <p:spPr bwMode="auto">
              <a:xfrm>
                <a:off x="2800367" y="3692540"/>
                <a:ext cx="622659" cy="1266188"/>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sp>
            <p:nvSpPr>
              <p:cNvPr id="10" name="Oval 744"/>
              <p:cNvSpPr>
                <a:spLocks noChangeArrowheads="1"/>
              </p:cNvSpPr>
              <p:nvPr/>
            </p:nvSpPr>
            <p:spPr bwMode="auto">
              <a:xfrm>
                <a:off x="2922116" y="3275115"/>
                <a:ext cx="379161" cy="3756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grpSp>
          <p:nvGrpSpPr>
            <p:cNvPr id="3" name="Group 2"/>
            <p:cNvGrpSpPr/>
            <p:nvPr/>
          </p:nvGrpSpPr>
          <p:grpSpPr>
            <a:xfrm>
              <a:off x="1845505" y="3021759"/>
              <a:ext cx="622659" cy="1683613"/>
              <a:chOff x="1123708" y="3275115"/>
              <a:chExt cx="622659" cy="1683613"/>
            </a:xfrm>
            <a:solidFill>
              <a:schemeClr val="accent1"/>
            </a:solidFill>
          </p:grpSpPr>
          <p:sp>
            <p:nvSpPr>
              <p:cNvPr id="11" name="Freeform 745"/>
              <p:cNvSpPr>
                <a:spLocks/>
              </p:cNvSpPr>
              <p:nvPr/>
            </p:nvSpPr>
            <p:spPr bwMode="auto">
              <a:xfrm>
                <a:off x="1123708" y="3692540"/>
                <a:ext cx="622659" cy="1266188"/>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sp>
            <p:nvSpPr>
              <p:cNvPr id="12" name="Oval 746"/>
              <p:cNvSpPr>
                <a:spLocks noChangeArrowheads="1"/>
              </p:cNvSpPr>
              <p:nvPr/>
            </p:nvSpPr>
            <p:spPr bwMode="auto">
              <a:xfrm>
                <a:off x="1245457" y="3275115"/>
                <a:ext cx="379161" cy="3756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grpSp>
      <p:grpSp>
        <p:nvGrpSpPr>
          <p:cNvPr id="6" name="Group 5"/>
          <p:cNvGrpSpPr/>
          <p:nvPr/>
        </p:nvGrpSpPr>
        <p:grpSpPr>
          <a:xfrm>
            <a:off x="8739139" y="2896619"/>
            <a:ext cx="2298992" cy="1972051"/>
            <a:chOff x="7589838" y="2896532"/>
            <a:chExt cx="2299318" cy="1972331"/>
          </a:xfrm>
        </p:grpSpPr>
        <p:grpSp>
          <p:nvGrpSpPr>
            <p:cNvPr id="18" name="Group 17"/>
            <p:cNvGrpSpPr/>
            <p:nvPr/>
          </p:nvGrpSpPr>
          <p:grpSpPr>
            <a:xfrm>
              <a:off x="8369032" y="2896532"/>
              <a:ext cx="740930" cy="1972331"/>
              <a:chOff x="1902902" y="3149888"/>
              <a:chExt cx="740930" cy="1972331"/>
            </a:xfrm>
            <a:solidFill>
              <a:schemeClr val="accent6">
                <a:lumMod val="40000"/>
                <a:lumOff val="60000"/>
              </a:schemeClr>
            </a:solidFill>
          </p:grpSpPr>
          <p:sp>
            <p:nvSpPr>
              <p:cNvPr id="25" name="Freeform 741"/>
              <p:cNvSpPr>
                <a:spLocks/>
              </p:cNvSpPr>
              <p:nvPr/>
            </p:nvSpPr>
            <p:spPr bwMode="auto">
              <a:xfrm>
                <a:off x="1902902" y="3636883"/>
                <a:ext cx="740930" cy="1485336"/>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sp>
            <p:nvSpPr>
              <p:cNvPr id="26" name="Oval 742"/>
              <p:cNvSpPr>
                <a:spLocks noChangeArrowheads="1"/>
              </p:cNvSpPr>
              <p:nvPr/>
            </p:nvSpPr>
            <p:spPr bwMode="auto">
              <a:xfrm>
                <a:off x="2052479" y="3149888"/>
                <a:ext cx="441775" cy="4452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grpSp>
          <p:nvGrpSpPr>
            <p:cNvPr id="19" name="Group 18"/>
            <p:cNvGrpSpPr/>
            <p:nvPr/>
          </p:nvGrpSpPr>
          <p:grpSpPr>
            <a:xfrm>
              <a:off x="9266497" y="3021759"/>
              <a:ext cx="622659" cy="1683613"/>
              <a:chOff x="2800367" y="3275115"/>
              <a:chExt cx="622659" cy="1683613"/>
            </a:xfrm>
            <a:solidFill>
              <a:schemeClr val="accent6"/>
            </a:solidFill>
          </p:grpSpPr>
          <p:sp>
            <p:nvSpPr>
              <p:cNvPr id="23" name="Freeform 743"/>
              <p:cNvSpPr>
                <a:spLocks/>
              </p:cNvSpPr>
              <p:nvPr/>
            </p:nvSpPr>
            <p:spPr bwMode="auto">
              <a:xfrm>
                <a:off x="2800367" y="3692540"/>
                <a:ext cx="622659" cy="1266188"/>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sp>
            <p:nvSpPr>
              <p:cNvPr id="24" name="Oval 744"/>
              <p:cNvSpPr>
                <a:spLocks noChangeArrowheads="1"/>
              </p:cNvSpPr>
              <p:nvPr/>
            </p:nvSpPr>
            <p:spPr bwMode="auto">
              <a:xfrm>
                <a:off x="2922116" y="3275115"/>
                <a:ext cx="379161" cy="3756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grpSp>
          <p:nvGrpSpPr>
            <p:cNvPr id="20" name="Group 19"/>
            <p:cNvGrpSpPr/>
            <p:nvPr/>
          </p:nvGrpSpPr>
          <p:grpSpPr>
            <a:xfrm>
              <a:off x="7589838" y="3021759"/>
              <a:ext cx="622659" cy="1683613"/>
              <a:chOff x="1123708" y="3275115"/>
              <a:chExt cx="622659" cy="1683613"/>
            </a:xfrm>
            <a:solidFill>
              <a:schemeClr val="accent6"/>
            </a:solidFill>
          </p:grpSpPr>
          <p:sp>
            <p:nvSpPr>
              <p:cNvPr id="21" name="Freeform 745"/>
              <p:cNvSpPr>
                <a:spLocks/>
              </p:cNvSpPr>
              <p:nvPr/>
            </p:nvSpPr>
            <p:spPr bwMode="auto">
              <a:xfrm>
                <a:off x="1123708" y="3692540"/>
                <a:ext cx="622659" cy="1266188"/>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sp>
            <p:nvSpPr>
              <p:cNvPr id="22" name="Oval 746"/>
              <p:cNvSpPr>
                <a:spLocks noChangeArrowheads="1"/>
              </p:cNvSpPr>
              <p:nvPr/>
            </p:nvSpPr>
            <p:spPr bwMode="auto">
              <a:xfrm>
                <a:off x="1245457" y="3275115"/>
                <a:ext cx="379161" cy="3756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grpSp>
      <p:sp>
        <p:nvSpPr>
          <p:cNvPr id="43" name="Freeform 42"/>
          <p:cNvSpPr/>
          <p:nvPr/>
        </p:nvSpPr>
        <p:spPr bwMode="auto">
          <a:xfrm rot="13859307" flipH="1">
            <a:off x="3471792" y="2679912"/>
            <a:ext cx="660" cy="4896"/>
          </a:xfrm>
          <a:custGeom>
            <a:avLst/>
            <a:gdLst>
              <a:gd name="connsiteX0" fmla="*/ 0 w 660"/>
              <a:gd name="connsiteY0" fmla="*/ 4896 h 4896"/>
              <a:gd name="connsiteX1" fmla="*/ 660 w 660"/>
              <a:gd name="connsiteY1" fmla="*/ 0 h 4896"/>
              <a:gd name="connsiteX2" fmla="*/ 0 w 660"/>
              <a:gd name="connsiteY2" fmla="*/ 4896 h 4896"/>
              <a:gd name="connsiteX3" fmla="*/ 0 w 660"/>
              <a:gd name="connsiteY3" fmla="*/ 4896 h 4896"/>
            </a:gdLst>
            <a:ahLst/>
            <a:cxnLst>
              <a:cxn ang="0">
                <a:pos x="connsiteX0" y="connsiteY0"/>
              </a:cxn>
              <a:cxn ang="0">
                <a:pos x="connsiteX1" y="connsiteY1"/>
              </a:cxn>
              <a:cxn ang="0">
                <a:pos x="connsiteX2" y="connsiteY2"/>
              </a:cxn>
              <a:cxn ang="0">
                <a:pos x="connsiteX3" y="connsiteY3"/>
              </a:cxn>
            </a:cxnLst>
            <a:rect l="l" t="t" r="r" b="b"/>
            <a:pathLst>
              <a:path w="660" h="4896">
                <a:moveTo>
                  <a:pt x="0" y="4896"/>
                </a:moveTo>
                <a:lnTo>
                  <a:pt x="660" y="0"/>
                </a:lnTo>
                <a:lnTo>
                  <a:pt x="0" y="4896"/>
                </a:lnTo>
                <a:lnTo>
                  <a:pt x="0" y="4896"/>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8" name="Freeform 77"/>
          <p:cNvSpPr/>
          <p:nvPr/>
        </p:nvSpPr>
        <p:spPr bwMode="auto">
          <a:xfrm rot="13459195" flipH="1">
            <a:off x="4398409" y="427568"/>
            <a:ext cx="4038099" cy="402949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9" name="Freeform 78"/>
          <p:cNvSpPr/>
          <p:nvPr/>
        </p:nvSpPr>
        <p:spPr bwMode="auto">
          <a:xfrm rot="2700000" flipH="1">
            <a:off x="4153632" y="3238363"/>
            <a:ext cx="4038099" cy="402949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Freeform 79"/>
          <p:cNvSpPr/>
          <p:nvPr/>
        </p:nvSpPr>
        <p:spPr bwMode="auto">
          <a:xfrm rot="13459195" flipH="1">
            <a:off x="4428183" y="2944168"/>
            <a:ext cx="959917" cy="95787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1" name="Freeform 80"/>
          <p:cNvSpPr/>
          <p:nvPr/>
        </p:nvSpPr>
        <p:spPr bwMode="auto">
          <a:xfrm rot="2700000" flipH="1">
            <a:off x="4369995" y="3459067"/>
            <a:ext cx="959917" cy="95787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Freeform 83"/>
          <p:cNvSpPr/>
          <p:nvPr/>
        </p:nvSpPr>
        <p:spPr bwMode="auto">
          <a:xfrm rot="13459195" flipH="1">
            <a:off x="5855692" y="2944168"/>
            <a:ext cx="959917" cy="95787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Freeform 84"/>
          <p:cNvSpPr/>
          <p:nvPr/>
        </p:nvSpPr>
        <p:spPr bwMode="auto">
          <a:xfrm rot="2700000" flipH="1">
            <a:off x="5797505" y="3459067"/>
            <a:ext cx="959917" cy="95787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7" name="Freeform 86"/>
          <p:cNvSpPr/>
          <p:nvPr/>
        </p:nvSpPr>
        <p:spPr bwMode="auto">
          <a:xfrm rot="13459195" flipH="1">
            <a:off x="7283202" y="2944168"/>
            <a:ext cx="959917" cy="95787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Freeform 87"/>
          <p:cNvSpPr/>
          <p:nvPr/>
        </p:nvSpPr>
        <p:spPr bwMode="auto">
          <a:xfrm rot="2700000" flipH="1">
            <a:off x="7225014" y="3459067"/>
            <a:ext cx="959917" cy="957874"/>
          </a:xfrm>
          <a:custGeom>
            <a:avLst/>
            <a:gdLst>
              <a:gd name="connsiteX0" fmla="*/ 1169940 w 4038672"/>
              <a:gd name="connsiteY0" fmla="*/ 2601345 h 4030066"/>
              <a:gd name="connsiteX1" fmla="*/ 3392920 w 4038672"/>
              <a:gd name="connsiteY1" fmla="*/ 3695526 h 4030066"/>
              <a:gd name="connsiteX2" fmla="*/ 3469461 w 4038672"/>
              <a:gd name="connsiteY2" fmla="*/ 3699984 h 4030066"/>
              <a:gd name="connsiteX3" fmla="*/ 3469460 w 4038672"/>
              <a:gd name="connsiteY3" fmla="*/ 3699985 h 4030066"/>
              <a:gd name="connsiteX4" fmla="*/ 3469461 w 4038672"/>
              <a:gd name="connsiteY4" fmla="*/ 3699985 h 4030066"/>
              <a:gd name="connsiteX5" fmla="*/ 3477299 w 4038672"/>
              <a:gd name="connsiteY5" fmla="*/ 4030066 h 4030066"/>
              <a:gd name="connsiteX6" fmla="*/ 3765760 w 4038672"/>
              <a:gd name="connsiteY6" fmla="*/ 3708616 h 4030066"/>
              <a:gd name="connsiteX7" fmla="*/ 3719216 w 4038672"/>
              <a:gd name="connsiteY7" fmla="*/ 3710439 h 4030066"/>
              <a:gd name="connsiteX8" fmla="*/ 3765759 w 4038672"/>
              <a:gd name="connsiteY8" fmla="*/ 3708616 h 4030066"/>
              <a:gd name="connsiteX9" fmla="*/ 4038672 w 4038672"/>
              <a:gd name="connsiteY9" fmla="*/ 3404496 h 4030066"/>
              <a:gd name="connsiteX10" fmla="*/ 3803934 w 4038672"/>
              <a:gd name="connsiteY10" fmla="*/ 3166661 h 4030066"/>
              <a:gd name="connsiteX11" fmla="*/ 3803934 w 4038672"/>
              <a:gd name="connsiteY11" fmla="*/ 3166661 h 4030066"/>
              <a:gd name="connsiteX12" fmla="*/ 3448241 w 4038672"/>
              <a:gd name="connsiteY12" fmla="*/ 2806275 h 4030066"/>
              <a:gd name="connsiteX13" fmla="*/ 3456930 w 4038672"/>
              <a:gd name="connsiteY13" fmla="*/ 3172228 h 4030066"/>
              <a:gd name="connsiteX14" fmla="*/ 3324118 w 4038672"/>
              <a:gd name="connsiteY14" fmla="*/ 3164493 h 4030066"/>
              <a:gd name="connsiteX15" fmla="*/ 1497836 w 4038672"/>
              <a:gd name="connsiteY15" fmla="*/ 2265572 h 4030066"/>
              <a:gd name="connsiteX16" fmla="*/ 536676 w 4038672"/>
              <a:gd name="connsiteY16" fmla="*/ 227994 h 4030066"/>
              <a:gd name="connsiteX17" fmla="*/ 540182 w 4038672"/>
              <a:gd name="connsiteY17" fmla="*/ 0 h 4030066"/>
              <a:gd name="connsiteX18" fmla="*/ 1863 w 4038672"/>
              <a:gd name="connsiteY18" fmla="*/ 0 h 4030066"/>
              <a:gd name="connsiteX19" fmla="*/ 0 w 4038672"/>
              <a:gd name="connsiteY19" fmla="*/ 121171 h 4030066"/>
              <a:gd name="connsiteX20" fmla="*/ 1169940 w 4038672"/>
              <a:gd name="connsiteY20" fmla="*/ 2601345 h 40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8672" h="4030066">
                <a:moveTo>
                  <a:pt x="1169940" y="2601345"/>
                </a:moveTo>
                <a:cubicBezTo>
                  <a:pt x="1827899" y="3243867"/>
                  <a:pt x="2629231" y="3614960"/>
                  <a:pt x="3392920" y="3695526"/>
                </a:cubicBezTo>
                <a:lnTo>
                  <a:pt x="3469461" y="3699984"/>
                </a:lnTo>
                <a:lnTo>
                  <a:pt x="3469460" y="3699985"/>
                </a:lnTo>
                <a:lnTo>
                  <a:pt x="3469461" y="3699985"/>
                </a:lnTo>
                <a:lnTo>
                  <a:pt x="3477299" y="4030066"/>
                </a:lnTo>
                <a:lnTo>
                  <a:pt x="3765760" y="3708616"/>
                </a:lnTo>
                <a:lnTo>
                  <a:pt x="3719216" y="3710439"/>
                </a:lnTo>
                <a:lnTo>
                  <a:pt x="3765759" y="3708616"/>
                </a:lnTo>
                <a:lnTo>
                  <a:pt x="4038672" y="3404496"/>
                </a:lnTo>
                <a:lnTo>
                  <a:pt x="3803934" y="3166661"/>
                </a:lnTo>
                <a:lnTo>
                  <a:pt x="3803934" y="3166661"/>
                </a:lnTo>
                <a:lnTo>
                  <a:pt x="3448241" y="2806275"/>
                </a:lnTo>
                <a:lnTo>
                  <a:pt x="3456930" y="3172228"/>
                </a:lnTo>
                <a:lnTo>
                  <a:pt x="3324118" y="3164493"/>
                </a:lnTo>
                <a:cubicBezTo>
                  <a:pt x="2696712" y="3098305"/>
                  <a:pt x="2038381" y="2793434"/>
                  <a:pt x="1497836" y="2265572"/>
                </a:cubicBezTo>
                <a:cubicBezTo>
                  <a:pt x="889724" y="1671728"/>
                  <a:pt x="560218" y="922151"/>
                  <a:pt x="536676" y="227994"/>
                </a:cubicBezTo>
                <a:lnTo>
                  <a:pt x="540182" y="0"/>
                </a:lnTo>
                <a:lnTo>
                  <a:pt x="1863" y="0"/>
                </a:lnTo>
                <a:lnTo>
                  <a:pt x="0" y="121171"/>
                </a:lnTo>
                <a:cubicBezTo>
                  <a:pt x="28656" y="966111"/>
                  <a:pt x="429736" y="1878507"/>
                  <a:pt x="1169940" y="260134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Title 1"/>
          <p:cNvSpPr txBox="1">
            <a:spLocks/>
          </p:cNvSpPr>
          <p:nvPr/>
        </p:nvSpPr>
        <p:spPr>
          <a:xfrm>
            <a:off x="248374" y="4792662"/>
            <a:ext cx="3071982"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pt-BR" sz="2600" b="1" dirty="0">
                <a:gradFill>
                  <a:gsLst>
                    <a:gs pos="1250">
                      <a:srgbClr val="FFFFFF"/>
                    </a:gs>
                    <a:gs pos="100000">
                      <a:srgbClr val="FFFFFF"/>
                    </a:gs>
                  </a:gsLst>
                  <a:lin ang="5400000" scaled="0"/>
                </a:gradFill>
              </a:rPr>
              <a:t>A primeira maneira:</a:t>
            </a:r>
            <a:endParaRPr sz="2800" b="1" dirty="0">
              <a:gradFill>
                <a:gsLst>
                  <a:gs pos="1250">
                    <a:srgbClr val="FFFFFF"/>
                  </a:gs>
                  <a:gs pos="100000">
                    <a:srgbClr val="FFFFFF"/>
                  </a:gs>
                </a:gsLst>
                <a:lin ang="5400000" scaled="0"/>
              </a:gradFill>
            </a:endParaRPr>
          </a:p>
          <a:p>
            <a:br>
              <a:rPr sz="2800" dirty="0">
                <a:gradFill>
                  <a:gsLst>
                    <a:gs pos="1250">
                      <a:srgbClr val="FFFFFF"/>
                    </a:gs>
                    <a:gs pos="100000">
                      <a:srgbClr val="FFFFFF"/>
                    </a:gs>
                  </a:gsLst>
                  <a:lin ang="5400000" scaled="0"/>
                </a:gradFill>
              </a:rPr>
            </a:br>
            <a:r>
              <a:rPr sz="2800" dirty="0" err="1">
                <a:gradFill>
                  <a:gsLst>
                    <a:gs pos="1250">
                      <a:srgbClr val="FFFFFF"/>
                    </a:gs>
                    <a:gs pos="100000">
                      <a:srgbClr val="FFFFFF"/>
                    </a:gs>
                  </a:gsLst>
                  <a:lin ang="5400000" scaled="0"/>
                </a:gradFill>
              </a:rPr>
              <a:t>Discussão</a:t>
            </a:r>
            <a:r>
              <a:rPr sz="2800" dirty="0">
                <a:gradFill>
                  <a:gsLst>
                    <a:gs pos="1250">
                      <a:srgbClr val="FFFFFF"/>
                    </a:gs>
                    <a:gs pos="100000">
                      <a:srgbClr val="FFFFFF"/>
                    </a:gs>
                  </a:gsLst>
                  <a:lin ang="5400000" scaled="0"/>
                </a:gradFill>
              </a:rPr>
              <a:t> </a:t>
            </a:r>
            <a:r>
              <a:rPr sz="2800" dirty="0" err="1">
                <a:gradFill>
                  <a:gsLst>
                    <a:gs pos="1250">
                      <a:srgbClr val="FFFFFF"/>
                    </a:gs>
                    <a:gs pos="100000">
                      <a:srgbClr val="FFFFFF"/>
                    </a:gs>
                  </a:gsLst>
                  <a:lin ang="5400000" scaled="0"/>
                </a:gradFill>
              </a:rPr>
              <a:t>sobre</a:t>
            </a:r>
            <a:r>
              <a:rPr sz="2800" dirty="0">
                <a:gradFill>
                  <a:gsLst>
                    <a:gs pos="1250">
                      <a:srgbClr val="FFFFFF"/>
                    </a:gs>
                    <a:gs pos="100000">
                      <a:srgbClr val="FFFFFF"/>
                    </a:gs>
                  </a:gsLst>
                  <a:lin ang="5400000" scaled="0"/>
                </a:gradFill>
              </a:rPr>
              <a:t> </a:t>
            </a:r>
            <a:r>
              <a:rPr sz="2800" dirty="0" err="1">
                <a:gradFill>
                  <a:gsLst>
                    <a:gs pos="1250">
                      <a:srgbClr val="FFFFFF"/>
                    </a:gs>
                    <a:gs pos="100000">
                      <a:srgbClr val="FFFFFF"/>
                    </a:gs>
                  </a:gsLst>
                  <a:lin ang="5400000" scaled="0"/>
                </a:gradFill>
              </a:rPr>
              <a:t>os</a:t>
            </a:r>
            <a:r>
              <a:rPr sz="2800" dirty="0">
                <a:gradFill>
                  <a:gsLst>
                    <a:gs pos="1250">
                      <a:srgbClr val="FFFFFF"/>
                    </a:gs>
                    <a:gs pos="100000">
                      <a:srgbClr val="FFFFFF"/>
                    </a:gs>
                  </a:gsLst>
                  <a:lin ang="5400000" scaled="0"/>
                </a:gradFill>
              </a:rPr>
              <a:t> </a:t>
            </a:r>
            <a:r>
              <a:rPr sz="2800" dirty="0" err="1">
                <a:gradFill>
                  <a:gsLst>
                    <a:gs pos="1250">
                      <a:srgbClr val="FFFFFF"/>
                    </a:gs>
                    <a:gs pos="100000">
                      <a:srgbClr val="FFFFFF"/>
                    </a:gs>
                  </a:gsLst>
                  <a:lin ang="5400000" scaled="0"/>
                </a:gradFill>
              </a:rPr>
              <a:t>sistemas</a:t>
            </a:r>
            <a:endParaRPr sz="2800" dirty="0">
              <a:gradFill>
                <a:gsLst>
                  <a:gs pos="1250">
                    <a:srgbClr val="FFFFFF"/>
                  </a:gs>
                  <a:gs pos="100000">
                    <a:srgbClr val="FFFFFF"/>
                  </a:gs>
                </a:gsLst>
                <a:lin ang="5400000" scaled="0"/>
              </a:gradFill>
            </a:endParaRPr>
          </a:p>
        </p:txBody>
      </p:sp>
      <p:sp>
        <p:nvSpPr>
          <p:cNvPr id="91" name="Title 1"/>
          <p:cNvSpPr txBox="1">
            <a:spLocks/>
          </p:cNvSpPr>
          <p:nvPr/>
        </p:nvSpPr>
        <p:spPr>
          <a:xfrm>
            <a:off x="248374" y="4802286"/>
            <a:ext cx="3494126"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600" b="1" dirty="0">
                <a:gradFill>
                  <a:gsLst>
                    <a:gs pos="1250">
                      <a:srgbClr val="FFFFFF"/>
                    </a:gs>
                    <a:gs pos="100000">
                      <a:srgbClr val="FFFFFF"/>
                    </a:gs>
                  </a:gsLst>
                  <a:lin ang="5400000" scaled="0"/>
                </a:gradFill>
              </a:rPr>
              <a:t>A </a:t>
            </a:r>
            <a:r>
              <a:rPr sz="2600" b="1" dirty="0" err="1">
                <a:gradFill>
                  <a:gsLst>
                    <a:gs pos="1250">
                      <a:srgbClr val="FFFFFF"/>
                    </a:gs>
                    <a:gs pos="100000">
                      <a:srgbClr val="FFFFFF"/>
                    </a:gs>
                  </a:gsLst>
                  <a:lin ang="5400000" scaled="0"/>
                </a:gradFill>
              </a:rPr>
              <a:t>segunda</a:t>
            </a:r>
            <a:r>
              <a:rPr sz="2600" b="1" dirty="0">
                <a:gradFill>
                  <a:gsLst>
                    <a:gs pos="1250">
                      <a:srgbClr val="FFFFFF"/>
                    </a:gs>
                    <a:gs pos="100000">
                      <a:srgbClr val="FFFFFF"/>
                    </a:gs>
                  </a:gsLst>
                  <a:lin ang="5400000" scaled="0"/>
                </a:gradFill>
              </a:rPr>
              <a:t> </a:t>
            </a:r>
            <a:r>
              <a:rPr sz="2600" b="1" dirty="0" err="1">
                <a:gradFill>
                  <a:gsLst>
                    <a:gs pos="1250">
                      <a:srgbClr val="FFFFFF"/>
                    </a:gs>
                    <a:gs pos="100000">
                      <a:srgbClr val="FFFFFF"/>
                    </a:gs>
                  </a:gsLst>
                  <a:lin ang="5400000" scaled="0"/>
                </a:gradFill>
              </a:rPr>
              <a:t>maneira</a:t>
            </a:r>
            <a:r>
              <a:rPr sz="2600" b="1" dirty="0">
                <a:gradFill>
                  <a:gsLst>
                    <a:gs pos="1250">
                      <a:srgbClr val="FFFFFF"/>
                    </a:gs>
                    <a:gs pos="100000">
                      <a:srgbClr val="FFFFFF"/>
                    </a:gs>
                  </a:gsLst>
                  <a:lin ang="5400000" scaled="0"/>
                </a:gradFill>
              </a:rPr>
              <a:t>:</a:t>
            </a:r>
            <a:br>
              <a:rPr sz="2800" b="1" dirty="0">
                <a:gradFill>
                  <a:gsLst>
                    <a:gs pos="1250">
                      <a:srgbClr val="FFFFFF"/>
                    </a:gs>
                    <a:gs pos="100000">
                      <a:srgbClr val="FFFFFF"/>
                    </a:gs>
                  </a:gsLst>
                  <a:lin ang="5400000" scaled="0"/>
                </a:gradFill>
              </a:rPr>
            </a:br>
            <a:endParaRPr sz="2800" b="1" dirty="0">
              <a:gradFill>
                <a:gsLst>
                  <a:gs pos="1250">
                    <a:srgbClr val="FFFFFF"/>
                  </a:gs>
                  <a:gs pos="100000">
                    <a:srgbClr val="FFFFFF"/>
                  </a:gs>
                </a:gsLst>
                <a:lin ang="5400000" scaled="0"/>
              </a:gradFill>
            </a:endParaRPr>
          </a:p>
          <a:p>
            <a:r>
              <a:rPr sz="2800" dirty="0" err="1">
                <a:gradFill>
                  <a:gsLst>
                    <a:gs pos="1250">
                      <a:srgbClr val="FFFFFF"/>
                    </a:gs>
                    <a:gs pos="100000">
                      <a:srgbClr val="FFFFFF"/>
                    </a:gs>
                  </a:gsLst>
                  <a:lin ang="5400000" scaled="0"/>
                </a:gradFill>
              </a:rPr>
              <a:t>Aumento</a:t>
            </a:r>
            <a:r>
              <a:rPr sz="2800" dirty="0">
                <a:gradFill>
                  <a:gsLst>
                    <a:gs pos="1250">
                      <a:srgbClr val="FFFFFF"/>
                    </a:gs>
                    <a:gs pos="100000">
                      <a:srgbClr val="FFFFFF"/>
                    </a:gs>
                  </a:gsLst>
                  <a:lin ang="5400000" scaled="0"/>
                </a:gradFill>
              </a:rPr>
              <a:t> no loop de feedbacks</a:t>
            </a:r>
          </a:p>
        </p:txBody>
      </p:sp>
      <p:sp>
        <p:nvSpPr>
          <p:cNvPr id="92" name="Title 1"/>
          <p:cNvSpPr txBox="1">
            <a:spLocks/>
          </p:cNvSpPr>
          <p:nvPr/>
        </p:nvSpPr>
        <p:spPr>
          <a:xfrm>
            <a:off x="248374" y="4792662"/>
            <a:ext cx="4534680"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600" b="1" dirty="0">
                <a:gradFill>
                  <a:gsLst>
                    <a:gs pos="1250">
                      <a:srgbClr val="FFFFFF"/>
                    </a:gs>
                    <a:gs pos="100000">
                      <a:srgbClr val="FFFFFF"/>
                    </a:gs>
                  </a:gsLst>
                  <a:lin ang="5400000" scaled="0"/>
                </a:gradFill>
              </a:rPr>
              <a:t>A </a:t>
            </a:r>
            <a:r>
              <a:rPr lang="pt-BR" sz="2600" b="1" dirty="0">
                <a:gradFill>
                  <a:gsLst>
                    <a:gs pos="1250">
                      <a:srgbClr val="FFFFFF"/>
                    </a:gs>
                    <a:gs pos="100000">
                      <a:srgbClr val="FFFFFF"/>
                    </a:gs>
                  </a:gsLst>
                  <a:lin ang="5400000" scaled="0"/>
                </a:gradFill>
              </a:rPr>
              <a:t>terceira maneira:</a:t>
            </a:r>
            <a:endParaRPr sz="2800" b="1" dirty="0">
              <a:gradFill>
                <a:gsLst>
                  <a:gs pos="1250">
                    <a:srgbClr val="FFFFFF"/>
                  </a:gs>
                  <a:gs pos="100000">
                    <a:srgbClr val="FFFFFF"/>
                  </a:gs>
                </a:gsLst>
                <a:lin ang="5400000" scaled="0"/>
              </a:gradFill>
            </a:endParaRPr>
          </a:p>
          <a:p>
            <a:br>
              <a:rPr sz="2800" dirty="0">
                <a:gradFill>
                  <a:gsLst>
                    <a:gs pos="1250">
                      <a:srgbClr val="FFFFFF"/>
                    </a:gs>
                    <a:gs pos="100000">
                      <a:srgbClr val="FFFFFF"/>
                    </a:gs>
                  </a:gsLst>
                  <a:lin ang="5400000" scaled="0"/>
                </a:gradFill>
              </a:rPr>
            </a:br>
            <a:r>
              <a:rPr sz="2800" dirty="0" err="1">
                <a:gradFill>
                  <a:gsLst>
                    <a:gs pos="1250">
                      <a:srgbClr val="FFFFFF"/>
                    </a:gs>
                    <a:gs pos="100000">
                      <a:srgbClr val="FFFFFF"/>
                    </a:gs>
                  </a:gsLst>
                  <a:lin ang="5400000" scaled="0"/>
                </a:gradFill>
              </a:rPr>
              <a:t>Aprendizado</a:t>
            </a:r>
            <a:r>
              <a:rPr sz="2800" dirty="0">
                <a:gradFill>
                  <a:gsLst>
                    <a:gs pos="1250">
                      <a:srgbClr val="FFFFFF"/>
                    </a:gs>
                    <a:gs pos="100000">
                      <a:srgbClr val="FFFFFF"/>
                    </a:gs>
                  </a:gsLst>
                  <a:lin ang="5400000" scaled="0"/>
                </a:gradFill>
              </a:rPr>
              <a:t> e </a:t>
            </a:r>
            <a:r>
              <a:rPr sz="2800" dirty="0" err="1">
                <a:gradFill>
                  <a:gsLst>
                    <a:gs pos="1250">
                      <a:srgbClr val="FFFFFF"/>
                    </a:gs>
                    <a:gs pos="100000">
                      <a:srgbClr val="FFFFFF"/>
                    </a:gs>
                  </a:gsLst>
                  <a:lin ang="5400000" scaled="0"/>
                </a:gradFill>
              </a:rPr>
              <a:t>experimentação</a:t>
            </a:r>
            <a:r>
              <a:rPr sz="2800" dirty="0">
                <a:gradFill>
                  <a:gsLst>
                    <a:gs pos="1250">
                      <a:srgbClr val="FFFFFF"/>
                    </a:gs>
                    <a:gs pos="100000">
                      <a:srgbClr val="FFFFFF"/>
                    </a:gs>
                  </a:gsLst>
                  <a:lin ang="5400000" scaled="0"/>
                </a:gradFill>
              </a:rPr>
              <a:t> </a:t>
            </a:r>
            <a:r>
              <a:rPr sz="2800" dirty="0" err="1">
                <a:gradFill>
                  <a:gsLst>
                    <a:gs pos="1250">
                      <a:srgbClr val="FFFFFF"/>
                    </a:gs>
                    <a:gs pos="100000">
                      <a:srgbClr val="FFFFFF"/>
                    </a:gs>
                  </a:gsLst>
                  <a:lin ang="5400000" scaled="0"/>
                </a:gradFill>
              </a:rPr>
              <a:t>contínua</a:t>
            </a:r>
            <a:endParaRPr sz="28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68199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900"/>
                                        <p:tgtEl>
                                          <p:spTgt spid="89"/>
                                        </p:tgtEl>
                                      </p:cBhvr>
                                    </p:animEffect>
                                  </p:childTnLst>
                                </p:cTn>
                              </p:par>
                              <p:par>
                                <p:cTn id="8" presetID="63" presetClass="path" presetSubtype="0" decel="100000" fill="hold" grpId="1" nodeType="withEffect">
                                  <p:stCondLst>
                                    <p:cond delay="500"/>
                                  </p:stCondLst>
                                  <p:childTnLst>
                                    <p:animMotion origin="layout" path="M 0.00332 0.00613 L 0.02744 0.00613 " pathEditMode="relative" rAng="0" ptsTypes="AA">
                                      <p:cBhvr>
                                        <p:cTn id="9" dur="900" fill="hold"/>
                                        <p:tgtEl>
                                          <p:spTgt spid="89"/>
                                        </p:tgtEl>
                                        <p:attrNameLst>
                                          <p:attrName>ppt_x</p:attrName>
                                          <p:attrName>ppt_y</p:attrName>
                                        </p:attrNameLst>
                                      </p:cBhvr>
                                      <p:rCtr x="1200" y="0"/>
                                    </p:animMotion>
                                  </p:childTnLst>
                                </p:cTn>
                              </p:par>
                              <p:par>
                                <p:cTn id="10" presetID="6" presetClass="emph" presetSubtype="0" accel="100000" autoRev="1" fill="hold" grpId="2" nodeType="withEffect">
                                  <p:stCondLst>
                                    <p:cond delay="0"/>
                                  </p:stCondLst>
                                  <p:childTnLst>
                                    <p:animScale>
                                      <p:cBhvr>
                                        <p:cTn id="11" dur="500" fill="hold"/>
                                        <p:tgtEl>
                                          <p:spTgt spid="89"/>
                                        </p:tgtEl>
                                      </p:cBhvr>
                                      <p:by x="80000" y="80000"/>
                                    </p:animScale>
                                  </p:childTnLst>
                                </p:cTn>
                              </p:par>
                            </p:childTnLst>
                          </p:cTn>
                        </p:par>
                        <p:par>
                          <p:cTn id="12" fill="hold">
                            <p:stCondLst>
                              <p:cond delay="1400"/>
                            </p:stCondLst>
                            <p:childTnLst>
                              <p:par>
                                <p:cTn id="13" presetID="22" presetClass="entr" presetSubtype="8"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left)">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3" nodeType="clickEffect">
                                  <p:stCondLst>
                                    <p:cond delay="0"/>
                                  </p:stCondLst>
                                  <p:childTnLst>
                                    <p:animEffect transition="out" filter="fade">
                                      <p:cBhvr>
                                        <p:cTn id="19" dur="500"/>
                                        <p:tgtEl>
                                          <p:spTgt spid="89"/>
                                        </p:tgtEl>
                                      </p:cBhvr>
                                    </p:animEffect>
                                    <p:set>
                                      <p:cBhvr>
                                        <p:cTn id="20" dur="1" fill="hold">
                                          <p:stCondLst>
                                            <p:cond delay="499"/>
                                          </p:stCondLst>
                                        </p:cTn>
                                        <p:tgtEl>
                                          <p:spTgt spid="89"/>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900"/>
                                        <p:tgtEl>
                                          <p:spTgt spid="91"/>
                                        </p:tgtEl>
                                      </p:cBhvr>
                                    </p:animEffect>
                                  </p:childTnLst>
                                </p:cTn>
                              </p:par>
                              <p:par>
                                <p:cTn id="24" presetID="63" presetClass="path" presetSubtype="0" decel="100000" fill="hold" grpId="1" nodeType="withEffect">
                                  <p:stCondLst>
                                    <p:cond delay="500"/>
                                  </p:stCondLst>
                                  <p:childTnLst>
                                    <p:animMotion origin="layout" path="M -0.02413 3.8493E-6 L 3.2193E-6 3.8493E-6 " pathEditMode="relative" rAng="0" ptsTypes="AA">
                                      <p:cBhvr>
                                        <p:cTn id="25" dur="900" fill="hold"/>
                                        <p:tgtEl>
                                          <p:spTgt spid="91"/>
                                        </p:tgtEl>
                                        <p:attrNameLst>
                                          <p:attrName>ppt_x</p:attrName>
                                          <p:attrName>ppt_y</p:attrName>
                                        </p:attrNameLst>
                                      </p:cBhvr>
                                      <p:rCtr x="1200" y="0"/>
                                    </p:animMotion>
                                  </p:childTnLst>
                                </p:cTn>
                              </p:par>
                              <p:par>
                                <p:cTn id="26" presetID="6" presetClass="emph" presetSubtype="0" accel="100000" autoRev="1" fill="hold" grpId="2" nodeType="withEffect">
                                  <p:stCondLst>
                                    <p:cond delay="0"/>
                                  </p:stCondLst>
                                  <p:childTnLst>
                                    <p:animScale>
                                      <p:cBhvr>
                                        <p:cTn id="27" dur="500" fill="hold"/>
                                        <p:tgtEl>
                                          <p:spTgt spid="91"/>
                                        </p:tgtEl>
                                      </p:cBhvr>
                                      <p:by x="80000" y="80000"/>
                                    </p:animScale>
                                  </p:childTnLst>
                                </p:cTn>
                              </p:par>
                            </p:childTnLst>
                          </p:cTn>
                        </p:par>
                        <p:par>
                          <p:cTn id="28" fill="hold">
                            <p:stCondLst>
                              <p:cond delay="1400"/>
                            </p:stCondLst>
                            <p:childTnLst>
                              <p:par>
                                <p:cTn id="29" presetID="22" presetClass="entr" presetSubtype="2"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wipe(right)">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3" nodeType="clickEffect">
                                  <p:stCondLst>
                                    <p:cond delay="0"/>
                                  </p:stCondLst>
                                  <p:childTnLst>
                                    <p:animEffect transition="out" filter="fade">
                                      <p:cBhvr>
                                        <p:cTn id="35" dur="500"/>
                                        <p:tgtEl>
                                          <p:spTgt spid="91"/>
                                        </p:tgtEl>
                                      </p:cBhvr>
                                    </p:animEffect>
                                    <p:set>
                                      <p:cBhvr>
                                        <p:cTn id="36" dur="1" fill="hold">
                                          <p:stCondLst>
                                            <p:cond delay="499"/>
                                          </p:stCondLst>
                                        </p:cTn>
                                        <p:tgtEl>
                                          <p:spTgt spid="91"/>
                                        </p:tgtEl>
                                        <p:attrNameLst>
                                          <p:attrName>style.visibility</p:attrName>
                                        </p:attrNameLst>
                                      </p:cBhvr>
                                      <p:to>
                                        <p:strVal val="hidden"/>
                                      </p:to>
                                    </p:set>
                                  </p:childTnLst>
                                </p:cTn>
                              </p:par>
                              <p:par>
                                <p:cTn id="37" presetID="10" presetClass="entr" presetSubtype="0" fill="hold" grpId="0" nodeType="withEffect">
                                  <p:stCondLst>
                                    <p:cond delay="500"/>
                                  </p:stCondLst>
                                  <p:childTnLst>
                                    <p:set>
                                      <p:cBhvr>
                                        <p:cTn id="38" dur="1" fill="hold">
                                          <p:stCondLst>
                                            <p:cond delay="0"/>
                                          </p:stCondLst>
                                        </p:cTn>
                                        <p:tgtEl>
                                          <p:spTgt spid="92"/>
                                        </p:tgtEl>
                                        <p:attrNameLst>
                                          <p:attrName>style.visibility</p:attrName>
                                        </p:attrNameLst>
                                      </p:cBhvr>
                                      <p:to>
                                        <p:strVal val="visible"/>
                                      </p:to>
                                    </p:set>
                                    <p:animEffect transition="in" filter="fade">
                                      <p:cBhvr>
                                        <p:cTn id="39" dur="900"/>
                                        <p:tgtEl>
                                          <p:spTgt spid="92"/>
                                        </p:tgtEl>
                                      </p:cBhvr>
                                    </p:animEffect>
                                  </p:childTnLst>
                                </p:cTn>
                              </p:par>
                              <p:par>
                                <p:cTn id="40" presetID="63" presetClass="path" presetSubtype="0" decel="100000" fill="hold" grpId="1" nodeType="withEffect">
                                  <p:stCondLst>
                                    <p:cond delay="500"/>
                                  </p:stCondLst>
                                  <p:childTnLst>
                                    <p:animMotion origin="layout" path="M -0.02413 -4.37131E-6 L 4.44218E-6 -4.37131E-6 " pathEditMode="relative" rAng="0" ptsTypes="AA">
                                      <p:cBhvr>
                                        <p:cTn id="41" dur="900" fill="hold"/>
                                        <p:tgtEl>
                                          <p:spTgt spid="92"/>
                                        </p:tgtEl>
                                        <p:attrNameLst>
                                          <p:attrName>ppt_x</p:attrName>
                                          <p:attrName>ppt_y</p:attrName>
                                        </p:attrNameLst>
                                      </p:cBhvr>
                                      <p:rCtr x="1200" y="0"/>
                                    </p:animMotion>
                                  </p:childTnLst>
                                </p:cTn>
                              </p:par>
                              <p:par>
                                <p:cTn id="42" presetID="6" presetClass="emph" presetSubtype="0" accel="100000" autoRev="1" fill="hold" grpId="2" nodeType="withEffect">
                                  <p:stCondLst>
                                    <p:cond delay="0"/>
                                  </p:stCondLst>
                                  <p:childTnLst>
                                    <p:animScale>
                                      <p:cBhvr>
                                        <p:cTn id="43" dur="500" fill="hold"/>
                                        <p:tgtEl>
                                          <p:spTgt spid="92"/>
                                        </p:tgtEl>
                                      </p:cBhvr>
                                      <p:by x="80000" y="80000"/>
                                    </p:animScale>
                                  </p:childTnLst>
                                </p:cTn>
                              </p:par>
                            </p:childTnLst>
                          </p:cTn>
                        </p:par>
                        <p:par>
                          <p:cTn id="44" fill="hold">
                            <p:stCondLst>
                              <p:cond delay="1400"/>
                            </p:stCondLst>
                            <p:childTnLst>
                              <p:par>
                                <p:cTn id="45" presetID="22" presetClass="entr" presetSubtype="8"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left)">
                                      <p:cBhvr>
                                        <p:cTn id="47" dur="500"/>
                                        <p:tgtEl>
                                          <p:spTgt spid="80"/>
                                        </p:tgtEl>
                                      </p:cBhvr>
                                    </p:animEffect>
                                  </p:childTnLst>
                                </p:cTn>
                              </p:par>
                              <p:par>
                                <p:cTn id="48" presetID="22" presetClass="entr" presetSubtype="2" fill="hold" grpId="0" nodeType="withEffect">
                                  <p:stCondLst>
                                    <p:cond delay="500"/>
                                  </p:stCondLst>
                                  <p:childTnLst>
                                    <p:set>
                                      <p:cBhvr>
                                        <p:cTn id="49" dur="1" fill="hold">
                                          <p:stCondLst>
                                            <p:cond delay="0"/>
                                          </p:stCondLst>
                                        </p:cTn>
                                        <p:tgtEl>
                                          <p:spTgt spid="81"/>
                                        </p:tgtEl>
                                        <p:attrNameLst>
                                          <p:attrName>style.visibility</p:attrName>
                                        </p:attrNameLst>
                                      </p:cBhvr>
                                      <p:to>
                                        <p:strVal val="visible"/>
                                      </p:to>
                                    </p:set>
                                    <p:animEffect transition="in" filter="wipe(right)">
                                      <p:cBhvr>
                                        <p:cTn id="50" dur="500"/>
                                        <p:tgtEl>
                                          <p:spTgt spid="81"/>
                                        </p:tgtEl>
                                      </p:cBhvr>
                                    </p:animEffect>
                                  </p:childTnLst>
                                </p:cTn>
                              </p:par>
                            </p:childTnLst>
                          </p:cTn>
                        </p:par>
                        <p:par>
                          <p:cTn id="51" fill="hold">
                            <p:stCondLst>
                              <p:cond delay="2400"/>
                            </p:stCondLst>
                            <p:childTnLst>
                              <p:par>
                                <p:cTn id="52" presetID="22" presetClass="entr" presetSubtype="8" fill="hold" grpId="0"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left)">
                                      <p:cBhvr>
                                        <p:cTn id="54" dur="500"/>
                                        <p:tgtEl>
                                          <p:spTgt spid="84"/>
                                        </p:tgtEl>
                                      </p:cBhvr>
                                    </p:animEffect>
                                  </p:childTnLst>
                                </p:cTn>
                              </p:par>
                              <p:par>
                                <p:cTn id="55" presetID="22" presetClass="entr" presetSubtype="2" fill="hold" grpId="0" nodeType="withEffect">
                                  <p:stCondLst>
                                    <p:cond delay="500"/>
                                  </p:stCondLst>
                                  <p:childTnLst>
                                    <p:set>
                                      <p:cBhvr>
                                        <p:cTn id="56" dur="1" fill="hold">
                                          <p:stCondLst>
                                            <p:cond delay="0"/>
                                          </p:stCondLst>
                                        </p:cTn>
                                        <p:tgtEl>
                                          <p:spTgt spid="85"/>
                                        </p:tgtEl>
                                        <p:attrNameLst>
                                          <p:attrName>style.visibility</p:attrName>
                                        </p:attrNameLst>
                                      </p:cBhvr>
                                      <p:to>
                                        <p:strVal val="visible"/>
                                      </p:to>
                                    </p:set>
                                    <p:animEffect transition="in" filter="wipe(right)">
                                      <p:cBhvr>
                                        <p:cTn id="57" dur="500"/>
                                        <p:tgtEl>
                                          <p:spTgt spid="85"/>
                                        </p:tgtEl>
                                      </p:cBhvr>
                                    </p:animEffect>
                                  </p:childTnLst>
                                </p:cTn>
                              </p:par>
                            </p:childTnLst>
                          </p:cTn>
                        </p:par>
                        <p:par>
                          <p:cTn id="58" fill="hold">
                            <p:stCondLst>
                              <p:cond delay="3400"/>
                            </p:stCondLst>
                            <p:childTnLst>
                              <p:par>
                                <p:cTn id="59" presetID="22" presetClass="entr" presetSubtype="8" fill="hold" grpId="0" nodeType="after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left)">
                                      <p:cBhvr>
                                        <p:cTn id="61" dur="500"/>
                                        <p:tgtEl>
                                          <p:spTgt spid="87"/>
                                        </p:tgtEl>
                                      </p:cBhvr>
                                    </p:animEffect>
                                  </p:childTnLst>
                                </p:cTn>
                              </p:par>
                              <p:par>
                                <p:cTn id="62" presetID="22" presetClass="entr" presetSubtype="2" fill="hold" grpId="0" nodeType="withEffect">
                                  <p:stCondLst>
                                    <p:cond delay="500"/>
                                  </p:stCondLst>
                                  <p:childTnLst>
                                    <p:set>
                                      <p:cBhvr>
                                        <p:cTn id="63" dur="1" fill="hold">
                                          <p:stCondLst>
                                            <p:cond delay="0"/>
                                          </p:stCondLst>
                                        </p:cTn>
                                        <p:tgtEl>
                                          <p:spTgt spid="88"/>
                                        </p:tgtEl>
                                        <p:attrNameLst>
                                          <p:attrName>style.visibility</p:attrName>
                                        </p:attrNameLst>
                                      </p:cBhvr>
                                      <p:to>
                                        <p:strVal val="visible"/>
                                      </p:to>
                                    </p:set>
                                    <p:animEffect transition="in" filter="wipe(right)">
                                      <p:cBhvr>
                                        <p:cTn id="6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4" grpId="0" animBg="1"/>
      <p:bldP spid="85" grpId="0" animBg="1"/>
      <p:bldP spid="87" grpId="0" animBg="1"/>
      <p:bldP spid="88" grpId="0" animBg="1"/>
      <p:bldP spid="89" grpId="0"/>
      <p:bldP spid="89" grpId="1"/>
      <p:bldP spid="89" grpId="2"/>
      <p:bldP spid="89" grpId="3"/>
      <p:bldP spid="91" grpId="0"/>
      <p:bldP spid="91" grpId="1"/>
      <p:bldP spid="91" grpId="2"/>
      <p:bldP spid="91" grpId="3"/>
      <p:bldP spid="92" grpId="0"/>
      <p:bldP spid="92" grpId="1"/>
      <p:bldP spid="92"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 que </a:t>
            </a:r>
            <a:r>
              <a:rPr lang="en-CA" dirty="0" err="1"/>
              <a:t>muda</a:t>
            </a:r>
            <a:endParaRPr lang="en-US" dirty="0"/>
          </a:p>
        </p:txBody>
      </p:sp>
      <p:sp>
        <p:nvSpPr>
          <p:cNvPr id="3" name="Content Placeholder 2"/>
          <p:cNvSpPr>
            <a:spLocks noGrp="1"/>
          </p:cNvSpPr>
          <p:nvPr>
            <p:ph idx="4294967295"/>
          </p:nvPr>
        </p:nvSpPr>
        <p:spPr>
          <a:xfrm>
            <a:off x="640457" y="1302726"/>
            <a:ext cx="11796018" cy="6093976"/>
          </a:xfrm>
          <a:prstGeom prst="rect">
            <a:avLst/>
          </a:prstGeom>
        </p:spPr>
        <p:txBody>
          <a:bodyPr/>
          <a:lstStyle/>
          <a:p>
            <a:r>
              <a:rPr lang="pt-BR" sz="3200" dirty="0"/>
              <a:t>As mudanças são comunicadas e seguem um ritmo (Apps/Dev, Ops)</a:t>
            </a:r>
          </a:p>
          <a:p>
            <a:r>
              <a:rPr lang="pt-BR" sz="3200" dirty="0"/>
              <a:t>Testes e validação automatizados (Apps/Dev, Ops)</a:t>
            </a:r>
          </a:p>
          <a:p>
            <a:r>
              <a:rPr lang="pt-BR" sz="3200" dirty="0"/>
              <a:t>Serviços são baseados em monitoramento e automação (todos)</a:t>
            </a:r>
          </a:p>
          <a:p>
            <a:r>
              <a:rPr lang="pt-BR" sz="3200" dirty="0"/>
              <a:t>Catálogo de serviços precisam ser mais do que uma lista estática (todos)</a:t>
            </a:r>
          </a:p>
          <a:p>
            <a:r>
              <a:rPr lang="pt-BR" sz="3200" dirty="0"/>
              <a:t>DevOps faz o mapeamento de capacidades para o negócio e impactos</a:t>
            </a:r>
          </a:p>
          <a:p>
            <a:r>
              <a:rPr lang="pt-BR" sz="3200" dirty="0"/>
              <a:t>De fora para dentro x dentro para fora</a:t>
            </a:r>
          </a:p>
          <a:p>
            <a:r>
              <a:rPr lang="pt-BR" sz="3200" dirty="0"/>
              <a:t>Métricas, métricas, métricas – foco no cliente e valor para o negócio</a:t>
            </a:r>
            <a:endParaRPr lang="en-CA" sz="2000" dirty="0"/>
          </a:p>
        </p:txBody>
      </p:sp>
    </p:spTree>
    <p:extLst>
      <p:ext uri="{BB962C8B-B14F-4D97-AF65-F5344CB8AC3E}">
        <p14:creationId xmlns:p14="http://schemas.microsoft.com/office/powerpoint/2010/main" val="40246476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pt-BR"/>
          </a:p>
        </p:txBody>
      </p:sp>
      <p:sp>
        <p:nvSpPr>
          <p:cNvPr id="3" name="Subtitle 2"/>
          <p:cNvSpPr>
            <a:spLocks noGrp="1"/>
          </p:cNvSpPr>
          <p:nvPr>
            <p:ph type="subTitle" idx="1"/>
          </p:nvPr>
        </p:nvSpPr>
        <p:spPr/>
        <p:txBody>
          <a:bodyPr/>
          <a:lstStyle/>
          <a:p>
            <a:endParaRPr lang="pt-BR"/>
          </a:p>
        </p:txBody>
      </p:sp>
      <p:pic>
        <p:nvPicPr>
          <p:cNvPr id="1026" name="Picture 2" descr="Service Catalogue - Request and Fulfulment Archite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44462"/>
            <a:ext cx="11582400" cy="675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0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Objetivos</a:t>
            </a:r>
            <a:r>
              <a:rPr lang="en-US" dirty="0"/>
              <a:t> da </a:t>
            </a:r>
            <a:r>
              <a:rPr lang="en-US" dirty="0" err="1"/>
              <a:t>sessão</a:t>
            </a:r>
            <a:r>
              <a:rPr lang="en-US" dirty="0"/>
              <a:t> e </a:t>
            </a:r>
            <a:r>
              <a:rPr lang="en-US" dirty="0" err="1"/>
              <a:t>Pontos</a:t>
            </a:r>
            <a:r>
              <a:rPr lang="en-US" dirty="0"/>
              <a:t> </a:t>
            </a:r>
            <a:r>
              <a:rPr lang="en-US" dirty="0" err="1"/>
              <a:t>Importantes</a:t>
            </a:r>
            <a:endParaRPr lang="en-US" dirty="0"/>
          </a:p>
        </p:txBody>
      </p:sp>
      <p:sp>
        <p:nvSpPr>
          <p:cNvPr id="5" name="Text Placeholder 4"/>
          <p:cNvSpPr>
            <a:spLocks noGrp="1"/>
          </p:cNvSpPr>
          <p:nvPr>
            <p:ph type="body" sz="quarter" idx="11"/>
          </p:nvPr>
        </p:nvSpPr>
        <p:spPr>
          <a:xfrm>
            <a:off x="274639" y="1212849"/>
            <a:ext cx="11889564" cy="5410712"/>
          </a:xfrm>
        </p:spPr>
        <p:txBody>
          <a:bodyPr/>
          <a:lstStyle/>
          <a:p>
            <a:r>
              <a:rPr lang="en-US" dirty="0" err="1"/>
              <a:t>Objetivos</a:t>
            </a:r>
            <a:r>
              <a:rPr lang="en-US" dirty="0"/>
              <a:t>: </a:t>
            </a:r>
          </a:p>
          <a:p>
            <a:pPr marL="457200" indent="-457200">
              <a:buFont typeface="Arial" panose="020B0604020202020204" pitchFamily="34" charset="0"/>
              <a:buChar char="•"/>
            </a:pPr>
            <a:r>
              <a:rPr lang="en-US" sz="2800" dirty="0" err="1"/>
              <a:t>Compartilhar</a:t>
            </a:r>
            <a:r>
              <a:rPr lang="en-US" sz="2800" dirty="0"/>
              <a:t> a </a:t>
            </a:r>
            <a:r>
              <a:rPr lang="en-US" sz="2800" dirty="0" err="1"/>
              <a:t>visão</a:t>
            </a:r>
            <a:r>
              <a:rPr lang="en-US" sz="2800" dirty="0"/>
              <a:t> Microsoft </a:t>
            </a:r>
            <a:r>
              <a:rPr lang="en-US" sz="2800" dirty="0" err="1"/>
              <a:t>sobre</a:t>
            </a:r>
            <a:r>
              <a:rPr lang="en-US" sz="2800" dirty="0"/>
              <a:t> DevOps</a:t>
            </a:r>
          </a:p>
          <a:p>
            <a:pPr marL="457200" indent="-457200">
              <a:buFont typeface="Arial" panose="020B0604020202020204" pitchFamily="34" charset="0"/>
              <a:buChar char="•"/>
            </a:pPr>
            <a:r>
              <a:rPr lang="en-US" sz="2800" dirty="0" err="1"/>
              <a:t>Mostrar</a:t>
            </a:r>
            <a:r>
              <a:rPr lang="en-US" sz="2800" dirty="0"/>
              <a:t> </a:t>
            </a:r>
            <a:r>
              <a:rPr lang="en-US" sz="2800" dirty="0" err="1"/>
              <a:t>como</a:t>
            </a:r>
            <a:r>
              <a:rPr lang="en-US" sz="2800" dirty="0"/>
              <a:t> DevOps se </a:t>
            </a:r>
            <a:r>
              <a:rPr lang="en-US" sz="2800" dirty="0" err="1"/>
              <a:t>alinha</a:t>
            </a:r>
            <a:r>
              <a:rPr lang="en-US" sz="2800" dirty="0"/>
              <a:t> </a:t>
            </a:r>
            <a:r>
              <a:rPr lang="en-US" sz="2800" dirty="0" err="1"/>
              <a:t>ao</a:t>
            </a:r>
            <a:r>
              <a:rPr lang="en-US" sz="2800" dirty="0"/>
              <a:t> </a:t>
            </a:r>
            <a:r>
              <a:rPr lang="en-US" sz="2800" dirty="0" err="1"/>
              <a:t>uso</a:t>
            </a:r>
            <a:r>
              <a:rPr lang="en-US" sz="2800" dirty="0"/>
              <a:t> de </a:t>
            </a:r>
            <a:r>
              <a:rPr lang="en-US" sz="2800" dirty="0" err="1"/>
              <a:t>nuvem</a:t>
            </a:r>
            <a:endParaRPr lang="en-US" sz="2800" dirty="0"/>
          </a:p>
          <a:p>
            <a:pPr marL="457200" indent="-457200">
              <a:buFont typeface="Arial" panose="020B0604020202020204" pitchFamily="34" charset="0"/>
              <a:buChar char="•"/>
            </a:pPr>
            <a:r>
              <a:rPr lang="en-US" sz="2800" dirty="0" err="1"/>
              <a:t>Conhecer</a:t>
            </a:r>
            <a:r>
              <a:rPr lang="en-US" sz="2800" dirty="0"/>
              <a:t> </a:t>
            </a:r>
            <a:r>
              <a:rPr lang="en-US" sz="2800" dirty="0" err="1"/>
              <a:t>metodologias</a:t>
            </a:r>
            <a:r>
              <a:rPr lang="en-US" sz="2800" dirty="0"/>
              <a:t> DevOps e ferramentas</a:t>
            </a:r>
          </a:p>
          <a:p>
            <a:pPr marL="457200" indent="-457200">
              <a:buFont typeface="Arial" panose="020B0604020202020204" pitchFamily="34" charset="0"/>
              <a:buChar char="•"/>
            </a:pPr>
            <a:endParaRPr lang="en-US" sz="2800" dirty="0"/>
          </a:p>
          <a:p>
            <a:endParaRPr lang="en-US" sz="2800" dirty="0"/>
          </a:p>
          <a:p>
            <a:endParaRPr lang="en-CA" dirty="0"/>
          </a:p>
          <a:p>
            <a:r>
              <a:rPr lang="en-CA" dirty="0" err="1"/>
              <a:t>Pontos</a:t>
            </a:r>
            <a:r>
              <a:rPr lang="en-CA" dirty="0"/>
              <a:t> </a:t>
            </a:r>
            <a:r>
              <a:rPr lang="en-CA" dirty="0" err="1"/>
              <a:t>importantes</a:t>
            </a:r>
            <a:endParaRPr lang="en-US" dirty="0"/>
          </a:p>
          <a:p>
            <a:pPr marL="457200" indent="-457200">
              <a:buFont typeface="Arial" panose="020B0604020202020204" pitchFamily="34" charset="0"/>
              <a:buChar char="•"/>
            </a:pPr>
            <a:r>
              <a:rPr lang="en-US" sz="2800" dirty="0"/>
              <a:t>DevOps </a:t>
            </a:r>
            <a:r>
              <a:rPr lang="en-US" sz="2800" dirty="0" err="1"/>
              <a:t>não</a:t>
            </a:r>
            <a:r>
              <a:rPr lang="en-US" sz="2800" dirty="0"/>
              <a:t> é </a:t>
            </a:r>
            <a:r>
              <a:rPr lang="en-US" sz="2800" dirty="0" err="1"/>
              <a:t>uma</a:t>
            </a:r>
            <a:r>
              <a:rPr lang="en-US" sz="2800" dirty="0"/>
              <a:t> </a:t>
            </a:r>
            <a:r>
              <a:rPr lang="en-US" sz="2800" dirty="0" err="1"/>
              <a:t>tecnologia</a:t>
            </a:r>
            <a:r>
              <a:rPr lang="en-US" sz="2800" dirty="0"/>
              <a:t> </a:t>
            </a:r>
            <a:r>
              <a:rPr lang="en-US" sz="2800" dirty="0" err="1"/>
              <a:t>ou</a:t>
            </a:r>
            <a:r>
              <a:rPr lang="en-US" sz="2800" dirty="0"/>
              <a:t> framework, é </a:t>
            </a:r>
            <a:r>
              <a:rPr lang="en-US" sz="2800" dirty="0" err="1"/>
              <a:t>uma</a:t>
            </a:r>
            <a:r>
              <a:rPr lang="en-US" sz="2800" dirty="0"/>
              <a:t> </a:t>
            </a:r>
            <a:r>
              <a:rPr lang="en-US" sz="2800" dirty="0" err="1"/>
              <a:t>filosofia</a:t>
            </a:r>
            <a:endParaRPr lang="en-US" sz="2800" dirty="0"/>
          </a:p>
          <a:p>
            <a:pPr marL="457200" indent="-457200">
              <a:buFont typeface="Arial" panose="020B0604020202020204" pitchFamily="34" charset="0"/>
              <a:buChar char="•"/>
            </a:pPr>
            <a:r>
              <a:rPr lang="en-US" sz="2800" dirty="0"/>
              <a:t>DevOps </a:t>
            </a:r>
            <a:r>
              <a:rPr lang="pt-BR" sz="2800" dirty="0"/>
              <a:t>é uma área de foco para a Microsoft e nossos clientes</a:t>
            </a:r>
            <a:endParaRPr lang="en-US" sz="2800" dirty="0"/>
          </a:p>
        </p:txBody>
      </p:sp>
    </p:spTree>
    <p:extLst>
      <p:ext uri="{BB962C8B-B14F-4D97-AF65-F5344CB8AC3E}">
        <p14:creationId xmlns:p14="http://schemas.microsoft.com/office/powerpoint/2010/main" val="5702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189092" y="847123"/>
            <a:ext cx="10058399" cy="917575"/>
          </a:xfrm>
        </p:spPr>
        <p:txBody>
          <a:bodyPr/>
          <a:lstStyle/>
          <a:p>
            <a:pPr algn="ctr"/>
            <a:r>
              <a:rPr lang="pt-BR" sz="4000" dirty="0"/>
              <a:t>“Muitas iniciativas DevOps focam internamente em processos e ferramentas com pouca validação se os serviços que estão sendo entregues são adequados. O foco principal do DevOps precisa ser em melhorar a experiência do cliente e times DevOps precisam criar uma experiência ao usuário que forneça utilidade, conveniência, valor e prazer.”</a:t>
            </a:r>
            <a:endParaRPr lang="en-US" sz="4000" dirty="0"/>
          </a:p>
        </p:txBody>
      </p:sp>
      <p:sp>
        <p:nvSpPr>
          <p:cNvPr id="5" name="Text Placeholder 4"/>
          <p:cNvSpPr>
            <a:spLocks noGrp="1"/>
          </p:cNvSpPr>
          <p:nvPr>
            <p:ph type="body" sz="quarter" idx="10"/>
          </p:nvPr>
        </p:nvSpPr>
        <p:spPr>
          <a:xfrm>
            <a:off x="7467970" y="5640601"/>
            <a:ext cx="4846267" cy="1514261"/>
          </a:xfrm>
        </p:spPr>
        <p:txBody>
          <a:bodyPr/>
          <a:lstStyle/>
          <a:p>
            <a:r>
              <a:rPr lang="en-US" sz="2400" b="1" dirty="0">
                <a:solidFill>
                  <a:srgbClr val="FFC000"/>
                </a:solidFill>
              </a:rPr>
              <a:t>Gartner -  You're Not Doing DevOps If You're Not Focused on the Customer Experience May 2015</a:t>
            </a:r>
            <a:br>
              <a:rPr lang="en-US" sz="2400" dirty="0">
                <a:solidFill>
                  <a:srgbClr val="FFC000"/>
                </a:solidFill>
              </a:rPr>
            </a:br>
            <a:endParaRPr lang="en-US" sz="2400" dirty="0"/>
          </a:p>
        </p:txBody>
      </p:sp>
    </p:spTree>
    <p:extLst>
      <p:ext uri="{BB962C8B-B14F-4D97-AF65-F5344CB8AC3E}">
        <p14:creationId xmlns:p14="http://schemas.microsoft.com/office/powerpoint/2010/main" val="410680298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35" y="2211592"/>
            <a:ext cx="355579" cy="397286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896" y="3382285"/>
            <a:ext cx="1830593" cy="2893872"/>
          </a:xfrm>
          <a:prstGeom prst="rect">
            <a:avLst/>
          </a:prstGeom>
        </p:spPr>
      </p:pic>
      <p:sp>
        <p:nvSpPr>
          <p:cNvPr id="7" name="Title 6"/>
          <p:cNvSpPr>
            <a:spLocks noGrp="1"/>
          </p:cNvSpPr>
          <p:nvPr>
            <p:ph type="title"/>
          </p:nvPr>
        </p:nvSpPr>
        <p:spPr/>
        <p:txBody>
          <a:bodyPr/>
          <a:lstStyle/>
          <a:p>
            <a:r>
              <a:rPr lang="en-US" dirty="0"/>
              <a:t>DevOps com </a:t>
            </a:r>
            <a:r>
              <a:rPr lang="en-US" dirty="0" err="1"/>
              <a:t>sucesso</a:t>
            </a:r>
            <a:endParaRPr lang="en-US" dirty="0"/>
          </a:p>
        </p:txBody>
      </p:sp>
      <p:sp>
        <p:nvSpPr>
          <p:cNvPr id="23" name="TextBox 22"/>
          <p:cNvSpPr txBox="1"/>
          <p:nvPr/>
        </p:nvSpPr>
        <p:spPr>
          <a:xfrm>
            <a:off x="756959" y="5839594"/>
            <a:ext cx="943135"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dirty="0">
                <a:gradFill>
                  <a:gsLst>
                    <a:gs pos="2917">
                      <a:srgbClr val="FFFFFF"/>
                    </a:gs>
                    <a:gs pos="30000">
                      <a:srgbClr val="FFFFFF"/>
                    </a:gs>
                  </a:gsLst>
                  <a:lin ang="5400000" scaled="0"/>
                </a:gradFill>
              </a:rPr>
              <a:t>DEV</a:t>
            </a:r>
          </a:p>
        </p:txBody>
      </p:sp>
      <p:sp>
        <p:nvSpPr>
          <p:cNvPr id="24" name="TextBox 23"/>
          <p:cNvSpPr txBox="1"/>
          <p:nvPr/>
        </p:nvSpPr>
        <p:spPr>
          <a:xfrm>
            <a:off x="5960862" y="5839594"/>
            <a:ext cx="949675"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dirty="0">
                <a:gradFill>
                  <a:gsLst>
                    <a:gs pos="2917">
                      <a:srgbClr val="FFFFFF"/>
                    </a:gs>
                    <a:gs pos="30000">
                      <a:srgbClr val="FFFFFF"/>
                    </a:gs>
                  </a:gsLst>
                  <a:lin ang="5400000" scaled="0"/>
                </a:gradFill>
              </a:rPr>
              <a:t>OPS</a:t>
            </a:r>
          </a:p>
        </p:txBody>
      </p:sp>
      <p:grpSp>
        <p:nvGrpSpPr>
          <p:cNvPr id="30" name="Group 29"/>
          <p:cNvGrpSpPr/>
          <p:nvPr/>
        </p:nvGrpSpPr>
        <p:grpSpPr>
          <a:xfrm>
            <a:off x="6720677" y="2662461"/>
            <a:ext cx="5386891" cy="3671887"/>
            <a:chOff x="6720748" y="2662342"/>
            <a:chExt cx="5387655" cy="3672408"/>
          </a:xfrm>
        </p:grpSpPr>
        <p:grpSp>
          <p:nvGrpSpPr>
            <p:cNvPr id="9" name="Group 8"/>
            <p:cNvGrpSpPr/>
            <p:nvPr/>
          </p:nvGrpSpPr>
          <p:grpSpPr>
            <a:xfrm>
              <a:off x="6720748" y="4721398"/>
              <a:ext cx="1368152" cy="723258"/>
              <a:chOff x="6002213" y="3425254"/>
              <a:chExt cx="1587625" cy="723258"/>
            </a:xfrm>
            <a:solidFill>
              <a:schemeClr val="accent1"/>
            </a:solidFill>
          </p:grpSpPr>
          <p:sp>
            <p:nvSpPr>
              <p:cNvPr id="10" name="Rectangle 9"/>
              <p:cNvSpPr/>
              <p:nvPr/>
            </p:nvSpPr>
            <p:spPr bwMode="auto">
              <a:xfrm>
                <a:off x="6002213" y="3425254"/>
                <a:ext cx="1587625" cy="2160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6002213" y="3932488"/>
                <a:ext cx="1587625" cy="2160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 name="Group 1"/>
            <p:cNvGrpSpPr/>
            <p:nvPr/>
          </p:nvGrpSpPr>
          <p:grpSpPr>
            <a:xfrm>
              <a:off x="8860829" y="4509886"/>
              <a:ext cx="2174098" cy="1736339"/>
              <a:chOff x="8860829" y="4509886"/>
              <a:chExt cx="2174098" cy="1736339"/>
            </a:xfrm>
          </p:grpSpPr>
          <p:sp>
            <p:nvSpPr>
              <p:cNvPr id="13" name="Oval 12"/>
              <p:cNvSpPr/>
              <p:nvPr/>
            </p:nvSpPr>
            <p:spPr bwMode="auto">
              <a:xfrm>
                <a:off x="8860829" y="5970914"/>
                <a:ext cx="2174098" cy="275311"/>
              </a:xfrm>
              <a:prstGeom prst="ellipse">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p:nvGrpSpPr>
            <p:grpSpPr>
              <a:xfrm rot="2001771">
                <a:off x="9266604" y="4509886"/>
                <a:ext cx="1453360" cy="1618491"/>
                <a:chOff x="8504238" y="4584705"/>
                <a:chExt cx="1236752" cy="1377271"/>
              </a:xfrm>
            </p:grpSpPr>
            <p:sp>
              <p:nvSpPr>
                <p:cNvPr id="18" name="Oval 17"/>
                <p:cNvSpPr/>
                <p:nvPr/>
              </p:nvSpPr>
              <p:spPr bwMode="auto">
                <a:xfrm>
                  <a:off x="8504238" y="4725224"/>
                  <a:ext cx="1236752" cy="1236752"/>
                </a:xfrm>
                <a:prstGeom prst="ellipse">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Oval 18"/>
                <p:cNvSpPr/>
                <p:nvPr/>
              </p:nvSpPr>
              <p:spPr bwMode="auto">
                <a:xfrm>
                  <a:off x="8618558" y="5282139"/>
                  <a:ext cx="504056" cy="504056"/>
                </a:xfrm>
                <a:prstGeom prst="ellipse">
                  <a:avLst/>
                </a:prstGeom>
                <a:solidFill>
                  <a:schemeClr val="tx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19"/>
                <p:cNvGrpSpPr/>
                <p:nvPr/>
              </p:nvGrpSpPr>
              <p:grpSpPr>
                <a:xfrm>
                  <a:off x="8952456" y="4584705"/>
                  <a:ext cx="340316" cy="220585"/>
                  <a:chOff x="8964163" y="4017555"/>
                  <a:chExt cx="340316" cy="366035"/>
                </a:xfrm>
              </p:grpSpPr>
              <p:sp>
                <p:nvSpPr>
                  <p:cNvPr id="21" name="Freeform 20"/>
                  <p:cNvSpPr/>
                  <p:nvPr/>
                </p:nvSpPr>
                <p:spPr bwMode="auto">
                  <a:xfrm>
                    <a:off x="8964163" y="4051662"/>
                    <a:ext cx="340316" cy="331928"/>
                  </a:xfrm>
                  <a:custGeom>
                    <a:avLst/>
                    <a:gdLst>
                      <a:gd name="connsiteX0" fmla="*/ 0 w 340316"/>
                      <a:gd name="connsiteY0" fmla="*/ 0 h 331928"/>
                      <a:gd name="connsiteX1" fmla="*/ 340316 w 340316"/>
                      <a:gd name="connsiteY1" fmla="*/ 0 h 331928"/>
                      <a:gd name="connsiteX2" fmla="*/ 340316 w 340316"/>
                      <a:gd name="connsiteY2" fmla="*/ 290681 h 331928"/>
                      <a:gd name="connsiteX3" fmla="*/ 170158 w 340316"/>
                      <a:gd name="connsiteY3" fmla="*/ 331928 h 331928"/>
                      <a:gd name="connsiteX4" fmla="*/ 0 w 340316"/>
                      <a:gd name="connsiteY4" fmla="*/ 290681 h 33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6" h="331928">
                        <a:moveTo>
                          <a:pt x="0" y="0"/>
                        </a:moveTo>
                        <a:lnTo>
                          <a:pt x="340316" y="0"/>
                        </a:lnTo>
                        <a:lnTo>
                          <a:pt x="340316" y="290681"/>
                        </a:lnTo>
                        <a:cubicBezTo>
                          <a:pt x="340316" y="313461"/>
                          <a:pt x="264134" y="331928"/>
                          <a:pt x="170158" y="331928"/>
                        </a:cubicBezTo>
                        <a:cubicBezTo>
                          <a:pt x="76182" y="331928"/>
                          <a:pt x="0" y="313461"/>
                          <a:pt x="0" y="290681"/>
                        </a:cubicBezTo>
                        <a:close/>
                      </a:path>
                    </a:pathLst>
                  </a:cu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Oval 21"/>
                  <p:cNvSpPr/>
                  <p:nvPr/>
                </p:nvSpPr>
                <p:spPr bwMode="auto">
                  <a:xfrm>
                    <a:off x="8964163" y="4017555"/>
                    <a:ext cx="340316" cy="8249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sp>
          <p:nvSpPr>
            <p:cNvPr id="16" name="Freeform 15"/>
            <p:cNvSpPr/>
            <p:nvPr/>
          </p:nvSpPr>
          <p:spPr bwMode="auto">
            <a:xfrm rot="1768747">
              <a:off x="10275031" y="4084118"/>
              <a:ext cx="304422" cy="541356"/>
            </a:xfrm>
            <a:custGeom>
              <a:avLst/>
              <a:gdLst>
                <a:gd name="connsiteX0" fmla="*/ 399384 w 399384"/>
                <a:gd name="connsiteY0" fmla="*/ 710227 h 710227"/>
                <a:gd name="connsiteX1" fmla="*/ 313659 w 399384"/>
                <a:gd name="connsiteY1" fmla="*/ 400664 h 710227"/>
                <a:gd name="connsiteX2" fmla="*/ 13621 w 399384"/>
                <a:gd name="connsiteY2" fmla="*/ 348277 h 710227"/>
                <a:gd name="connsiteX3" fmla="*/ 51721 w 399384"/>
                <a:gd name="connsiteY3" fmla="*/ 29189 h 710227"/>
                <a:gd name="connsiteX4" fmla="*/ 56484 w 399384"/>
                <a:gd name="connsiteY4" fmla="*/ 33952 h 71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84" h="710227">
                  <a:moveTo>
                    <a:pt x="399384" y="710227"/>
                  </a:moveTo>
                  <a:cubicBezTo>
                    <a:pt x="388668" y="585608"/>
                    <a:pt x="377953" y="460989"/>
                    <a:pt x="313659" y="400664"/>
                  </a:cubicBezTo>
                  <a:cubicBezTo>
                    <a:pt x="249365" y="340339"/>
                    <a:pt x="57277" y="410189"/>
                    <a:pt x="13621" y="348277"/>
                  </a:cubicBezTo>
                  <a:cubicBezTo>
                    <a:pt x="-30035" y="286364"/>
                    <a:pt x="44577" y="81576"/>
                    <a:pt x="51721" y="29189"/>
                  </a:cubicBezTo>
                  <a:cubicBezTo>
                    <a:pt x="58865" y="-23198"/>
                    <a:pt x="57674" y="5377"/>
                    <a:pt x="56484" y="33952"/>
                  </a:cubicBezTo>
                </a:path>
              </a:pathLst>
            </a:cu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63"/>
              <a:endParaRPr lang="en-US">
                <a:solidFill>
                  <a:srgbClr val="FFFFFF"/>
                </a:solidFill>
              </a:endParaRPr>
            </a:p>
          </p:txBody>
        </p:sp>
        <p:sp>
          <p:nvSpPr>
            <p:cNvPr id="17" name="Freeform 87"/>
            <p:cNvSpPr>
              <a:spLocks noChangeAspect="1" noEditPoints="1"/>
            </p:cNvSpPr>
            <p:nvPr/>
          </p:nvSpPr>
          <p:spPr bwMode="auto">
            <a:xfrm>
              <a:off x="10262885" y="3860293"/>
              <a:ext cx="423736" cy="408026"/>
            </a:xfrm>
            <a:custGeom>
              <a:avLst/>
              <a:gdLst>
                <a:gd name="T0" fmla="*/ 255 w 388"/>
                <a:gd name="T1" fmla="*/ 58 h 374"/>
                <a:gd name="T2" fmla="*/ 236 w 388"/>
                <a:gd name="T3" fmla="*/ 36 h 374"/>
                <a:gd name="T4" fmla="*/ 196 w 388"/>
                <a:gd name="T5" fmla="*/ 110 h 374"/>
                <a:gd name="T6" fmla="*/ 204 w 388"/>
                <a:gd name="T7" fmla="*/ 138 h 374"/>
                <a:gd name="T8" fmla="*/ 266 w 388"/>
                <a:gd name="T9" fmla="*/ 121 h 374"/>
                <a:gd name="T10" fmla="*/ 221 w 388"/>
                <a:gd name="T11" fmla="*/ 157 h 374"/>
                <a:gd name="T12" fmla="*/ 295 w 388"/>
                <a:gd name="T13" fmla="*/ 140 h 374"/>
                <a:gd name="T14" fmla="*/ 336 w 388"/>
                <a:gd name="T15" fmla="*/ 130 h 374"/>
                <a:gd name="T16" fmla="*/ 323 w 388"/>
                <a:gd name="T17" fmla="*/ 203 h 374"/>
                <a:gd name="T18" fmla="*/ 233 w 388"/>
                <a:gd name="T19" fmla="*/ 169 h 374"/>
                <a:gd name="T20" fmla="*/ 276 w 388"/>
                <a:gd name="T21" fmla="*/ 202 h 374"/>
                <a:gd name="T22" fmla="*/ 315 w 388"/>
                <a:gd name="T23" fmla="*/ 234 h 374"/>
                <a:gd name="T24" fmla="*/ 334 w 388"/>
                <a:gd name="T25" fmla="*/ 212 h 374"/>
                <a:gd name="T26" fmla="*/ 266 w 388"/>
                <a:gd name="T27" fmla="*/ 286 h 374"/>
                <a:gd name="T28" fmla="*/ 240 w 388"/>
                <a:gd name="T29" fmla="*/ 223 h 374"/>
                <a:gd name="T30" fmla="*/ 213 w 388"/>
                <a:gd name="T31" fmla="*/ 210 h 374"/>
                <a:gd name="T32" fmla="*/ 241 w 388"/>
                <a:gd name="T33" fmla="*/ 290 h 374"/>
                <a:gd name="T34" fmla="*/ 257 w 388"/>
                <a:gd name="T35" fmla="*/ 316 h 374"/>
                <a:gd name="T36" fmla="*/ 103 w 388"/>
                <a:gd name="T37" fmla="*/ 112 h 374"/>
                <a:gd name="T38" fmla="*/ 174 w 388"/>
                <a:gd name="T39" fmla="*/ 153 h 374"/>
                <a:gd name="T40" fmla="*/ 161 w 388"/>
                <a:gd name="T41" fmla="*/ 119 h 374"/>
                <a:gd name="T42" fmla="*/ 84 w 388"/>
                <a:gd name="T43" fmla="*/ 86 h 374"/>
                <a:gd name="T44" fmla="*/ 62 w 388"/>
                <a:gd name="T45" fmla="*/ 105 h 374"/>
                <a:gd name="T46" fmla="*/ 163 w 388"/>
                <a:gd name="T47" fmla="*/ 189 h 374"/>
                <a:gd name="T48" fmla="*/ 80 w 388"/>
                <a:gd name="T49" fmla="*/ 250 h 374"/>
                <a:gd name="T50" fmla="*/ 85 w 388"/>
                <a:gd name="T51" fmla="*/ 283 h 374"/>
                <a:gd name="T52" fmla="*/ 109 w 388"/>
                <a:gd name="T53" fmla="*/ 248 h 374"/>
                <a:gd name="T54" fmla="*/ 171 w 388"/>
                <a:gd name="T55" fmla="*/ 195 h 374"/>
                <a:gd name="T56" fmla="*/ 163 w 388"/>
                <a:gd name="T57" fmla="*/ 260 h 374"/>
                <a:gd name="T58" fmla="*/ 161 w 388"/>
                <a:gd name="T59" fmla="*/ 318 h 374"/>
                <a:gd name="T60" fmla="*/ 186 w 388"/>
                <a:gd name="T61" fmla="*/ 299 h 374"/>
                <a:gd name="T62" fmla="*/ 194 w 388"/>
                <a:gd name="T63" fmla="*/ 214 h 374"/>
                <a:gd name="T64" fmla="*/ 248 w 388"/>
                <a:gd name="T65" fmla="*/ 342 h 374"/>
                <a:gd name="T66" fmla="*/ 279 w 388"/>
                <a:gd name="T67" fmla="*/ 345 h 374"/>
                <a:gd name="T68" fmla="*/ 359 w 388"/>
                <a:gd name="T69" fmla="*/ 263 h 374"/>
                <a:gd name="T70" fmla="*/ 356 w 388"/>
                <a:gd name="T71" fmla="*/ 230 h 374"/>
                <a:gd name="T72" fmla="*/ 358 w 388"/>
                <a:gd name="T73" fmla="*/ 136 h 374"/>
                <a:gd name="T74" fmla="*/ 383 w 388"/>
                <a:gd name="T75" fmla="*/ 114 h 374"/>
                <a:gd name="T76" fmla="*/ 278 w 388"/>
                <a:gd name="T77" fmla="*/ 2 h 374"/>
                <a:gd name="T78" fmla="*/ 32 w 388"/>
                <a:gd name="T79" fmla="*/ 120 h 374"/>
                <a:gd name="T80" fmla="*/ 28 w 388"/>
                <a:gd name="T81" fmla="*/ 87 h 374"/>
                <a:gd name="T82" fmla="*/ 71 w 388"/>
                <a:gd name="T83" fmla="*/ 288 h 374"/>
                <a:gd name="T84" fmla="*/ 71 w 388"/>
                <a:gd name="T85" fmla="*/ 322 h 374"/>
                <a:gd name="T86" fmla="*/ 71 w 388"/>
                <a:gd name="T87" fmla="*/ 288 h 374"/>
                <a:gd name="T88" fmla="*/ 170 w 388"/>
                <a:gd name="T89" fmla="*/ 374 h 374"/>
                <a:gd name="T90" fmla="*/ 170 w 388"/>
                <a:gd name="T91" fmla="*/ 341 h 374"/>
                <a:gd name="T92" fmla="*/ 82 w 388"/>
                <a:gd name="T93" fmla="*/ 179 h 374"/>
                <a:gd name="T94" fmla="*/ 157 w 388"/>
                <a:gd name="T95" fmla="*/ 172 h 374"/>
                <a:gd name="T96" fmla="*/ 102 w 388"/>
                <a:gd name="T97" fmla="*/ 150 h 374"/>
                <a:gd name="T98" fmla="*/ 43 w 388"/>
                <a:gd name="T99" fmla="*/ 175 h 374"/>
                <a:gd name="T100" fmla="*/ 52 w 388"/>
                <a:gd name="T101" fmla="*/ 200 h 374"/>
                <a:gd name="T102" fmla="*/ 19 w 388"/>
                <a:gd name="T103" fmla="*/ 23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8" h="374">
                  <a:moveTo>
                    <a:pt x="224" y="94"/>
                  </a:moveTo>
                  <a:cubicBezTo>
                    <a:pt x="229" y="87"/>
                    <a:pt x="234" y="80"/>
                    <a:pt x="239" y="74"/>
                  </a:cubicBezTo>
                  <a:cubicBezTo>
                    <a:pt x="242" y="71"/>
                    <a:pt x="245" y="68"/>
                    <a:pt x="247" y="65"/>
                  </a:cubicBezTo>
                  <a:cubicBezTo>
                    <a:pt x="250" y="62"/>
                    <a:pt x="253" y="59"/>
                    <a:pt x="255" y="58"/>
                  </a:cubicBezTo>
                  <a:cubicBezTo>
                    <a:pt x="256" y="57"/>
                    <a:pt x="257" y="57"/>
                    <a:pt x="257" y="56"/>
                  </a:cubicBezTo>
                  <a:cubicBezTo>
                    <a:pt x="260" y="53"/>
                    <a:pt x="261" y="50"/>
                    <a:pt x="261" y="46"/>
                  </a:cubicBezTo>
                  <a:cubicBezTo>
                    <a:pt x="261" y="42"/>
                    <a:pt x="259" y="38"/>
                    <a:pt x="256" y="36"/>
                  </a:cubicBezTo>
                  <a:cubicBezTo>
                    <a:pt x="251" y="30"/>
                    <a:pt x="241" y="31"/>
                    <a:pt x="236" y="36"/>
                  </a:cubicBezTo>
                  <a:cubicBezTo>
                    <a:pt x="232" y="41"/>
                    <a:pt x="230" y="44"/>
                    <a:pt x="227" y="48"/>
                  </a:cubicBezTo>
                  <a:cubicBezTo>
                    <a:pt x="224" y="52"/>
                    <a:pt x="222" y="55"/>
                    <a:pt x="219" y="60"/>
                  </a:cubicBezTo>
                  <a:cubicBezTo>
                    <a:pt x="214" y="67"/>
                    <a:pt x="210" y="75"/>
                    <a:pt x="206" y="84"/>
                  </a:cubicBezTo>
                  <a:cubicBezTo>
                    <a:pt x="202" y="92"/>
                    <a:pt x="199" y="101"/>
                    <a:pt x="196" y="110"/>
                  </a:cubicBezTo>
                  <a:cubicBezTo>
                    <a:pt x="194" y="117"/>
                    <a:pt x="192" y="126"/>
                    <a:pt x="191" y="137"/>
                  </a:cubicBezTo>
                  <a:cubicBezTo>
                    <a:pt x="191" y="140"/>
                    <a:pt x="193" y="143"/>
                    <a:pt x="196" y="144"/>
                  </a:cubicBezTo>
                  <a:cubicBezTo>
                    <a:pt x="196" y="144"/>
                    <a:pt x="197" y="144"/>
                    <a:pt x="197" y="144"/>
                  </a:cubicBezTo>
                  <a:cubicBezTo>
                    <a:pt x="200" y="144"/>
                    <a:pt x="203" y="142"/>
                    <a:pt x="204" y="138"/>
                  </a:cubicBezTo>
                  <a:cubicBezTo>
                    <a:pt x="205" y="132"/>
                    <a:pt x="208" y="124"/>
                    <a:pt x="212" y="115"/>
                  </a:cubicBezTo>
                  <a:cubicBezTo>
                    <a:pt x="215" y="108"/>
                    <a:pt x="219" y="101"/>
                    <a:pt x="224" y="94"/>
                  </a:cubicBezTo>
                  <a:close/>
                  <a:moveTo>
                    <a:pt x="269" y="121"/>
                  </a:moveTo>
                  <a:cubicBezTo>
                    <a:pt x="266" y="121"/>
                    <a:pt x="266" y="121"/>
                    <a:pt x="266" y="121"/>
                  </a:cubicBezTo>
                  <a:cubicBezTo>
                    <a:pt x="257" y="124"/>
                    <a:pt x="249" y="127"/>
                    <a:pt x="240" y="131"/>
                  </a:cubicBezTo>
                  <a:cubicBezTo>
                    <a:pt x="234" y="135"/>
                    <a:pt x="225" y="139"/>
                    <a:pt x="217" y="146"/>
                  </a:cubicBezTo>
                  <a:cubicBezTo>
                    <a:pt x="214" y="148"/>
                    <a:pt x="213" y="151"/>
                    <a:pt x="215" y="154"/>
                  </a:cubicBezTo>
                  <a:cubicBezTo>
                    <a:pt x="216" y="156"/>
                    <a:pt x="218" y="157"/>
                    <a:pt x="221" y="157"/>
                  </a:cubicBezTo>
                  <a:cubicBezTo>
                    <a:pt x="222" y="157"/>
                    <a:pt x="223" y="157"/>
                    <a:pt x="224" y="156"/>
                  </a:cubicBezTo>
                  <a:cubicBezTo>
                    <a:pt x="230" y="153"/>
                    <a:pt x="238" y="150"/>
                    <a:pt x="246" y="147"/>
                  </a:cubicBezTo>
                  <a:cubicBezTo>
                    <a:pt x="254" y="145"/>
                    <a:pt x="262" y="143"/>
                    <a:pt x="271" y="142"/>
                  </a:cubicBezTo>
                  <a:cubicBezTo>
                    <a:pt x="279" y="141"/>
                    <a:pt x="287" y="140"/>
                    <a:pt x="295" y="140"/>
                  </a:cubicBezTo>
                  <a:cubicBezTo>
                    <a:pt x="299" y="140"/>
                    <a:pt x="303" y="140"/>
                    <a:pt x="307" y="140"/>
                  </a:cubicBezTo>
                  <a:cubicBezTo>
                    <a:pt x="310" y="140"/>
                    <a:pt x="315" y="141"/>
                    <a:pt x="318" y="141"/>
                  </a:cubicBezTo>
                  <a:cubicBezTo>
                    <a:pt x="320" y="142"/>
                    <a:pt x="321" y="142"/>
                    <a:pt x="321" y="142"/>
                  </a:cubicBezTo>
                  <a:cubicBezTo>
                    <a:pt x="330" y="142"/>
                    <a:pt x="336" y="137"/>
                    <a:pt x="336" y="130"/>
                  </a:cubicBezTo>
                  <a:cubicBezTo>
                    <a:pt x="336" y="121"/>
                    <a:pt x="328" y="117"/>
                    <a:pt x="322" y="116"/>
                  </a:cubicBezTo>
                  <a:cubicBezTo>
                    <a:pt x="317" y="116"/>
                    <a:pt x="306" y="114"/>
                    <a:pt x="294" y="115"/>
                  </a:cubicBezTo>
                  <a:cubicBezTo>
                    <a:pt x="284" y="116"/>
                    <a:pt x="276" y="118"/>
                    <a:pt x="269" y="121"/>
                  </a:cubicBezTo>
                  <a:close/>
                  <a:moveTo>
                    <a:pt x="323" y="203"/>
                  </a:moveTo>
                  <a:cubicBezTo>
                    <a:pt x="319" y="201"/>
                    <a:pt x="315" y="198"/>
                    <a:pt x="311" y="196"/>
                  </a:cubicBezTo>
                  <a:cubicBezTo>
                    <a:pt x="303" y="191"/>
                    <a:pt x="295" y="187"/>
                    <a:pt x="286" y="183"/>
                  </a:cubicBezTo>
                  <a:cubicBezTo>
                    <a:pt x="278" y="180"/>
                    <a:pt x="269" y="176"/>
                    <a:pt x="260" y="174"/>
                  </a:cubicBezTo>
                  <a:cubicBezTo>
                    <a:pt x="250" y="171"/>
                    <a:pt x="241" y="170"/>
                    <a:pt x="233" y="169"/>
                  </a:cubicBezTo>
                  <a:cubicBezTo>
                    <a:pt x="229" y="169"/>
                    <a:pt x="227" y="172"/>
                    <a:pt x="226" y="175"/>
                  </a:cubicBezTo>
                  <a:cubicBezTo>
                    <a:pt x="225" y="179"/>
                    <a:pt x="228" y="182"/>
                    <a:pt x="232" y="183"/>
                  </a:cubicBezTo>
                  <a:cubicBezTo>
                    <a:pt x="239" y="184"/>
                    <a:pt x="246" y="187"/>
                    <a:pt x="255" y="190"/>
                  </a:cubicBezTo>
                  <a:cubicBezTo>
                    <a:pt x="262" y="194"/>
                    <a:pt x="269" y="197"/>
                    <a:pt x="276" y="202"/>
                  </a:cubicBezTo>
                  <a:cubicBezTo>
                    <a:pt x="284" y="206"/>
                    <a:pt x="290" y="211"/>
                    <a:pt x="297" y="216"/>
                  </a:cubicBezTo>
                  <a:cubicBezTo>
                    <a:pt x="300" y="219"/>
                    <a:pt x="303" y="222"/>
                    <a:pt x="306" y="224"/>
                  </a:cubicBezTo>
                  <a:cubicBezTo>
                    <a:pt x="309" y="227"/>
                    <a:pt x="312" y="230"/>
                    <a:pt x="314" y="232"/>
                  </a:cubicBezTo>
                  <a:cubicBezTo>
                    <a:pt x="314" y="233"/>
                    <a:pt x="315" y="233"/>
                    <a:pt x="315" y="234"/>
                  </a:cubicBezTo>
                  <a:cubicBezTo>
                    <a:pt x="318" y="236"/>
                    <a:pt x="321" y="238"/>
                    <a:pt x="325" y="238"/>
                  </a:cubicBezTo>
                  <a:cubicBezTo>
                    <a:pt x="329" y="238"/>
                    <a:pt x="333" y="236"/>
                    <a:pt x="336" y="233"/>
                  </a:cubicBezTo>
                  <a:cubicBezTo>
                    <a:pt x="338" y="230"/>
                    <a:pt x="339" y="226"/>
                    <a:pt x="339" y="222"/>
                  </a:cubicBezTo>
                  <a:cubicBezTo>
                    <a:pt x="339" y="218"/>
                    <a:pt x="337" y="215"/>
                    <a:pt x="334" y="212"/>
                  </a:cubicBezTo>
                  <a:cubicBezTo>
                    <a:pt x="330" y="209"/>
                    <a:pt x="327" y="206"/>
                    <a:pt x="323" y="203"/>
                  </a:cubicBezTo>
                  <a:close/>
                  <a:moveTo>
                    <a:pt x="257" y="316"/>
                  </a:moveTo>
                  <a:cubicBezTo>
                    <a:pt x="264" y="316"/>
                    <a:pt x="269" y="309"/>
                    <a:pt x="268" y="301"/>
                  </a:cubicBezTo>
                  <a:cubicBezTo>
                    <a:pt x="268" y="294"/>
                    <a:pt x="267" y="290"/>
                    <a:pt x="266" y="286"/>
                  </a:cubicBezTo>
                  <a:cubicBezTo>
                    <a:pt x="266" y="284"/>
                    <a:pt x="266" y="282"/>
                    <a:pt x="265" y="280"/>
                  </a:cubicBezTo>
                  <a:cubicBezTo>
                    <a:pt x="265" y="278"/>
                    <a:pt x="264" y="275"/>
                    <a:pt x="263" y="272"/>
                  </a:cubicBezTo>
                  <a:cubicBezTo>
                    <a:pt x="261" y="264"/>
                    <a:pt x="257" y="255"/>
                    <a:pt x="253" y="247"/>
                  </a:cubicBezTo>
                  <a:cubicBezTo>
                    <a:pt x="249" y="238"/>
                    <a:pt x="245" y="230"/>
                    <a:pt x="240" y="223"/>
                  </a:cubicBezTo>
                  <a:cubicBezTo>
                    <a:pt x="236" y="217"/>
                    <a:pt x="230" y="209"/>
                    <a:pt x="222" y="201"/>
                  </a:cubicBezTo>
                  <a:cubicBezTo>
                    <a:pt x="220" y="199"/>
                    <a:pt x="216" y="199"/>
                    <a:pt x="214" y="201"/>
                  </a:cubicBezTo>
                  <a:cubicBezTo>
                    <a:pt x="213" y="202"/>
                    <a:pt x="212" y="203"/>
                    <a:pt x="212" y="205"/>
                  </a:cubicBezTo>
                  <a:cubicBezTo>
                    <a:pt x="211" y="207"/>
                    <a:pt x="212" y="208"/>
                    <a:pt x="213" y="210"/>
                  </a:cubicBezTo>
                  <a:cubicBezTo>
                    <a:pt x="217" y="216"/>
                    <a:pt x="221" y="223"/>
                    <a:pt x="225" y="231"/>
                  </a:cubicBezTo>
                  <a:cubicBezTo>
                    <a:pt x="229" y="238"/>
                    <a:pt x="231" y="246"/>
                    <a:pt x="234" y="254"/>
                  </a:cubicBezTo>
                  <a:cubicBezTo>
                    <a:pt x="236" y="262"/>
                    <a:pt x="238" y="270"/>
                    <a:pt x="239" y="278"/>
                  </a:cubicBezTo>
                  <a:cubicBezTo>
                    <a:pt x="240" y="282"/>
                    <a:pt x="240" y="286"/>
                    <a:pt x="241" y="290"/>
                  </a:cubicBezTo>
                  <a:cubicBezTo>
                    <a:pt x="241" y="294"/>
                    <a:pt x="241" y="303"/>
                    <a:pt x="241" y="304"/>
                  </a:cubicBezTo>
                  <a:cubicBezTo>
                    <a:pt x="241" y="307"/>
                    <a:pt x="242" y="310"/>
                    <a:pt x="245" y="313"/>
                  </a:cubicBezTo>
                  <a:cubicBezTo>
                    <a:pt x="247" y="315"/>
                    <a:pt x="251" y="317"/>
                    <a:pt x="255" y="317"/>
                  </a:cubicBezTo>
                  <a:cubicBezTo>
                    <a:pt x="255" y="317"/>
                    <a:pt x="256" y="317"/>
                    <a:pt x="257" y="316"/>
                  </a:cubicBezTo>
                  <a:close/>
                  <a:moveTo>
                    <a:pt x="78" y="113"/>
                  </a:moveTo>
                  <a:cubicBezTo>
                    <a:pt x="79" y="113"/>
                    <a:pt x="80" y="113"/>
                    <a:pt x="81" y="113"/>
                  </a:cubicBezTo>
                  <a:cubicBezTo>
                    <a:pt x="84" y="112"/>
                    <a:pt x="90" y="112"/>
                    <a:pt x="91" y="111"/>
                  </a:cubicBezTo>
                  <a:cubicBezTo>
                    <a:pt x="95" y="111"/>
                    <a:pt x="99" y="111"/>
                    <a:pt x="103" y="112"/>
                  </a:cubicBezTo>
                  <a:cubicBezTo>
                    <a:pt x="111" y="113"/>
                    <a:pt x="120" y="115"/>
                    <a:pt x="127" y="118"/>
                  </a:cubicBezTo>
                  <a:cubicBezTo>
                    <a:pt x="135" y="122"/>
                    <a:pt x="143" y="126"/>
                    <a:pt x="150" y="132"/>
                  </a:cubicBezTo>
                  <a:cubicBezTo>
                    <a:pt x="158" y="137"/>
                    <a:pt x="164" y="144"/>
                    <a:pt x="168" y="150"/>
                  </a:cubicBezTo>
                  <a:cubicBezTo>
                    <a:pt x="170" y="152"/>
                    <a:pt x="172" y="153"/>
                    <a:pt x="174" y="153"/>
                  </a:cubicBezTo>
                  <a:cubicBezTo>
                    <a:pt x="175" y="153"/>
                    <a:pt x="175" y="153"/>
                    <a:pt x="176" y="152"/>
                  </a:cubicBezTo>
                  <a:cubicBezTo>
                    <a:pt x="178" y="151"/>
                    <a:pt x="179" y="150"/>
                    <a:pt x="179" y="149"/>
                  </a:cubicBezTo>
                  <a:cubicBezTo>
                    <a:pt x="180" y="147"/>
                    <a:pt x="180" y="145"/>
                    <a:pt x="179" y="144"/>
                  </a:cubicBezTo>
                  <a:cubicBezTo>
                    <a:pt x="174" y="133"/>
                    <a:pt x="167" y="125"/>
                    <a:pt x="161" y="119"/>
                  </a:cubicBezTo>
                  <a:cubicBezTo>
                    <a:pt x="154" y="112"/>
                    <a:pt x="146" y="106"/>
                    <a:pt x="137" y="100"/>
                  </a:cubicBezTo>
                  <a:cubicBezTo>
                    <a:pt x="128" y="94"/>
                    <a:pt x="118" y="90"/>
                    <a:pt x="108" y="88"/>
                  </a:cubicBezTo>
                  <a:cubicBezTo>
                    <a:pt x="103" y="86"/>
                    <a:pt x="97" y="86"/>
                    <a:pt x="92" y="86"/>
                  </a:cubicBezTo>
                  <a:cubicBezTo>
                    <a:pt x="89" y="85"/>
                    <a:pt x="87" y="86"/>
                    <a:pt x="84" y="86"/>
                  </a:cubicBezTo>
                  <a:cubicBezTo>
                    <a:pt x="84" y="86"/>
                    <a:pt x="84" y="86"/>
                    <a:pt x="84" y="86"/>
                  </a:cubicBezTo>
                  <a:cubicBezTo>
                    <a:pt x="81" y="86"/>
                    <a:pt x="74" y="85"/>
                    <a:pt x="70" y="86"/>
                  </a:cubicBezTo>
                  <a:cubicBezTo>
                    <a:pt x="67" y="88"/>
                    <a:pt x="64" y="90"/>
                    <a:pt x="62" y="94"/>
                  </a:cubicBezTo>
                  <a:cubicBezTo>
                    <a:pt x="61" y="97"/>
                    <a:pt x="61" y="101"/>
                    <a:pt x="62" y="105"/>
                  </a:cubicBezTo>
                  <a:cubicBezTo>
                    <a:pt x="64" y="111"/>
                    <a:pt x="72" y="113"/>
                    <a:pt x="78" y="113"/>
                  </a:cubicBezTo>
                  <a:close/>
                  <a:moveTo>
                    <a:pt x="171" y="195"/>
                  </a:moveTo>
                  <a:cubicBezTo>
                    <a:pt x="170" y="192"/>
                    <a:pt x="167" y="189"/>
                    <a:pt x="163" y="189"/>
                  </a:cubicBezTo>
                  <a:cubicBezTo>
                    <a:pt x="163" y="189"/>
                    <a:pt x="163" y="189"/>
                    <a:pt x="163" y="189"/>
                  </a:cubicBezTo>
                  <a:cubicBezTo>
                    <a:pt x="153" y="189"/>
                    <a:pt x="144" y="192"/>
                    <a:pt x="133" y="196"/>
                  </a:cubicBezTo>
                  <a:cubicBezTo>
                    <a:pt x="124" y="200"/>
                    <a:pt x="115" y="205"/>
                    <a:pt x="107" y="212"/>
                  </a:cubicBezTo>
                  <a:cubicBezTo>
                    <a:pt x="100" y="219"/>
                    <a:pt x="93" y="227"/>
                    <a:pt x="87" y="236"/>
                  </a:cubicBezTo>
                  <a:cubicBezTo>
                    <a:pt x="85" y="240"/>
                    <a:pt x="82" y="245"/>
                    <a:pt x="80" y="250"/>
                  </a:cubicBezTo>
                  <a:cubicBezTo>
                    <a:pt x="78" y="254"/>
                    <a:pt x="76" y="259"/>
                    <a:pt x="74" y="265"/>
                  </a:cubicBezTo>
                  <a:cubicBezTo>
                    <a:pt x="73" y="265"/>
                    <a:pt x="73" y="266"/>
                    <a:pt x="73" y="267"/>
                  </a:cubicBezTo>
                  <a:cubicBezTo>
                    <a:pt x="73" y="271"/>
                    <a:pt x="73" y="274"/>
                    <a:pt x="76" y="277"/>
                  </a:cubicBezTo>
                  <a:cubicBezTo>
                    <a:pt x="78" y="281"/>
                    <a:pt x="81" y="283"/>
                    <a:pt x="85" y="283"/>
                  </a:cubicBezTo>
                  <a:cubicBezTo>
                    <a:pt x="86" y="283"/>
                    <a:pt x="87" y="283"/>
                    <a:pt x="87" y="283"/>
                  </a:cubicBezTo>
                  <a:cubicBezTo>
                    <a:pt x="95" y="283"/>
                    <a:pt x="100" y="278"/>
                    <a:pt x="102" y="271"/>
                  </a:cubicBezTo>
                  <a:cubicBezTo>
                    <a:pt x="102" y="268"/>
                    <a:pt x="103" y="264"/>
                    <a:pt x="105" y="260"/>
                  </a:cubicBezTo>
                  <a:cubicBezTo>
                    <a:pt x="106" y="256"/>
                    <a:pt x="108" y="252"/>
                    <a:pt x="109" y="248"/>
                  </a:cubicBezTo>
                  <a:cubicBezTo>
                    <a:pt x="113" y="241"/>
                    <a:pt x="117" y="233"/>
                    <a:pt x="122" y="227"/>
                  </a:cubicBezTo>
                  <a:cubicBezTo>
                    <a:pt x="128" y="221"/>
                    <a:pt x="134" y="215"/>
                    <a:pt x="141" y="211"/>
                  </a:cubicBezTo>
                  <a:cubicBezTo>
                    <a:pt x="149" y="207"/>
                    <a:pt x="157" y="204"/>
                    <a:pt x="165" y="202"/>
                  </a:cubicBezTo>
                  <a:cubicBezTo>
                    <a:pt x="168" y="201"/>
                    <a:pt x="171" y="199"/>
                    <a:pt x="171" y="195"/>
                  </a:cubicBezTo>
                  <a:close/>
                  <a:moveTo>
                    <a:pt x="191" y="205"/>
                  </a:moveTo>
                  <a:cubicBezTo>
                    <a:pt x="187" y="203"/>
                    <a:pt x="183" y="204"/>
                    <a:pt x="181" y="207"/>
                  </a:cubicBezTo>
                  <a:cubicBezTo>
                    <a:pt x="175" y="217"/>
                    <a:pt x="172" y="225"/>
                    <a:pt x="170" y="233"/>
                  </a:cubicBezTo>
                  <a:cubicBezTo>
                    <a:pt x="167" y="242"/>
                    <a:pt x="165" y="250"/>
                    <a:pt x="163" y="260"/>
                  </a:cubicBezTo>
                  <a:cubicBezTo>
                    <a:pt x="161" y="269"/>
                    <a:pt x="160" y="278"/>
                    <a:pt x="160" y="287"/>
                  </a:cubicBezTo>
                  <a:cubicBezTo>
                    <a:pt x="159" y="292"/>
                    <a:pt x="159" y="297"/>
                    <a:pt x="159" y="301"/>
                  </a:cubicBezTo>
                  <a:cubicBezTo>
                    <a:pt x="160" y="305"/>
                    <a:pt x="160" y="310"/>
                    <a:pt x="160" y="316"/>
                  </a:cubicBezTo>
                  <a:cubicBezTo>
                    <a:pt x="161" y="316"/>
                    <a:pt x="161" y="317"/>
                    <a:pt x="161" y="318"/>
                  </a:cubicBezTo>
                  <a:cubicBezTo>
                    <a:pt x="163" y="324"/>
                    <a:pt x="168" y="328"/>
                    <a:pt x="175" y="328"/>
                  </a:cubicBezTo>
                  <a:cubicBezTo>
                    <a:pt x="176" y="328"/>
                    <a:pt x="178" y="328"/>
                    <a:pt x="179" y="328"/>
                  </a:cubicBezTo>
                  <a:cubicBezTo>
                    <a:pt x="186" y="325"/>
                    <a:pt x="191" y="317"/>
                    <a:pt x="189" y="310"/>
                  </a:cubicBezTo>
                  <a:cubicBezTo>
                    <a:pt x="188" y="306"/>
                    <a:pt x="187" y="301"/>
                    <a:pt x="186" y="299"/>
                  </a:cubicBezTo>
                  <a:cubicBezTo>
                    <a:pt x="186" y="295"/>
                    <a:pt x="185" y="291"/>
                    <a:pt x="185" y="287"/>
                  </a:cubicBezTo>
                  <a:cubicBezTo>
                    <a:pt x="184" y="278"/>
                    <a:pt x="184" y="270"/>
                    <a:pt x="184" y="262"/>
                  </a:cubicBezTo>
                  <a:cubicBezTo>
                    <a:pt x="185" y="253"/>
                    <a:pt x="185" y="245"/>
                    <a:pt x="187" y="237"/>
                  </a:cubicBezTo>
                  <a:cubicBezTo>
                    <a:pt x="189" y="228"/>
                    <a:pt x="191" y="221"/>
                    <a:pt x="194" y="214"/>
                  </a:cubicBezTo>
                  <a:cubicBezTo>
                    <a:pt x="195" y="211"/>
                    <a:pt x="194" y="207"/>
                    <a:pt x="191" y="205"/>
                  </a:cubicBezTo>
                  <a:close/>
                  <a:moveTo>
                    <a:pt x="263" y="333"/>
                  </a:moveTo>
                  <a:cubicBezTo>
                    <a:pt x="261" y="333"/>
                    <a:pt x="260" y="333"/>
                    <a:pt x="258" y="334"/>
                  </a:cubicBezTo>
                  <a:cubicBezTo>
                    <a:pt x="254" y="335"/>
                    <a:pt x="250" y="338"/>
                    <a:pt x="248" y="342"/>
                  </a:cubicBezTo>
                  <a:cubicBezTo>
                    <a:pt x="246" y="345"/>
                    <a:pt x="245" y="350"/>
                    <a:pt x="246" y="354"/>
                  </a:cubicBezTo>
                  <a:cubicBezTo>
                    <a:pt x="248" y="362"/>
                    <a:pt x="255" y="367"/>
                    <a:pt x="262" y="367"/>
                  </a:cubicBezTo>
                  <a:cubicBezTo>
                    <a:pt x="264" y="367"/>
                    <a:pt x="265" y="366"/>
                    <a:pt x="267" y="366"/>
                  </a:cubicBezTo>
                  <a:cubicBezTo>
                    <a:pt x="276" y="364"/>
                    <a:pt x="281" y="354"/>
                    <a:pt x="279" y="345"/>
                  </a:cubicBezTo>
                  <a:cubicBezTo>
                    <a:pt x="277" y="338"/>
                    <a:pt x="270" y="333"/>
                    <a:pt x="263" y="333"/>
                  </a:cubicBezTo>
                  <a:close/>
                  <a:moveTo>
                    <a:pt x="356" y="230"/>
                  </a:moveTo>
                  <a:cubicBezTo>
                    <a:pt x="347" y="232"/>
                    <a:pt x="341" y="240"/>
                    <a:pt x="343" y="249"/>
                  </a:cubicBezTo>
                  <a:cubicBezTo>
                    <a:pt x="345" y="257"/>
                    <a:pt x="351" y="263"/>
                    <a:pt x="359" y="263"/>
                  </a:cubicBezTo>
                  <a:cubicBezTo>
                    <a:pt x="360" y="263"/>
                    <a:pt x="362" y="263"/>
                    <a:pt x="363" y="263"/>
                  </a:cubicBezTo>
                  <a:cubicBezTo>
                    <a:pt x="367" y="262"/>
                    <a:pt x="371" y="259"/>
                    <a:pt x="373" y="256"/>
                  </a:cubicBezTo>
                  <a:cubicBezTo>
                    <a:pt x="376" y="252"/>
                    <a:pt x="377" y="247"/>
                    <a:pt x="376" y="243"/>
                  </a:cubicBezTo>
                  <a:cubicBezTo>
                    <a:pt x="374" y="234"/>
                    <a:pt x="365" y="228"/>
                    <a:pt x="356" y="230"/>
                  </a:cubicBezTo>
                  <a:close/>
                  <a:moveTo>
                    <a:pt x="383" y="114"/>
                  </a:moveTo>
                  <a:cubicBezTo>
                    <a:pt x="381" y="110"/>
                    <a:pt x="376" y="108"/>
                    <a:pt x="372" y="108"/>
                  </a:cubicBezTo>
                  <a:cubicBezTo>
                    <a:pt x="363" y="107"/>
                    <a:pt x="355" y="114"/>
                    <a:pt x="354" y="123"/>
                  </a:cubicBezTo>
                  <a:cubicBezTo>
                    <a:pt x="354" y="128"/>
                    <a:pt x="355" y="132"/>
                    <a:pt x="358" y="136"/>
                  </a:cubicBezTo>
                  <a:cubicBezTo>
                    <a:pt x="361" y="139"/>
                    <a:pt x="365" y="141"/>
                    <a:pt x="370" y="141"/>
                  </a:cubicBezTo>
                  <a:cubicBezTo>
                    <a:pt x="370" y="141"/>
                    <a:pt x="370" y="141"/>
                    <a:pt x="371" y="141"/>
                  </a:cubicBezTo>
                  <a:cubicBezTo>
                    <a:pt x="380" y="141"/>
                    <a:pt x="387" y="134"/>
                    <a:pt x="388" y="126"/>
                  </a:cubicBezTo>
                  <a:cubicBezTo>
                    <a:pt x="388" y="121"/>
                    <a:pt x="386" y="117"/>
                    <a:pt x="383" y="114"/>
                  </a:cubicBezTo>
                  <a:close/>
                  <a:moveTo>
                    <a:pt x="281" y="35"/>
                  </a:moveTo>
                  <a:cubicBezTo>
                    <a:pt x="283" y="35"/>
                    <a:pt x="284" y="35"/>
                    <a:pt x="285" y="35"/>
                  </a:cubicBezTo>
                  <a:cubicBezTo>
                    <a:pt x="294" y="33"/>
                    <a:pt x="300" y="24"/>
                    <a:pt x="298" y="15"/>
                  </a:cubicBezTo>
                  <a:cubicBezTo>
                    <a:pt x="296" y="6"/>
                    <a:pt x="287" y="0"/>
                    <a:pt x="278" y="2"/>
                  </a:cubicBezTo>
                  <a:cubicBezTo>
                    <a:pt x="274" y="3"/>
                    <a:pt x="270" y="5"/>
                    <a:pt x="268" y="9"/>
                  </a:cubicBezTo>
                  <a:cubicBezTo>
                    <a:pt x="265" y="13"/>
                    <a:pt x="264" y="17"/>
                    <a:pt x="265" y="21"/>
                  </a:cubicBezTo>
                  <a:cubicBezTo>
                    <a:pt x="267" y="29"/>
                    <a:pt x="274" y="35"/>
                    <a:pt x="281" y="35"/>
                  </a:cubicBezTo>
                  <a:close/>
                  <a:moveTo>
                    <a:pt x="32" y="120"/>
                  </a:moveTo>
                  <a:cubicBezTo>
                    <a:pt x="33" y="120"/>
                    <a:pt x="34" y="120"/>
                    <a:pt x="36" y="119"/>
                  </a:cubicBezTo>
                  <a:cubicBezTo>
                    <a:pt x="45" y="117"/>
                    <a:pt x="50" y="108"/>
                    <a:pt x="48" y="99"/>
                  </a:cubicBezTo>
                  <a:cubicBezTo>
                    <a:pt x="46" y="92"/>
                    <a:pt x="40" y="86"/>
                    <a:pt x="32" y="86"/>
                  </a:cubicBezTo>
                  <a:cubicBezTo>
                    <a:pt x="30" y="86"/>
                    <a:pt x="29" y="86"/>
                    <a:pt x="28" y="87"/>
                  </a:cubicBezTo>
                  <a:cubicBezTo>
                    <a:pt x="24" y="88"/>
                    <a:pt x="20" y="90"/>
                    <a:pt x="18" y="94"/>
                  </a:cubicBezTo>
                  <a:cubicBezTo>
                    <a:pt x="15" y="98"/>
                    <a:pt x="14" y="103"/>
                    <a:pt x="16" y="107"/>
                  </a:cubicBezTo>
                  <a:cubicBezTo>
                    <a:pt x="17" y="114"/>
                    <a:pt x="24" y="120"/>
                    <a:pt x="32" y="120"/>
                  </a:cubicBezTo>
                  <a:close/>
                  <a:moveTo>
                    <a:pt x="71" y="288"/>
                  </a:moveTo>
                  <a:cubicBezTo>
                    <a:pt x="69" y="288"/>
                    <a:pt x="66" y="289"/>
                    <a:pt x="64" y="290"/>
                  </a:cubicBezTo>
                  <a:cubicBezTo>
                    <a:pt x="60" y="292"/>
                    <a:pt x="57" y="296"/>
                    <a:pt x="55" y="300"/>
                  </a:cubicBezTo>
                  <a:cubicBezTo>
                    <a:pt x="54" y="304"/>
                    <a:pt x="54" y="309"/>
                    <a:pt x="56" y="313"/>
                  </a:cubicBezTo>
                  <a:cubicBezTo>
                    <a:pt x="59" y="318"/>
                    <a:pt x="65" y="322"/>
                    <a:pt x="71" y="322"/>
                  </a:cubicBezTo>
                  <a:cubicBezTo>
                    <a:pt x="74" y="322"/>
                    <a:pt x="76" y="321"/>
                    <a:pt x="79" y="320"/>
                  </a:cubicBezTo>
                  <a:cubicBezTo>
                    <a:pt x="83" y="318"/>
                    <a:pt x="86" y="315"/>
                    <a:pt x="87" y="311"/>
                  </a:cubicBezTo>
                  <a:cubicBezTo>
                    <a:pt x="89" y="306"/>
                    <a:pt x="88" y="302"/>
                    <a:pt x="86" y="298"/>
                  </a:cubicBezTo>
                  <a:cubicBezTo>
                    <a:pt x="84" y="292"/>
                    <a:pt x="78" y="288"/>
                    <a:pt x="71" y="288"/>
                  </a:cubicBezTo>
                  <a:close/>
                  <a:moveTo>
                    <a:pt x="170" y="341"/>
                  </a:moveTo>
                  <a:cubicBezTo>
                    <a:pt x="168" y="341"/>
                    <a:pt x="167" y="341"/>
                    <a:pt x="166" y="342"/>
                  </a:cubicBezTo>
                  <a:cubicBezTo>
                    <a:pt x="157" y="344"/>
                    <a:pt x="151" y="353"/>
                    <a:pt x="154" y="362"/>
                  </a:cubicBezTo>
                  <a:cubicBezTo>
                    <a:pt x="156" y="369"/>
                    <a:pt x="162" y="374"/>
                    <a:pt x="170" y="374"/>
                  </a:cubicBezTo>
                  <a:cubicBezTo>
                    <a:pt x="171" y="374"/>
                    <a:pt x="173" y="374"/>
                    <a:pt x="174" y="374"/>
                  </a:cubicBezTo>
                  <a:cubicBezTo>
                    <a:pt x="179" y="373"/>
                    <a:pt x="182" y="370"/>
                    <a:pt x="184" y="366"/>
                  </a:cubicBezTo>
                  <a:cubicBezTo>
                    <a:pt x="187" y="362"/>
                    <a:pt x="187" y="358"/>
                    <a:pt x="186" y="353"/>
                  </a:cubicBezTo>
                  <a:cubicBezTo>
                    <a:pt x="184" y="346"/>
                    <a:pt x="177" y="341"/>
                    <a:pt x="170" y="341"/>
                  </a:cubicBezTo>
                  <a:close/>
                  <a:moveTo>
                    <a:pt x="65" y="193"/>
                  </a:moveTo>
                  <a:cubicBezTo>
                    <a:pt x="65" y="193"/>
                    <a:pt x="66" y="191"/>
                    <a:pt x="68" y="190"/>
                  </a:cubicBezTo>
                  <a:cubicBezTo>
                    <a:pt x="69" y="188"/>
                    <a:pt x="71" y="187"/>
                    <a:pt x="72" y="186"/>
                  </a:cubicBezTo>
                  <a:cubicBezTo>
                    <a:pt x="75" y="183"/>
                    <a:pt x="79" y="181"/>
                    <a:pt x="82" y="179"/>
                  </a:cubicBezTo>
                  <a:cubicBezTo>
                    <a:pt x="89" y="175"/>
                    <a:pt x="97" y="172"/>
                    <a:pt x="105" y="170"/>
                  </a:cubicBezTo>
                  <a:cubicBezTo>
                    <a:pt x="113" y="169"/>
                    <a:pt x="122" y="168"/>
                    <a:pt x="130" y="168"/>
                  </a:cubicBezTo>
                  <a:cubicBezTo>
                    <a:pt x="131" y="168"/>
                    <a:pt x="131" y="168"/>
                    <a:pt x="131" y="168"/>
                  </a:cubicBezTo>
                  <a:cubicBezTo>
                    <a:pt x="141" y="168"/>
                    <a:pt x="150" y="169"/>
                    <a:pt x="157" y="172"/>
                  </a:cubicBezTo>
                  <a:cubicBezTo>
                    <a:pt x="160" y="173"/>
                    <a:pt x="163" y="171"/>
                    <a:pt x="165" y="169"/>
                  </a:cubicBezTo>
                  <a:cubicBezTo>
                    <a:pt x="167" y="166"/>
                    <a:pt x="165" y="162"/>
                    <a:pt x="162" y="160"/>
                  </a:cubicBezTo>
                  <a:cubicBezTo>
                    <a:pt x="152" y="154"/>
                    <a:pt x="142" y="152"/>
                    <a:pt x="133" y="151"/>
                  </a:cubicBezTo>
                  <a:cubicBezTo>
                    <a:pt x="123" y="149"/>
                    <a:pt x="113" y="149"/>
                    <a:pt x="102" y="150"/>
                  </a:cubicBezTo>
                  <a:cubicBezTo>
                    <a:pt x="92" y="150"/>
                    <a:pt x="81" y="153"/>
                    <a:pt x="71" y="157"/>
                  </a:cubicBezTo>
                  <a:cubicBezTo>
                    <a:pt x="66" y="159"/>
                    <a:pt x="61" y="161"/>
                    <a:pt x="57" y="164"/>
                  </a:cubicBezTo>
                  <a:cubicBezTo>
                    <a:pt x="54" y="165"/>
                    <a:pt x="52" y="167"/>
                    <a:pt x="50" y="169"/>
                  </a:cubicBezTo>
                  <a:cubicBezTo>
                    <a:pt x="47" y="171"/>
                    <a:pt x="45" y="172"/>
                    <a:pt x="43" y="175"/>
                  </a:cubicBezTo>
                  <a:cubicBezTo>
                    <a:pt x="42" y="175"/>
                    <a:pt x="42" y="175"/>
                    <a:pt x="42" y="175"/>
                  </a:cubicBezTo>
                  <a:cubicBezTo>
                    <a:pt x="41" y="176"/>
                    <a:pt x="41" y="177"/>
                    <a:pt x="40" y="178"/>
                  </a:cubicBezTo>
                  <a:cubicBezTo>
                    <a:pt x="36" y="184"/>
                    <a:pt x="38" y="193"/>
                    <a:pt x="45" y="198"/>
                  </a:cubicBezTo>
                  <a:cubicBezTo>
                    <a:pt x="47" y="199"/>
                    <a:pt x="50" y="200"/>
                    <a:pt x="52" y="200"/>
                  </a:cubicBezTo>
                  <a:cubicBezTo>
                    <a:pt x="57" y="200"/>
                    <a:pt x="62" y="197"/>
                    <a:pt x="65" y="193"/>
                  </a:cubicBezTo>
                  <a:close/>
                  <a:moveTo>
                    <a:pt x="6" y="203"/>
                  </a:moveTo>
                  <a:cubicBezTo>
                    <a:pt x="0" y="210"/>
                    <a:pt x="1" y="221"/>
                    <a:pt x="8" y="227"/>
                  </a:cubicBezTo>
                  <a:cubicBezTo>
                    <a:pt x="11" y="229"/>
                    <a:pt x="15" y="231"/>
                    <a:pt x="19" y="231"/>
                  </a:cubicBezTo>
                  <a:cubicBezTo>
                    <a:pt x="24" y="231"/>
                    <a:pt x="29" y="229"/>
                    <a:pt x="32" y="225"/>
                  </a:cubicBezTo>
                  <a:cubicBezTo>
                    <a:pt x="38" y="218"/>
                    <a:pt x="37" y="207"/>
                    <a:pt x="30" y="201"/>
                  </a:cubicBezTo>
                  <a:cubicBezTo>
                    <a:pt x="23" y="196"/>
                    <a:pt x="12" y="197"/>
                    <a:pt x="6" y="203"/>
                  </a:cubicBezTo>
                  <a:close/>
                </a:path>
              </a:pathLst>
            </a:custGeom>
            <a:solidFill>
              <a:srgbClr val="FCD116"/>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 name="Explosion 1 2"/>
            <p:cNvSpPr/>
            <p:nvPr/>
          </p:nvSpPr>
          <p:spPr bwMode="auto">
            <a:xfrm>
              <a:off x="8435995" y="2662342"/>
              <a:ext cx="3672408" cy="3672408"/>
            </a:xfrm>
            <a:prstGeom prst="irregularSeal1">
              <a:avLst/>
            </a:prstGeom>
            <a:solidFill>
              <a:srgbClr val="FFF100">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Explosion 1 4"/>
            <p:cNvSpPr/>
            <p:nvPr/>
          </p:nvSpPr>
          <p:spPr bwMode="auto">
            <a:xfrm rot="9900000">
              <a:off x="8888939" y="3045408"/>
              <a:ext cx="2700491" cy="2700491"/>
            </a:xfrm>
            <a:prstGeom prst="irregularSeal1">
              <a:avLst/>
            </a:prstGeom>
            <a:solidFill>
              <a:srgbClr val="FFB9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Explosion 1 5"/>
            <p:cNvSpPr/>
            <p:nvPr/>
          </p:nvSpPr>
          <p:spPr bwMode="auto">
            <a:xfrm rot="5400000">
              <a:off x="9418638" y="3542968"/>
              <a:ext cx="1916898" cy="1916898"/>
            </a:xfrm>
            <a:prstGeom prst="irregularSeal1">
              <a:avLst/>
            </a:prstGeom>
            <a:solidFill>
              <a:srgbClr val="DC3C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601" y="3569259"/>
            <a:ext cx="1260199" cy="2676576"/>
          </a:xfrm>
          <a:prstGeom prst="rect">
            <a:avLst/>
          </a:prstGeom>
        </p:spPr>
      </p:pic>
      <p:sp>
        <p:nvSpPr>
          <p:cNvPr id="36" name="Rectangle 35"/>
          <p:cNvSpPr/>
          <p:nvPr/>
        </p:nvSpPr>
        <p:spPr bwMode="auto">
          <a:xfrm>
            <a:off x="4019812" y="6419552"/>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4566147" y="6569768"/>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5315405" y="6448386"/>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rot="2447649">
            <a:off x="4973092" y="6342769"/>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rot="19319000">
            <a:off x="3233958" y="6470389"/>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rot="19378518">
            <a:off x="3862939" y="6262114"/>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2466581" y="6420676"/>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rot="19860261">
            <a:off x="3047567" y="6373279"/>
            <a:ext cx="279681" cy="150216"/>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6" name="Group 65"/>
          <p:cNvGrpSpPr/>
          <p:nvPr/>
        </p:nvGrpSpPr>
        <p:grpSpPr>
          <a:xfrm>
            <a:off x="1183158" y="6336407"/>
            <a:ext cx="8381172" cy="415474"/>
            <a:chOff x="1182443" y="6336809"/>
            <a:chExt cx="8382361" cy="415533"/>
          </a:xfrm>
        </p:grpSpPr>
        <p:sp>
          <p:nvSpPr>
            <p:cNvPr id="31" name="Rectangle 30"/>
            <p:cNvSpPr/>
            <p:nvPr/>
          </p:nvSpPr>
          <p:spPr bwMode="auto">
            <a:xfrm>
              <a:off x="4756888" y="6467791"/>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bwMode="auto">
            <a:xfrm>
              <a:off x="3482116" y="6579582"/>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3805829" y="6579582"/>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p:cNvSpPr/>
            <p:nvPr/>
          </p:nvSpPr>
          <p:spPr bwMode="auto">
            <a:xfrm>
              <a:off x="3576646" y="6426281"/>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p:cNvSpPr/>
            <p:nvPr/>
          </p:nvSpPr>
          <p:spPr bwMode="auto">
            <a:xfrm>
              <a:off x="4140850" y="6579582"/>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bwMode="auto">
            <a:xfrm>
              <a:off x="2920502" y="6579582"/>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4908031" y="6576518"/>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5136108" y="6602105"/>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bwMode="auto">
            <a:xfrm>
              <a:off x="5459821" y="6602105"/>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1907660" y="6440077"/>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p:nvSpPr>
          <p:spPr bwMode="auto">
            <a:xfrm>
              <a:off x="1716684" y="6542489"/>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bwMode="auto">
            <a:xfrm>
              <a:off x="2058803" y="6548804"/>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p:cNvSpPr/>
            <p:nvPr/>
          </p:nvSpPr>
          <p:spPr bwMode="auto">
            <a:xfrm>
              <a:off x="2286880" y="6574391"/>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p:cNvSpPr/>
            <p:nvPr/>
          </p:nvSpPr>
          <p:spPr bwMode="auto">
            <a:xfrm>
              <a:off x="2610593" y="6574391"/>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rot="2447649">
              <a:off x="2733412" y="6336809"/>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1182443" y="6526986"/>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7852836" y="6440077"/>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7661860" y="6542489"/>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8003979" y="6548804"/>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8232056" y="6574391"/>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8734151" y="6602105"/>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p:cNvSpPr/>
            <p:nvPr/>
          </p:nvSpPr>
          <p:spPr bwMode="auto">
            <a:xfrm>
              <a:off x="9057864" y="6602105"/>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p:nvSpPr>
          <p:spPr bwMode="auto">
            <a:xfrm rot="2447649">
              <a:off x="9285083" y="6507963"/>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p:nvSpPr>
          <p:spPr bwMode="auto">
            <a:xfrm rot="19860261">
              <a:off x="8532367" y="6458990"/>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3" name="Rectangle 62"/>
            <p:cNvSpPr/>
            <p:nvPr/>
          </p:nvSpPr>
          <p:spPr bwMode="auto">
            <a:xfrm>
              <a:off x="6621782" y="6542489"/>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6375336" y="6602105"/>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Rectangle 64"/>
            <p:cNvSpPr/>
            <p:nvPr/>
          </p:nvSpPr>
          <p:spPr bwMode="auto">
            <a:xfrm>
              <a:off x="6881797" y="6602105"/>
              <a:ext cx="279721" cy="150237"/>
            </a:xfrm>
            <a:prstGeom prst="rect">
              <a:avLst/>
            </a:prstGeom>
            <a:solidFill>
              <a:srgbClr val="DE5C26"/>
            </a:solidFill>
            <a:ln w="12700">
              <a:solidFill>
                <a:srgbClr val="F78D1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38" y="3540163"/>
            <a:ext cx="1292649" cy="2720063"/>
          </a:xfrm>
          <a:prstGeom prst="rect">
            <a:avLst/>
          </a:prstGeom>
        </p:spPr>
      </p:pic>
      <p:sp>
        <p:nvSpPr>
          <p:cNvPr id="156" name="TextBox 155"/>
          <p:cNvSpPr txBox="1"/>
          <p:nvPr/>
        </p:nvSpPr>
        <p:spPr>
          <a:xfrm>
            <a:off x="9579429" y="5860853"/>
            <a:ext cx="1890535"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dirty="0">
                <a:gradFill>
                  <a:gsLst>
                    <a:gs pos="2917">
                      <a:srgbClr val="FFFFFF"/>
                    </a:gs>
                    <a:gs pos="30000">
                      <a:srgbClr val="FFFFFF"/>
                    </a:gs>
                  </a:gsLst>
                  <a:lin ang="5400000" scaled="0"/>
                </a:gradFill>
              </a:rPr>
              <a:t>Production</a:t>
            </a:r>
          </a:p>
        </p:txBody>
      </p:sp>
      <p:grpSp>
        <p:nvGrpSpPr>
          <p:cNvPr id="14" name="Group 13"/>
          <p:cNvGrpSpPr/>
          <p:nvPr/>
        </p:nvGrpSpPr>
        <p:grpSpPr>
          <a:xfrm>
            <a:off x="2843927" y="3899467"/>
            <a:ext cx="655124" cy="676042"/>
            <a:chOff x="4700201" y="3899524"/>
            <a:chExt cx="655217" cy="676137"/>
          </a:xfrm>
        </p:grpSpPr>
        <p:sp>
          <p:nvSpPr>
            <p:cNvPr id="26" name="Freeform 25"/>
            <p:cNvSpPr/>
            <p:nvPr/>
          </p:nvSpPr>
          <p:spPr bwMode="auto">
            <a:xfrm>
              <a:off x="4726897" y="3920166"/>
              <a:ext cx="615950" cy="596900"/>
            </a:xfrm>
            <a:custGeom>
              <a:avLst/>
              <a:gdLst>
                <a:gd name="connsiteX0" fmla="*/ 0 w 615950"/>
                <a:gd name="connsiteY0" fmla="*/ 400050 h 596900"/>
                <a:gd name="connsiteX1" fmla="*/ 25400 w 615950"/>
                <a:gd name="connsiteY1" fmla="*/ 101600 h 596900"/>
                <a:gd name="connsiteX2" fmla="*/ 336550 w 615950"/>
                <a:gd name="connsiteY2" fmla="*/ 0 h 596900"/>
                <a:gd name="connsiteX3" fmla="*/ 615950 w 615950"/>
                <a:gd name="connsiteY3" fmla="*/ 209550 h 596900"/>
                <a:gd name="connsiteX4" fmla="*/ 590550 w 615950"/>
                <a:gd name="connsiteY4" fmla="*/ 469900 h 596900"/>
                <a:gd name="connsiteX5" fmla="*/ 228600 w 615950"/>
                <a:gd name="connsiteY5" fmla="*/ 596900 h 596900"/>
                <a:gd name="connsiteX6" fmla="*/ 0 w 615950"/>
                <a:gd name="connsiteY6" fmla="*/ 40005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950" h="596900">
                  <a:moveTo>
                    <a:pt x="0" y="400050"/>
                  </a:moveTo>
                  <a:lnTo>
                    <a:pt x="25400" y="101600"/>
                  </a:lnTo>
                  <a:lnTo>
                    <a:pt x="336550" y="0"/>
                  </a:lnTo>
                  <a:lnTo>
                    <a:pt x="615950" y="209550"/>
                  </a:lnTo>
                  <a:lnTo>
                    <a:pt x="590550" y="469900"/>
                  </a:lnTo>
                  <a:lnTo>
                    <a:pt x="228600" y="596900"/>
                  </a:lnTo>
                  <a:lnTo>
                    <a:pt x="0" y="40005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Freeform 57" descr="Custom:  Freeform 57"/>
            <p:cNvSpPr>
              <a:spLocks noEditPoints="1"/>
            </p:cNvSpPr>
            <p:nvPr/>
          </p:nvSpPr>
          <p:spPr bwMode="auto">
            <a:xfrm>
              <a:off x="4700201" y="3899524"/>
              <a:ext cx="655217" cy="676137"/>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tx2"/>
            </a:solidFill>
            <a:ln>
              <a:noFill/>
            </a:ln>
          </p:spPr>
          <p:txBody>
            <a:bodyPr vert="horz" wrap="square" lIns="91427" tIns="45713" rIns="91427" bIns="45713" numCol="1" anchor="t" anchorCtr="0" compatLnSpc="1">
              <a:prstTxWarp prst="textNoShape">
                <a:avLst/>
              </a:prstTxWarp>
            </a:bodyPr>
            <a:lstStyle/>
            <a:p>
              <a:pPr defTabSz="914009"/>
              <a:endParaRPr lang="en-US" sz="1700">
                <a:solidFill>
                  <a:srgbClr val="000000"/>
                </a:solidFill>
              </a:endParaRPr>
            </a:p>
          </p:txBody>
        </p:sp>
      </p:grpSp>
      <p:grpSp>
        <p:nvGrpSpPr>
          <p:cNvPr id="74" name="Group 73"/>
          <p:cNvGrpSpPr/>
          <p:nvPr/>
        </p:nvGrpSpPr>
        <p:grpSpPr>
          <a:xfrm>
            <a:off x="2813855" y="3906574"/>
            <a:ext cx="655124" cy="676042"/>
            <a:chOff x="4700201" y="3899524"/>
            <a:chExt cx="655217" cy="676137"/>
          </a:xfrm>
        </p:grpSpPr>
        <p:sp>
          <p:nvSpPr>
            <p:cNvPr id="75" name="Freeform 74"/>
            <p:cNvSpPr/>
            <p:nvPr/>
          </p:nvSpPr>
          <p:spPr bwMode="auto">
            <a:xfrm>
              <a:off x="4726897" y="3920166"/>
              <a:ext cx="615950" cy="596900"/>
            </a:xfrm>
            <a:custGeom>
              <a:avLst/>
              <a:gdLst>
                <a:gd name="connsiteX0" fmla="*/ 0 w 615950"/>
                <a:gd name="connsiteY0" fmla="*/ 400050 h 596900"/>
                <a:gd name="connsiteX1" fmla="*/ 25400 w 615950"/>
                <a:gd name="connsiteY1" fmla="*/ 101600 h 596900"/>
                <a:gd name="connsiteX2" fmla="*/ 336550 w 615950"/>
                <a:gd name="connsiteY2" fmla="*/ 0 h 596900"/>
                <a:gd name="connsiteX3" fmla="*/ 615950 w 615950"/>
                <a:gd name="connsiteY3" fmla="*/ 209550 h 596900"/>
                <a:gd name="connsiteX4" fmla="*/ 590550 w 615950"/>
                <a:gd name="connsiteY4" fmla="*/ 469900 h 596900"/>
                <a:gd name="connsiteX5" fmla="*/ 228600 w 615950"/>
                <a:gd name="connsiteY5" fmla="*/ 596900 h 596900"/>
                <a:gd name="connsiteX6" fmla="*/ 0 w 615950"/>
                <a:gd name="connsiteY6" fmla="*/ 40005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950" h="596900">
                  <a:moveTo>
                    <a:pt x="0" y="400050"/>
                  </a:moveTo>
                  <a:lnTo>
                    <a:pt x="25400" y="101600"/>
                  </a:lnTo>
                  <a:lnTo>
                    <a:pt x="336550" y="0"/>
                  </a:lnTo>
                  <a:lnTo>
                    <a:pt x="615950" y="209550"/>
                  </a:lnTo>
                  <a:lnTo>
                    <a:pt x="590550" y="469900"/>
                  </a:lnTo>
                  <a:lnTo>
                    <a:pt x="228600" y="596900"/>
                  </a:lnTo>
                  <a:lnTo>
                    <a:pt x="0" y="40005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6" name="Freeform 57" descr="Custom:  Freeform 57"/>
            <p:cNvSpPr>
              <a:spLocks noEditPoints="1"/>
            </p:cNvSpPr>
            <p:nvPr/>
          </p:nvSpPr>
          <p:spPr bwMode="auto">
            <a:xfrm>
              <a:off x="4700201" y="3899524"/>
              <a:ext cx="655217" cy="676137"/>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tx2"/>
            </a:solidFill>
            <a:ln>
              <a:noFill/>
            </a:ln>
          </p:spPr>
          <p:txBody>
            <a:bodyPr vert="horz" wrap="square" lIns="91427" tIns="45713" rIns="91427" bIns="45713" numCol="1" anchor="t" anchorCtr="0" compatLnSpc="1">
              <a:prstTxWarp prst="textNoShape">
                <a:avLst/>
              </a:prstTxWarp>
            </a:bodyPr>
            <a:lstStyle/>
            <a:p>
              <a:pPr defTabSz="914009"/>
              <a:endParaRPr lang="en-US" sz="1700">
                <a:solidFill>
                  <a:srgbClr val="000000"/>
                </a:solidFill>
              </a:endParaRPr>
            </a:p>
          </p:txBody>
        </p:sp>
      </p:grpSp>
      <p:pic>
        <p:nvPicPr>
          <p:cNvPr id="25" name="Picture 7"/>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744354" y="3720573"/>
            <a:ext cx="3231620" cy="3231620"/>
          </a:xfrm>
          <a:prstGeom prst="rect">
            <a:avLst/>
          </a:prstGeom>
        </p:spPr>
      </p:pic>
    </p:spTree>
    <p:extLst>
      <p:ext uri="{BB962C8B-B14F-4D97-AF65-F5344CB8AC3E}">
        <p14:creationId xmlns:p14="http://schemas.microsoft.com/office/powerpoint/2010/main" val="713007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par>
                          <p:cTn id="8" fill="hold">
                            <p:stCondLst>
                              <p:cond delay="500"/>
                            </p:stCondLst>
                            <p:childTnLst>
                              <p:par>
                                <p:cTn id="9" presetID="37" presetClass="path" presetSubtype="0" accel="50000" decel="50000" fill="hold" grpId="0" nodeType="afterEffect">
                                  <p:stCondLst>
                                    <p:cond delay="0"/>
                                  </p:stCondLst>
                                  <p:childTnLst>
                                    <p:animMotion origin="layout" path="M -0.00026 -0.00045 C 0.00166 -0.07331 0.02336 -0.18316 0.00842 -0.34975 C 0.00344 -0.37222 -0.00536 -0.41557 -0.02017 -0.45211 C -0.04455 -0.4882 -0.04034 -0.50522 -0.11336 -0.51815 " pathEditMode="relative" rAng="0" ptsTypes="AAAA">
                                      <p:cBhvr>
                                        <p:cTn id="10" dur="650" spd="-100000" fill="hold"/>
                                        <p:tgtEl>
                                          <p:spTgt spid="43"/>
                                        </p:tgtEl>
                                        <p:attrNameLst>
                                          <p:attrName>ppt_x</p:attrName>
                                          <p:attrName>ppt_y</p:attrName>
                                        </p:attrNameLst>
                                      </p:cBhvr>
                                      <p:rCtr x="-4966" y="-25897"/>
                                    </p:animMotion>
                                  </p:childTnLst>
                                </p:cTn>
                              </p:par>
                              <p:par>
                                <p:cTn id="11" presetID="42" presetClass="path" presetSubtype="0" accel="50000" decel="50000" fill="hold" grpId="0" nodeType="withEffect">
                                  <p:stCondLst>
                                    <p:cond delay="0"/>
                                  </p:stCondLst>
                                  <p:childTnLst>
                                    <p:animMotion origin="layout" path="M -2.3998E-6 2.77803E-6 L -0.02119 -0.47141 " pathEditMode="relative" rAng="0" ptsTypes="AA">
                                      <p:cBhvr>
                                        <p:cTn id="12" dur="650" spd="-100000" fill="hold"/>
                                        <p:tgtEl>
                                          <p:spTgt spid="45"/>
                                        </p:tgtEl>
                                        <p:attrNameLst>
                                          <p:attrName>ppt_x</p:attrName>
                                          <p:attrName>ppt_y</p:attrName>
                                        </p:attrNameLst>
                                      </p:cBhvr>
                                      <p:rCtr x="-1059" y="-23581"/>
                                    </p:animMotion>
                                  </p:childTnLst>
                                </p:cTn>
                              </p:par>
                              <p:par>
                                <p:cTn id="13" presetID="37" presetClass="path" presetSubtype="0" accel="50000" decel="50000" fill="hold" grpId="0" nodeType="withEffect">
                                  <p:stCondLst>
                                    <p:cond delay="0"/>
                                  </p:stCondLst>
                                  <p:childTnLst>
                                    <p:animMotion origin="layout" path="M -0.00076 -0.00022 C -0.01162 -0.06877 -0.02106 -0.10712 -0.03191 -0.17498 C -0.04072 -0.2467 -0.03421 -0.40081 -0.01787 -0.46799 C -0.00651 -0.52814 0.01813 -0.56627 0.0411 -0.57784 " pathEditMode="relative" rAng="0" ptsTypes="AAAA">
                                      <p:cBhvr>
                                        <p:cTn id="14" dur="650" spd="-100000" fill="hold"/>
                                        <p:tgtEl>
                                          <p:spTgt spid="53"/>
                                        </p:tgtEl>
                                        <p:attrNameLst>
                                          <p:attrName>ppt_x</p:attrName>
                                          <p:attrName>ppt_y</p:attrName>
                                        </p:attrNameLst>
                                      </p:cBhvr>
                                      <p:rCtr x="345" y="-28892"/>
                                    </p:animMotion>
                                  </p:childTnLst>
                                </p:cTn>
                              </p:par>
                              <p:par>
                                <p:cTn id="15" presetID="42" presetClass="path" presetSubtype="0" accel="50000" decel="50000" fill="hold" grpId="0" nodeType="withEffect">
                                  <p:stCondLst>
                                    <p:cond delay="0"/>
                                  </p:stCondLst>
                                  <p:childTnLst>
                                    <p:animMotion origin="layout" path="M -3.51034E-6 5.94644E-7 L 0.02579 -0.18815 " pathEditMode="relative" rAng="0" ptsTypes="AA">
                                      <p:cBhvr>
                                        <p:cTn id="16" dur="650" spd="-100000" fill="hold"/>
                                        <p:tgtEl>
                                          <p:spTgt spid="44"/>
                                        </p:tgtEl>
                                        <p:attrNameLst>
                                          <p:attrName>ppt_x</p:attrName>
                                          <p:attrName>ppt_y</p:attrName>
                                        </p:attrNameLst>
                                      </p:cBhvr>
                                      <p:rCtr x="1289" y="-9419"/>
                                    </p:animMotion>
                                  </p:childTnLst>
                                </p:cTn>
                              </p:par>
                              <p:par>
                                <p:cTn id="17" presetID="42" presetClass="path" presetSubtype="0" accel="50000" decel="50000" fill="hold" grpId="0" nodeType="withEffect">
                                  <p:stCondLst>
                                    <p:cond delay="0"/>
                                  </p:stCondLst>
                                  <p:childTnLst>
                                    <p:animMotion origin="layout" path="M 3.7784E-7 3.41807E-6 L -0.03549 -0.36814 " pathEditMode="relative" rAng="0" ptsTypes="AA">
                                      <p:cBhvr>
                                        <p:cTn id="18" dur="650" spd="-100000" fill="hold"/>
                                        <p:tgtEl>
                                          <p:spTgt spid="36"/>
                                        </p:tgtEl>
                                        <p:attrNameLst>
                                          <p:attrName>ppt_x</p:attrName>
                                          <p:attrName>ppt_y</p:attrName>
                                        </p:attrNameLst>
                                      </p:cBhvr>
                                      <p:rCtr x="-1774" y="-18407"/>
                                    </p:animMotion>
                                  </p:childTnLst>
                                </p:cTn>
                              </p:par>
                              <p:par>
                                <p:cTn id="19" presetID="42" presetClass="path" presetSubtype="0" accel="50000" decel="50000" fill="hold" grpId="0" nodeType="withEffect">
                                  <p:stCondLst>
                                    <p:cond delay="0"/>
                                  </p:stCondLst>
                                  <p:childTnLst>
                                    <p:animMotion origin="layout" path="M -7.78657E-7 1.91103E-6 L -0.07914 -0.46641 " pathEditMode="relative" rAng="0" ptsTypes="AA">
                                      <p:cBhvr>
                                        <p:cTn id="20" dur="650" spd="-100000" fill="hold"/>
                                        <p:tgtEl>
                                          <p:spTgt spid="38"/>
                                        </p:tgtEl>
                                        <p:attrNameLst>
                                          <p:attrName>ppt_x</p:attrName>
                                          <p:attrName>ppt_y</p:attrName>
                                        </p:attrNameLst>
                                      </p:cBhvr>
                                      <p:rCtr x="-3957" y="-23332"/>
                                    </p:animMotion>
                                  </p:childTnLst>
                                </p:cTn>
                              </p:par>
                              <p:par>
                                <p:cTn id="21" presetID="42" presetClass="path" presetSubtype="0" accel="50000" decel="50000" fill="hold" grpId="0" nodeType="withEffect">
                                  <p:stCondLst>
                                    <p:cond delay="0"/>
                                  </p:stCondLst>
                                  <p:childTnLst>
                                    <p:animMotion origin="layout" path="M -1.53434E-6 -3.54517E-6 L 0.08808 -0.30231 " pathEditMode="relative" rAng="0" ptsTypes="AA">
                                      <p:cBhvr>
                                        <p:cTn id="22" dur="650" spd="-100000" fill="hold"/>
                                        <p:tgtEl>
                                          <p:spTgt spid="51"/>
                                        </p:tgtEl>
                                        <p:attrNameLst>
                                          <p:attrName>ppt_x</p:attrName>
                                          <p:attrName>ppt_y</p:attrName>
                                        </p:attrNameLst>
                                      </p:cBhvr>
                                      <p:rCtr x="4404" y="-15116"/>
                                    </p:animMotion>
                                  </p:childTnLst>
                                </p:cTn>
                              </p:par>
                              <p:par>
                                <p:cTn id="23" presetID="10" presetClass="exit" presetSubtype="0" fill="hold" nodeType="withEffect">
                                  <p:stCondLst>
                                    <p:cond delay="40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ntr" presetSubtype="0" fill="hold" nodeType="withEffect">
                                  <p:stCondLst>
                                    <p:cond delay="60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childTnLst>
                          </p:cTn>
                        </p:par>
                        <p:par>
                          <p:cTn id="29" fill="hold">
                            <p:stCondLst>
                              <p:cond delay="1600"/>
                            </p:stCondLst>
                            <p:childTnLst>
                              <p:par>
                                <p:cTn id="30" presetID="10" presetClass="entr" presetSubtype="0" fill="hold" nodeType="afterEffect">
                                  <p:stCondLst>
                                    <p:cond delay="50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xit" presetSubtype="0" fill="hold" nodeType="withEffect">
                                  <p:stCondLst>
                                    <p:cond delay="50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2600"/>
                            </p:stCondLst>
                            <p:childTnLst>
                              <p:par>
                                <p:cTn id="37" presetID="42" presetClass="path" presetSubtype="0" accel="50000" decel="50000" fill="hold" nodeType="afterEffect">
                                  <p:stCondLst>
                                    <p:cond delay="0"/>
                                  </p:stCondLst>
                                  <p:childTnLst>
                                    <p:animMotion origin="layout" path="M -3.37758E-6 -3.34998E-6 L -0.14028 0.00432 " pathEditMode="relative" rAng="0" ptsTypes="AA">
                                      <p:cBhvr>
                                        <p:cTn id="38" dur="1000" fill="hold"/>
                                        <p:tgtEl>
                                          <p:spTgt spid="12"/>
                                        </p:tgtEl>
                                        <p:attrNameLst>
                                          <p:attrName>ppt_x</p:attrName>
                                          <p:attrName>ppt_y</p:attrName>
                                        </p:attrNameLst>
                                      </p:cBhvr>
                                      <p:rCtr x="-7021" y="204"/>
                                    </p:animMotion>
                                  </p:childTnLst>
                                </p:cTn>
                              </p:par>
                              <p:par>
                                <p:cTn id="39" presetID="42" presetClass="path" presetSubtype="0" accel="50000" decel="50000" fill="hold" grpId="0" nodeType="withEffect">
                                  <p:stCondLst>
                                    <p:cond delay="0"/>
                                  </p:stCondLst>
                                  <p:childTnLst>
                                    <p:animMotion origin="layout" path="M 2.72147E-6 5.12937E-7 L -0.14029 0.00431 " pathEditMode="relative" rAng="0" ptsTypes="AA">
                                      <p:cBhvr>
                                        <p:cTn id="40" dur="1000" fill="hold"/>
                                        <p:tgtEl>
                                          <p:spTgt spid="24"/>
                                        </p:tgtEl>
                                        <p:attrNameLst>
                                          <p:attrName>ppt_x</p:attrName>
                                          <p:attrName>ppt_y</p:attrName>
                                        </p:attrNameLst>
                                      </p:cBhvr>
                                      <p:rCtr x="-7021" y="204"/>
                                    </p:animMotion>
                                  </p:childTnLst>
                                </p:cTn>
                              </p:par>
                            </p:childTnLst>
                          </p:cTn>
                        </p:par>
                        <p:par>
                          <p:cTn id="41" fill="hold">
                            <p:stCondLst>
                              <p:cond delay="36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4100"/>
                            </p:stCondLst>
                            <p:childTnLst>
                              <p:par>
                                <p:cTn id="46" presetID="10" presetClass="entr" presetSubtype="0" fill="hold" grpId="0" nodeType="afterEffect">
                                  <p:stCondLst>
                                    <p:cond delay="0"/>
                                  </p:stCondLst>
                                  <p:childTnLst>
                                    <p:set>
                                      <p:cBhvr>
                                        <p:cTn id="47" dur="1" fill="hold">
                                          <p:stCondLst>
                                            <p:cond delay="0"/>
                                          </p:stCondLst>
                                        </p:cTn>
                                        <p:tgtEl>
                                          <p:spTgt spid="156"/>
                                        </p:tgtEl>
                                        <p:attrNameLst>
                                          <p:attrName>style.visibility</p:attrName>
                                        </p:attrNameLst>
                                      </p:cBhvr>
                                      <p:to>
                                        <p:strVal val="visible"/>
                                      </p:to>
                                    </p:set>
                                    <p:animEffect transition="in" filter="fade">
                                      <p:cBhvr>
                                        <p:cTn id="48" dur="500"/>
                                        <p:tgtEl>
                                          <p:spTgt spid="156"/>
                                        </p:tgtEl>
                                      </p:cBhvr>
                                    </p:animEffect>
                                  </p:childTnLst>
                                </p:cTn>
                              </p:par>
                            </p:childTnLst>
                          </p:cTn>
                        </p:par>
                        <p:par>
                          <p:cTn id="49" fill="hold">
                            <p:stCondLst>
                              <p:cond delay="4600"/>
                            </p:stCondLst>
                            <p:childTnLst>
                              <p:par>
                                <p:cTn id="50" presetID="44" presetClass="path" presetSubtype="0" accel="50000" decel="50000" fill="hold" nodeType="afterEffect">
                                  <p:stCondLst>
                                    <p:cond delay="300"/>
                                  </p:stCondLst>
                                  <p:childTnLst>
                                    <p:animMotion origin="layout" path="M -4.47536E-6 -0.00045 C 0.02119 -0.01384 0.10378 -0.29936 0.26079 -0.27099 C 0.41282 -0.24239 0.51175 -0.0665 0.58017 0.1725 " pathEditMode="relative" rAng="0" ptsTypes="AAA">
                                      <p:cBhvr>
                                        <p:cTn id="51" dur="1000" fill="hold"/>
                                        <p:tgtEl>
                                          <p:spTgt spid="14"/>
                                        </p:tgtEl>
                                        <p:attrNameLst>
                                          <p:attrName>ppt_x</p:attrName>
                                          <p:attrName>ppt_y</p:attrName>
                                        </p:attrNameLst>
                                      </p:cBhvr>
                                      <p:rCtr x="29002" y="-4970"/>
                                    </p:animMotion>
                                  </p:childTnLst>
                                </p:cTn>
                              </p:par>
                            </p:childTnLst>
                          </p:cTn>
                        </p:par>
                        <p:par>
                          <p:cTn id="52" fill="hold">
                            <p:stCondLst>
                              <p:cond delay="5900"/>
                            </p:stCondLst>
                            <p:childTnLst>
                              <p:par>
                                <p:cTn id="53" presetID="10" presetClass="exit" presetSubtype="0" fill="hold" nodeType="after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repeatCount="indefinite" fill="hold" nodeType="clickEffect">
                                  <p:stCondLst>
                                    <p:cond delay="0"/>
                                  </p:stCondLst>
                                  <p:endCondLst>
                                    <p:cond evt="onNext" delay="0">
                                      <p:tgtEl>
                                        <p:sldTgt/>
                                      </p:tgtEl>
                                    </p:cond>
                                  </p:endCondLst>
                                  <p:childTnLst>
                                    <p:set>
                                      <p:cBhvr>
                                        <p:cTn id="59" dur="1" fill="hold">
                                          <p:stCondLst>
                                            <p:cond delay="0"/>
                                          </p:stCondLst>
                                        </p:cTn>
                                        <p:tgtEl>
                                          <p:spTgt spid="74"/>
                                        </p:tgtEl>
                                        <p:attrNameLst>
                                          <p:attrName>style.visibility</p:attrName>
                                        </p:attrNameLst>
                                      </p:cBhvr>
                                      <p:to>
                                        <p:strVal val="visible"/>
                                      </p:to>
                                    </p:set>
                                    <p:animEffect transition="in" filter="fade">
                                      <p:cBhvr>
                                        <p:cTn id="60" dur="500"/>
                                        <p:tgtEl>
                                          <p:spTgt spid="74"/>
                                        </p:tgtEl>
                                      </p:cBhvr>
                                    </p:animEffect>
                                  </p:childTnLst>
                                </p:cTn>
                              </p:par>
                            </p:childTnLst>
                          </p:cTn>
                        </p:par>
                        <p:par>
                          <p:cTn id="61" fill="hold">
                            <p:stCondLst>
                              <p:cond delay="500"/>
                            </p:stCondLst>
                            <p:childTnLst>
                              <p:par>
                                <p:cTn id="62" presetID="44" presetClass="path" presetSubtype="0" repeatCount="indefinite" accel="50000" decel="50000" fill="hold" nodeType="afterEffect">
                                  <p:stCondLst>
                                    <p:cond delay="0"/>
                                  </p:stCondLst>
                                  <p:endCondLst>
                                    <p:cond evt="onNext" delay="0">
                                      <p:tgtEl>
                                        <p:sldTgt/>
                                      </p:tgtEl>
                                    </p:cond>
                                  </p:endCondLst>
                                  <p:childTnLst>
                                    <p:animMotion origin="layout" path="M 8.5014E-7 0.00023 C 0.0194 -0.01339 0.09535 -0.29936 0.23947 -0.27077 C 0.37912 -0.24217 0.52042 -0.06786 0.58335 0.17158 " pathEditMode="relative" rAng="0" ptsTypes="AAA">
                                      <p:cBhvr>
                                        <p:cTn id="63" dur="500" fill="hold"/>
                                        <p:tgtEl>
                                          <p:spTgt spid="74"/>
                                        </p:tgtEl>
                                        <p:attrNameLst>
                                          <p:attrName>ppt_x</p:attrName>
                                          <p:attrName>ppt_y</p:attrName>
                                        </p:attrNameLst>
                                      </p:cBhvr>
                                      <p:rCtr x="29168" y="-5084"/>
                                    </p:animMotion>
                                  </p:childTnLst>
                                </p:cTn>
                              </p:par>
                            </p:childTnLst>
                          </p:cTn>
                        </p:par>
                        <p:par>
                          <p:cTn id="64" fill="hold">
                            <p:stCondLst>
                              <p:cond delay="1000"/>
                            </p:stCondLst>
                            <p:childTnLst>
                              <p:par>
                                <p:cTn id="65" presetID="10" presetClass="exit" presetSubtype="0" repeatCount="indefinite" fill="hold" nodeType="afterEffect">
                                  <p:stCondLst>
                                    <p:cond delay="300"/>
                                  </p:stCondLst>
                                  <p:endCondLst>
                                    <p:cond evt="onNext" delay="0">
                                      <p:tgtEl>
                                        <p:sldTgt/>
                                      </p:tgtEl>
                                    </p:cond>
                                  </p:endCondLst>
                                  <p:childTnLst>
                                    <p:animEffect transition="out" filter="fade">
                                      <p:cBhvr>
                                        <p:cTn id="66" dur="500"/>
                                        <p:tgtEl>
                                          <p:spTgt spid="74"/>
                                        </p:tgtEl>
                                      </p:cBhvr>
                                    </p:animEffect>
                                    <p:set>
                                      <p:cBhvr>
                                        <p:cTn id="67" dur="1" fill="hold">
                                          <p:stCondLst>
                                            <p:cond delay="499"/>
                                          </p:stCondLst>
                                        </p:cTn>
                                        <p:tgtEl>
                                          <p:spTgt spid="7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animBg="1"/>
      <p:bldP spid="38" grpId="0" animBg="1"/>
      <p:bldP spid="43" grpId="0" animBg="1"/>
      <p:bldP spid="44" grpId="0" animBg="1"/>
      <p:bldP spid="45" grpId="0" animBg="1"/>
      <p:bldP spid="51" grpId="0" animBg="1"/>
      <p:bldP spid="53" grpId="0" animBg="1"/>
      <p:bldP spid="1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3"/>
          <p:cNvSpPr txBox="1">
            <a:spLocks/>
          </p:cNvSpPr>
          <p:nvPr/>
        </p:nvSpPr>
        <p:spPr>
          <a:xfrm>
            <a:off x="274639" y="299243"/>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de-DE" sz="4800" b="0" i="0" u="none" strike="noStrike" kern="1200" cap="none" spc="-102" normalizeH="0" baseline="0" noProof="0" dirty="0">
              <a:ln w="3175">
                <a:noFill/>
              </a:ln>
              <a:solidFill>
                <a:srgbClr val="FFFFFF"/>
              </a:solidFill>
              <a:effectLst/>
              <a:uLnTx/>
              <a:uFillTx/>
              <a:latin typeface="Segoe UI Light"/>
              <a:ea typeface="+mn-ea"/>
              <a:cs typeface="Segoe UI" pitchFamily="34" charset="0"/>
            </a:endParaRPr>
          </a:p>
        </p:txBody>
      </p:sp>
      <p:sp>
        <p:nvSpPr>
          <p:cNvPr id="3" name="Title 2"/>
          <p:cNvSpPr>
            <a:spLocks noGrp="1"/>
          </p:cNvSpPr>
          <p:nvPr>
            <p:ph type="title"/>
          </p:nvPr>
        </p:nvSpPr>
        <p:spPr/>
        <p:txBody>
          <a:bodyPr/>
          <a:lstStyle/>
          <a:p>
            <a:r>
              <a:rPr lang="de-DE" dirty="0"/>
              <a:t>Ciclo de Vida DevOps</a:t>
            </a:r>
          </a:p>
        </p:txBody>
      </p:sp>
      <p:grpSp>
        <p:nvGrpSpPr>
          <p:cNvPr id="2" name="Group 1"/>
          <p:cNvGrpSpPr/>
          <p:nvPr/>
        </p:nvGrpSpPr>
        <p:grpSpPr>
          <a:xfrm>
            <a:off x="418635" y="1326755"/>
            <a:ext cx="10839502" cy="5162562"/>
            <a:chOff x="582108" y="1424387"/>
            <a:chExt cx="10839502" cy="5162562"/>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537" y="2886076"/>
              <a:ext cx="1717500" cy="15527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131" y="2906642"/>
              <a:ext cx="1772163" cy="160947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391" y="3853467"/>
              <a:ext cx="248694" cy="204640"/>
            </a:xfrm>
            <a:prstGeom prst="rect">
              <a:avLst/>
            </a:prstGeom>
          </p:spPr>
        </p:pic>
        <p:pic>
          <p:nvPicPr>
            <p:cNvPr id="19" name="Picture 18"/>
            <p:cNvPicPr>
              <a:picLocks noChangeAspect="1"/>
            </p:cNvPicPr>
            <p:nvPr/>
          </p:nvPicPr>
          <p:blipFill>
            <a:blip r:embed="rId6">
              <a:duotone>
                <a:srgbClr val="0078D7">
                  <a:shade val="45000"/>
                  <a:satMod val="135000"/>
                </a:srgbClr>
                <a:prstClr val="white"/>
              </a:duotone>
              <a:extLst>
                <a:ext uri="{28A0092B-C50C-407E-A947-70E740481C1C}">
                  <a14:useLocalDpi xmlns:a14="http://schemas.microsoft.com/office/drawing/2010/main" val="0"/>
                </a:ext>
              </a:extLst>
            </a:blip>
            <a:stretch>
              <a:fillRect/>
            </a:stretch>
          </p:blipFill>
          <p:spPr>
            <a:xfrm>
              <a:off x="3968222" y="1586092"/>
              <a:ext cx="4439629" cy="4445718"/>
            </a:xfrm>
            <a:prstGeom prst="rect">
              <a:avLst/>
            </a:prstGeom>
          </p:spPr>
        </p:pic>
        <p:sp>
          <p:nvSpPr>
            <p:cNvPr id="20" name="TextBox 19"/>
            <p:cNvSpPr txBox="1"/>
            <p:nvPr/>
          </p:nvSpPr>
          <p:spPr>
            <a:xfrm>
              <a:off x="2262236" y="1779708"/>
              <a:ext cx="1924938" cy="461665"/>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gradFill>
                    <a:gsLst>
                      <a:gs pos="57576">
                        <a:srgbClr val="FFFFFF"/>
                      </a:gs>
                      <a:gs pos="35000">
                        <a:srgbClr val="FFFFFF"/>
                      </a:gs>
                    </a:gsLst>
                    <a:lin ang="5400000" scaled="0"/>
                  </a:gradFill>
                  <a:effectLst/>
                  <a:uLnTx/>
                  <a:uFillTx/>
                  <a:latin typeface="Segoe UI Light"/>
                  <a:ea typeface="+mn-ea"/>
                  <a:cs typeface="Arial" pitchFamily="34" charset="0"/>
                </a:rPr>
                <a:t>Planejamento</a:t>
              </a:r>
              <a:endParaRPr kumimoji="0" lang="en-US" sz="24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
          <p:nvSpPr>
            <p:cNvPr id="21" name="TextBox 20"/>
            <p:cNvSpPr txBox="1"/>
            <p:nvPr/>
          </p:nvSpPr>
          <p:spPr>
            <a:xfrm>
              <a:off x="1739726" y="1518098"/>
              <a:ext cx="598241" cy="984885"/>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gradFill>
                    <a:gsLst>
                      <a:gs pos="57576">
                        <a:srgbClr val="FFFFFF"/>
                      </a:gs>
                      <a:gs pos="35000">
                        <a:srgbClr val="FFFFFF"/>
                      </a:gs>
                    </a:gsLst>
                    <a:lin ang="5400000" scaled="0"/>
                  </a:gradFill>
                  <a:effectLst/>
                  <a:uLnTx/>
                  <a:uFillTx/>
                  <a:latin typeface="Arial" pitchFamily="34" charset="0"/>
                  <a:ea typeface="+mn-ea"/>
                  <a:cs typeface="Arial" pitchFamily="34" charset="0"/>
                </a:rPr>
                <a:t>1</a:t>
              </a:r>
            </a:p>
          </p:txBody>
        </p:sp>
        <p:sp>
          <p:nvSpPr>
            <p:cNvPr id="22" name="TextBox 21"/>
            <p:cNvSpPr txBox="1"/>
            <p:nvPr/>
          </p:nvSpPr>
          <p:spPr>
            <a:xfrm>
              <a:off x="9048517" y="1685997"/>
              <a:ext cx="2373093" cy="830997"/>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gradFill>
                    <a:gsLst>
                      <a:gs pos="57576">
                        <a:srgbClr val="FFFFFF"/>
                      </a:gs>
                      <a:gs pos="35000">
                        <a:srgbClr val="FFFFFF"/>
                      </a:gs>
                    </a:gsLst>
                    <a:lin ang="5400000" scaled="0"/>
                  </a:gradFill>
                  <a:effectLst/>
                  <a:uLnTx/>
                  <a:uFillTx/>
                  <a:latin typeface="Segoe UI Light"/>
                  <a:ea typeface="+mn-ea"/>
                  <a:cs typeface="Arial" pitchFamily="34" charset="0"/>
                </a:rPr>
                <a:t>Monitorar</a:t>
              </a:r>
              <a:r>
                <a:rPr kumimoji="0" lang="en-US" sz="24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 + </a:t>
              </a:r>
              <a:r>
                <a:rPr kumimoji="0" lang="en-US" sz="2400" b="0" i="0" u="none" strike="noStrike" kern="0" cap="none" spc="0" normalizeH="0" baseline="0" noProof="0" dirty="0" err="1">
                  <a:ln>
                    <a:noFill/>
                  </a:ln>
                  <a:gradFill>
                    <a:gsLst>
                      <a:gs pos="57576">
                        <a:srgbClr val="FFFFFF"/>
                      </a:gs>
                      <a:gs pos="35000">
                        <a:srgbClr val="FFFFFF"/>
                      </a:gs>
                    </a:gsLst>
                    <a:lin ang="5400000" scaled="0"/>
                  </a:gradFill>
                  <a:effectLst/>
                  <a:uLnTx/>
                  <a:uFillTx/>
                  <a:latin typeface="Segoe UI Light"/>
                  <a:ea typeface="+mn-ea"/>
                  <a:cs typeface="Arial" pitchFamily="34" charset="0"/>
                </a:rPr>
                <a:t>Aprender</a:t>
              </a:r>
              <a:endParaRPr kumimoji="0" lang="en-US" sz="24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
          <p:nvSpPr>
            <p:cNvPr id="23" name="TextBox 22"/>
            <p:cNvSpPr txBox="1"/>
            <p:nvPr/>
          </p:nvSpPr>
          <p:spPr>
            <a:xfrm>
              <a:off x="9192210" y="5694397"/>
              <a:ext cx="1210499" cy="461665"/>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Release</a:t>
              </a:r>
            </a:p>
          </p:txBody>
        </p:sp>
        <p:sp>
          <p:nvSpPr>
            <p:cNvPr id="24" name="TextBox 23"/>
            <p:cNvSpPr txBox="1"/>
            <p:nvPr/>
          </p:nvSpPr>
          <p:spPr>
            <a:xfrm>
              <a:off x="2514571" y="5755952"/>
              <a:ext cx="2140478" cy="830997"/>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gradFill>
                    <a:gsLst>
                      <a:gs pos="57576">
                        <a:srgbClr val="FFFFFF"/>
                      </a:gs>
                      <a:gs pos="35000">
                        <a:srgbClr val="FFFFFF"/>
                      </a:gs>
                    </a:gsLst>
                    <a:lin ang="5400000" scaled="0"/>
                  </a:gradFill>
                  <a:effectLst/>
                  <a:uLnTx/>
                  <a:uFillTx/>
                  <a:latin typeface="Segoe UI Light"/>
                  <a:ea typeface="+mn-ea"/>
                  <a:cs typeface="Arial" pitchFamily="34" charset="0"/>
                </a:rPr>
                <a:t>Codificação</a:t>
              </a:r>
              <a:r>
                <a:rPr kumimoji="0" lang="en-US" sz="24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 + Testes</a:t>
              </a:r>
            </a:p>
          </p:txBody>
        </p:sp>
        <p:sp>
          <p:nvSpPr>
            <p:cNvPr id="25" name="TextBox 24"/>
            <p:cNvSpPr txBox="1"/>
            <p:nvPr/>
          </p:nvSpPr>
          <p:spPr>
            <a:xfrm>
              <a:off x="1920019" y="5494342"/>
              <a:ext cx="598241" cy="984885"/>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gradFill>
                    <a:gsLst>
                      <a:gs pos="57576">
                        <a:srgbClr val="FFFFFF"/>
                      </a:gs>
                      <a:gs pos="35000">
                        <a:srgbClr val="FFFFFF"/>
                      </a:gs>
                    </a:gsLst>
                    <a:lin ang="5400000" scaled="0"/>
                  </a:gradFill>
                  <a:effectLst/>
                  <a:uLnTx/>
                  <a:uFillTx/>
                  <a:latin typeface="Arial" pitchFamily="34" charset="0"/>
                  <a:ea typeface="+mn-ea"/>
                  <a:cs typeface="Arial" pitchFamily="34" charset="0"/>
                </a:rPr>
                <a:t>2</a:t>
              </a:r>
            </a:p>
          </p:txBody>
        </p:sp>
        <p:sp>
          <p:nvSpPr>
            <p:cNvPr id="26" name="TextBox 25"/>
            <p:cNvSpPr txBox="1"/>
            <p:nvPr/>
          </p:nvSpPr>
          <p:spPr>
            <a:xfrm>
              <a:off x="582108" y="3543154"/>
              <a:ext cx="2665635" cy="387798"/>
            </a:xfrm>
            <a:prstGeom prst="rect">
              <a:avLst/>
            </a:prstGeom>
            <a:noFill/>
          </p:spPr>
          <p:txBody>
            <a:bodyPr wrap="square" lIns="0" tIns="0" rIns="0" bIns="0" rtlCol="0">
              <a:spAutoFit/>
            </a:bodyPr>
            <a:lstStyle/>
            <a:p>
              <a:pPr marL="0" marR="0" lvl="0" indent="0" algn="r" defTabSz="1267900" rtl="0" eaLnBrk="1" fontAlgn="auto" latinLnBrk="0" hangingPunct="1">
                <a:lnSpc>
                  <a:spcPct val="90000"/>
                </a:lnSpc>
                <a:spcBef>
                  <a:spcPts val="0"/>
                </a:spcBef>
                <a:spcAft>
                  <a:spcPts val="0"/>
                </a:spcAft>
                <a:buClrTx/>
                <a:buSzTx/>
                <a:buFontTx/>
                <a:buNone/>
                <a:tabLst/>
                <a:defRPr/>
              </a:pPr>
              <a:r>
                <a:rPr kumimoji="0" lang="en-US" sz="2800" b="1" i="0" u="none" strike="noStrike" kern="0" cap="none" spc="0" normalizeH="0" baseline="0" noProof="0" dirty="0" err="1">
                  <a:ln>
                    <a:noFill/>
                  </a:ln>
                  <a:gradFill>
                    <a:gsLst>
                      <a:gs pos="57576">
                        <a:srgbClr val="FFFFFF"/>
                      </a:gs>
                      <a:gs pos="35000">
                        <a:srgbClr val="FFFFFF"/>
                      </a:gs>
                    </a:gsLst>
                    <a:lin ang="5400000" scaled="0"/>
                  </a:gradFill>
                  <a:effectLst/>
                  <a:uLnTx/>
                  <a:uFillTx/>
                  <a:latin typeface="Segoe UI Light"/>
                  <a:ea typeface="+mn-ea"/>
                  <a:cs typeface="Segoe UI Semilight" panose="020B0402040204020203" pitchFamily="34" charset="0"/>
                </a:rPr>
                <a:t>Desenvolvimento</a:t>
              </a:r>
              <a:endParaRPr kumimoji="0" lang="en-US" sz="28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Segoe UI Semilight" panose="020B0402040204020203" pitchFamily="34" charset="0"/>
              </a:endParaRPr>
            </a:p>
          </p:txBody>
        </p:sp>
        <p:sp>
          <p:nvSpPr>
            <p:cNvPr id="27" name="TextBox 26"/>
            <p:cNvSpPr txBox="1"/>
            <p:nvPr/>
          </p:nvSpPr>
          <p:spPr>
            <a:xfrm>
              <a:off x="9345924" y="3595065"/>
              <a:ext cx="2075686" cy="387798"/>
            </a:xfrm>
            <a:prstGeom prst="rect">
              <a:avLst/>
            </a:prstGeom>
            <a:noFill/>
          </p:spPr>
          <p:txBody>
            <a:bodyPr wrap="square" lIns="0" tIns="0" rIns="0" bIns="0" rtlCol="0">
              <a:spAutoFit/>
            </a:bodyPr>
            <a:lstStyle/>
            <a:p>
              <a:pPr marL="0" marR="0" lvl="0" indent="0" algn="l" defTabSz="1267900" rtl="0" eaLnBrk="1" fontAlgn="auto" latinLnBrk="0" hangingPunct="1">
                <a:lnSpc>
                  <a:spcPct val="90000"/>
                </a:lnSpc>
                <a:spcBef>
                  <a:spcPts val="0"/>
                </a:spcBef>
                <a:spcAft>
                  <a:spcPts val="0"/>
                </a:spcAft>
                <a:buClrTx/>
                <a:buSzTx/>
                <a:buFontTx/>
                <a:buNone/>
                <a:tabLst/>
                <a:defRPr/>
              </a:pPr>
              <a:r>
                <a:rPr kumimoji="0" lang="en-US" sz="2800" b="1" i="0" u="none" strike="noStrike" kern="0" cap="none" spc="0" normalizeH="0" baseline="0" noProof="0" dirty="0" err="1">
                  <a:ln>
                    <a:noFill/>
                  </a:ln>
                  <a:gradFill>
                    <a:gsLst>
                      <a:gs pos="57576">
                        <a:srgbClr val="FFFFFF"/>
                      </a:gs>
                      <a:gs pos="35000">
                        <a:srgbClr val="FFFFFF"/>
                      </a:gs>
                    </a:gsLst>
                    <a:lin ang="5400000" scaled="0"/>
                  </a:gradFill>
                  <a:effectLst/>
                  <a:uLnTx/>
                  <a:uFillTx/>
                  <a:latin typeface="Segoe UI Light"/>
                  <a:ea typeface="+mn-ea"/>
                  <a:cs typeface="Segoe UI Semilight" panose="020B0402040204020203" pitchFamily="34" charset="0"/>
                </a:rPr>
                <a:t>Infraestrutura</a:t>
              </a:r>
              <a:endParaRPr kumimoji="0" lang="en-US" sz="28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Segoe UI Semilight" panose="020B0402040204020203" pitchFamily="34" charset="0"/>
              </a:endParaRPr>
            </a:p>
          </p:txBody>
        </p:sp>
        <p:sp>
          <p:nvSpPr>
            <p:cNvPr id="28" name="TextBox 27"/>
            <p:cNvSpPr txBox="1"/>
            <p:nvPr/>
          </p:nvSpPr>
          <p:spPr>
            <a:xfrm>
              <a:off x="8436293" y="1424387"/>
              <a:ext cx="598241" cy="984885"/>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gradFill>
                    <a:gsLst>
                      <a:gs pos="57576">
                        <a:srgbClr val="FFFFFF"/>
                      </a:gs>
                      <a:gs pos="35000">
                        <a:srgbClr val="FFFFFF"/>
                      </a:gs>
                    </a:gsLst>
                    <a:lin ang="5400000" scaled="0"/>
                  </a:gradFill>
                  <a:effectLst/>
                  <a:uLnTx/>
                  <a:uFillTx/>
                  <a:latin typeface="Arial" pitchFamily="34" charset="0"/>
                  <a:ea typeface="+mn-ea"/>
                  <a:cs typeface="Arial" pitchFamily="34" charset="0"/>
                </a:rPr>
                <a:t>4</a:t>
              </a:r>
            </a:p>
          </p:txBody>
        </p:sp>
        <p:sp>
          <p:nvSpPr>
            <p:cNvPr id="29" name="TextBox 28"/>
            <p:cNvSpPr txBox="1"/>
            <p:nvPr/>
          </p:nvSpPr>
          <p:spPr>
            <a:xfrm>
              <a:off x="8619175" y="5426757"/>
              <a:ext cx="598241" cy="984885"/>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gradFill>
                    <a:gsLst>
                      <a:gs pos="57576">
                        <a:srgbClr val="FFFFFF"/>
                      </a:gs>
                      <a:gs pos="35000">
                        <a:srgbClr val="FFFFFF"/>
                      </a:gs>
                    </a:gsLst>
                    <a:lin ang="5400000" scaled="0"/>
                  </a:gradFill>
                  <a:effectLst/>
                  <a:uLnTx/>
                  <a:uFillTx/>
                  <a:latin typeface="Arial" pitchFamily="34" charset="0"/>
                  <a:ea typeface="+mn-ea"/>
                  <a:cs typeface="Arial" pitchFamily="34" charset="0"/>
                </a:rPr>
                <a:t>3</a:t>
              </a:r>
            </a:p>
          </p:txBody>
        </p:sp>
        <p:sp>
          <p:nvSpPr>
            <p:cNvPr id="30" name="Freeform 10"/>
            <p:cNvSpPr>
              <a:spLocks/>
            </p:cNvSpPr>
            <p:nvPr/>
          </p:nvSpPr>
          <p:spPr bwMode="auto">
            <a:xfrm>
              <a:off x="3886226" y="380661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31" name="Freeform 13"/>
            <p:cNvSpPr>
              <a:spLocks/>
            </p:cNvSpPr>
            <p:nvPr/>
          </p:nvSpPr>
          <p:spPr bwMode="auto">
            <a:xfrm>
              <a:off x="6191276" y="150156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32" name="Freeform 7"/>
            <p:cNvSpPr>
              <a:spLocks/>
            </p:cNvSpPr>
            <p:nvPr/>
          </p:nvSpPr>
          <p:spPr bwMode="auto">
            <a:xfrm>
              <a:off x="3886226" y="1501567"/>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33" name="Freeform 9"/>
            <p:cNvSpPr>
              <a:spLocks/>
            </p:cNvSpPr>
            <p:nvPr/>
          </p:nvSpPr>
          <p:spPr bwMode="auto">
            <a:xfrm>
              <a:off x="3886226" y="380661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34" name="Freeform 11"/>
            <p:cNvSpPr>
              <a:spLocks/>
            </p:cNvSpPr>
            <p:nvPr/>
          </p:nvSpPr>
          <p:spPr bwMode="auto">
            <a:xfrm>
              <a:off x="6191276" y="3806617"/>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4CC8F4"/>
            </a:solidFill>
            <a:ln w="0">
              <a:solidFill>
                <a:srgbClr val="4CC8F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35" name="Freeform 14"/>
            <p:cNvSpPr>
              <a:spLocks/>
            </p:cNvSpPr>
            <p:nvPr/>
          </p:nvSpPr>
          <p:spPr bwMode="auto">
            <a:xfrm>
              <a:off x="6191276" y="150156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grpSp>
    </p:spTree>
    <p:extLst>
      <p:ext uri="{BB962C8B-B14F-4D97-AF65-F5344CB8AC3E}">
        <p14:creationId xmlns:p14="http://schemas.microsoft.com/office/powerpoint/2010/main" val="325258376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3"/>
          <p:cNvSpPr txBox="1">
            <a:spLocks/>
          </p:cNvSpPr>
          <p:nvPr/>
        </p:nvSpPr>
        <p:spPr>
          <a:xfrm>
            <a:off x="274639" y="299243"/>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de-DE" sz="4800" b="0" i="0" u="none" strike="noStrike" kern="1200" cap="none" spc="-102" normalizeH="0" baseline="0" noProof="0" dirty="0">
              <a:ln w="3175">
                <a:noFill/>
              </a:ln>
              <a:solidFill>
                <a:srgbClr val="FFFFFF"/>
              </a:solidFill>
              <a:effectLst/>
              <a:uLnTx/>
              <a:uFillTx/>
              <a:latin typeface="Segoe UI Light"/>
              <a:ea typeface="+mn-ea"/>
              <a:cs typeface="Segoe UI" pitchFamily="34" charset="0"/>
            </a:endParaRPr>
          </a:p>
        </p:txBody>
      </p:sp>
      <p:sp>
        <p:nvSpPr>
          <p:cNvPr id="36" name="Title 18"/>
          <p:cNvSpPr txBox="1">
            <a:spLocks/>
          </p:cNvSpPr>
          <p:nvPr/>
        </p:nvSpPr>
        <p:spPr>
          <a:xfrm>
            <a:off x="274320" y="304835"/>
            <a:ext cx="11889564" cy="917575"/>
          </a:xfrm>
          <a:prstGeom prst="rect">
            <a:avLst/>
          </a:prstGeom>
          <a:ln>
            <a:noFill/>
          </a:ln>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102" normalizeH="0" baseline="0" noProof="0">
              <a:ln w="3175">
                <a:noFill/>
              </a:ln>
              <a:gradFill>
                <a:gsLst>
                  <a:gs pos="1250">
                    <a:srgbClr val="404040"/>
                  </a:gs>
                  <a:gs pos="100000">
                    <a:srgbClr val="404040"/>
                  </a:gs>
                </a:gsLst>
                <a:lin ang="5400000" scaled="0"/>
              </a:gradFill>
              <a:effectLst/>
              <a:uLnTx/>
              <a:uFillTx/>
              <a:latin typeface="Segoe UI Light"/>
              <a:ea typeface="+mn-ea"/>
              <a:cs typeface="Segoe UI" pitchFamily="34" charset="0"/>
            </a:endParaRPr>
          </a:p>
        </p:txBody>
      </p:sp>
      <p:sp>
        <p:nvSpPr>
          <p:cNvPr id="37" name="Rectangle 36"/>
          <p:cNvSpPr/>
          <p:nvPr/>
        </p:nvSpPr>
        <p:spPr bwMode="auto">
          <a:xfrm flipV="1">
            <a:off x="3172107" y="3555114"/>
            <a:ext cx="7072292" cy="72000"/>
          </a:xfrm>
          <a:prstGeom prst="rect">
            <a:avLst/>
          </a:prstGeom>
          <a:solidFill>
            <a:srgbClr val="BAD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Isosceles Triangle 37"/>
          <p:cNvSpPr/>
          <p:nvPr/>
        </p:nvSpPr>
        <p:spPr bwMode="auto">
          <a:xfrm rot="16200000">
            <a:off x="2768861" y="3367346"/>
            <a:ext cx="510159" cy="439792"/>
          </a:xfrm>
          <a:prstGeom prst="triangle">
            <a:avLst/>
          </a:prstGeom>
          <a:solidFill>
            <a:srgbClr val="404040">
              <a:lumMod val="20000"/>
              <a:lumOff val="80000"/>
            </a:srgbClr>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9" name="Picture 38"/>
          <p:cNvPicPr>
            <a:picLocks noChangeAspect="1"/>
          </p:cNvPicPr>
          <p:nvPr/>
        </p:nvPicPr>
        <p:blipFill>
          <a:blip r:embed="rId3">
            <a:duotone>
              <a:srgbClr val="0078D7">
                <a:shade val="45000"/>
                <a:satMod val="135000"/>
              </a:srgbClr>
              <a:prstClr val="white"/>
            </a:duotone>
            <a:extLst>
              <a:ext uri="{28A0092B-C50C-407E-A947-70E740481C1C}">
                <a14:useLocalDpi xmlns:a14="http://schemas.microsoft.com/office/drawing/2010/main" val="0"/>
              </a:ext>
            </a:extLst>
          </a:blip>
          <a:stretch>
            <a:fillRect/>
          </a:stretch>
        </p:blipFill>
        <p:spPr>
          <a:xfrm>
            <a:off x="10219510" y="1401102"/>
            <a:ext cx="4449971" cy="4449971"/>
          </a:xfrm>
          <a:prstGeom prst="rect">
            <a:avLst/>
          </a:prstGeom>
        </p:spPr>
      </p:pic>
      <p:sp>
        <p:nvSpPr>
          <p:cNvPr id="40" name="Freeform 7"/>
          <p:cNvSpPr>
            <a:spLocks/>
          </p:cNvSpPr>
          <p:nvPr/>
        </p:nvSpPr>
        <p:spPr bwMode="auto">
          <a:xfrm>
            <a:off x="10126689" y="1320663"/>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404040"/>
              </a:solidFill>
              <a:effectLst/>
              <a:uLnTx/>
              <a:uFillTx/>
              <a:latin typeface="Segoe UI"/>
              <a:ea typeface="+mn-ea"/>
              <a:cs typeface="+mn-cs"/>
            </a:endParaRPr>
          </a:p>
        </p:txBody>
      </p:sp>
      <p:sp>
        <p:nvSpPr>
          <p:cNvPr id="41" name="Rectangle 40"/>
          <p:cNvSpPr/>
          <p:nvPr/>
        </p:nvSpPr>
        <p:spPr bwMode="auto">
          <a:xfrm flipV="1">
            <a:off x="6280151" y="3555115"/>
            <a:ext cx="1168395" cy="65973"/>
          </a:xfrm>
          <a:prstGeom prst="rect">
            <a:avLst/>
          </a:prstGeom>
          <a:solidFill>
            <a:srgbClr val="BAD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Title 18"/>
          <p:cNvSpPr txBox="1">
            <a:spLocks/>
          </p:cNvSpPr>
          <p:nvPr/>
        </p:nvSpPr>
        <p:spPr>
          <a:xfrm>
            <a:off x="274320" y="304835"/>
            <a:ext cx="11889564" cy="917575"/>
          </a:xfrm>
          <a:prstGeom prst="rect">
            <a:avLst/>
          </a:prstGeom>
          <a:ln>
            <a:noFill/>
          </a:ln>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102" normalizeH="0" baseline="0" noProof="0">
              <a:ln w="3175">
                <a:noFill/>
              </a:ln>
              <a:gradFill>
                <a:gsLst>
                  <a:gs pos="1250">
                    <a:srgbClr val="404040"/>
                  </a:gs>
                  <a:gs pos="100000">
                    <a:srgbClr val="404040"/>
                  </a:gs>
                </a:gsLst>
                <a:lin ang="5400000" scaled="0"/>
              </a:gradFill>
              <a:effectLst/>
              <a:uLnTx/>
              <a:uFillTx/>
              <a:latin typeface="Segoe UI Light"/>
              <a:ea typeface="+mn-ea"/>
              <a:cs typeface="Segoe UI" pitchFamily="34" charset="0"/>
            </a:endParaRPr>
          </a:p>
        </p:txBody>
      </p:sp>
      <p:sp>
        <p:nvSpPr>
          <p:cNvPr id="43" name="TextBox 42"/>
          <p:cNvSpPr txBox="1"/>
          <p:nvPr/>
        </p:nvSpPr>
        <p:spPr>
          <a:xfrm>
            <a:off x="1284062" y="1221871"/>
            <a:ext cx="6341248" cy="830997"/>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2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Tudo</a:t>
            </a:r>
            <a:r>
              <a:rPr kumimoji="0" lang="en-US" sz="2400" b="0" i="0" u="none" strike="noStrike" kern="0" cap="none" spc="2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começa</a:t>
            </a:r>
            <a:r>
              <a:rPr kumimoji="0" lang="en-US" sz="2400" b="0" i="0" u="none" strike="noStrike" kern="0" cap="none" spc="2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 com </a:t>
            </a:r>
            <a:r>
              <a:rPr kumimoji="0" lang="en-US" sz="2400" b="0" i="0" u="none" strike="noStrike" kern="0" cap="none" spc="2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uma</a:t>
            </a:r>
            <a:r>
              <a:rPr kumimoji="0" lang="en-US" sz="2400" b="0" i="0" u="none" strike="noStrike" kern="0" cap="none" spc="2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ideia</a:t>
            </a:r>
            <a:r>
              <a:rPr kumimoji="0" lang="en-US" sz="2400" b="0" i="0" u="none" strike="noStrike" kern="0" cap="none" spc="2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 – e um </a:t>
            </a:r>
            <a:r>
              <a:rPr kumimoji="0" lang="en-US" sz="2400" b="0" i="0" u="none" strike="noStrike" kern="0" cap="none" spc="2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plano</a:t>
            </a:r>
            <a:r>
              <a:rPr kumimoji="0" lang="en-US" sz="2400" b="0" i="0" u="none" strike="noStrike" kern="0" cap="none" spc="2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 para </a:t>
            </a:r>
            <a:r>
              <a:rPr kumimoji="0" lang="en-US" sz="2400" b="0" i="0" u="none" strike="noStrike" kern="0" cap="none" spc="2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torná</a:t>
            </a:r>
            <a:r>
              <a:rPr kumimoji="0" lang="en-US" sz="2400" b="0" i="0" u="none" strike="noStrike" kern="0" cap="none" spc="2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-la </a:t>
            </a:r>
            <a:r>
              <a:rPr kumimoji="0" lang="en-US" sz="2400" b="0" i="0" u="none" strike="noStrike" kern="0" cap="none" spc="2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realidade</a:t>
            </a:r>
            <a:r>
              <a:rPr kumimoji="0" lang="en-US" sz="2400" b="0" i="0" u="none" strike="noStrike" kern="0" cap="none" spc="1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a:t>
            </a:r>
            <a:endParaRPr kumimoji="0" lang="en-US" sz="24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endParaRPr>
          </a:p>
        </p:txBody>
      </p:sp>
      <p:grpSp>
        <p:nvGrpSpPr>
          <p:cNvPr id="44" name="Group 43"/>
          <p:cNvGrpSpPr/>
          <p:nvPr/>
        </p:nvGrpSpPr>
        <p:grpSpPr>
          <a:xfrm>
            <a:off x="5474050" y="2396443"/>
            <a:ext cx="1284019" cy="1361071"/>
            <a:chOff x="5474048" y="2388505"/>
            <a:chExt cx="1284019" cy="1361071"/>
          </a:xfrm>
        </p:grpSpPr>
        <p:sp>
          <p:nvSpPr>
            <p:cNvPr id="45" name="TextBox 44"/>
            <p:cNvSpPr txBox="1"/>
            <p:nvPr/>
          </p:nvSpPr>
          <p:spPr>
            <a:xfrm>
              <a:off x="5474048" y="2388505"/>
              <a:ext cx="1284019" cy="324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Definir</a:t>
              </a: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 </a:t>
              </a: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atividades</a:t>
              </a:r>
              <a:endPar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endParaRPr>
            </a:p>
          </p:txBody>
        </p:sp>
        <p:grpSp>
          <p:nvGrpSpPr>
            <p:cNvPr id="46" name="Group 45"/>
            <p:cNvGrpSpPr/>
            <p:nvPr/>
          </p:nvGrpSpPr>
          <p:grpSpPr>
            <a:xfrm>
              <a:off x="5904603" y="2842133"/>
              <a:ext cx="365757" cy="907443"/>
              <a:chOff x="6204826" y="2842133"/>
              <a:chExt cx="365757" cy="907443"/>
            </a:xfrm>
          </p:grpSpPr>
          <p:cxnSp>
            <p:nvCxnSpPr>
              <p:cNvPr id="47" name="Straight Connector 46"/>
              <p:cNvCxnSpPr/>
              <p:nvPr/>
            </p:nvCxnSpPr>
            <p:spPr>
              <a:xfrm flipV="1">
                <a:off x="6387704" y="2842133"/>
                <a:ext cx="0" cy="695750"/>
              </a:xfrm>
              <a:prstGeom prst="line">
                <a:avLst/>
              </a:prstGeom>
              <a:noFill/>
              <a:ln w="38100" cap="rnd" cmpd="sng" algn="ctr">
                <a:solidFill>
                  <a:srgbClr val="BAD80A"/>
                </a:solidFill>
                <a:prstDash val="sysDot"/>
                <a:headEnd type="none"/>
                <a:tailEnd type="oval"/>
              </a:ln>
              <a:effectLst/>
            </p:spPr>
          </p:cxnSp>
          <p:sp>
            <p:nvSpPr>
              <p:cNvPr id="48" name="Oval 47"/>
              <p:cNvSpPr/>
              <p:nvPr/>
            </p:nvSpPr>
            <p:spPr bwMode="auto">
              <a:xfrm>
                <a:off x="6204826" y="3383819"/>
                <a:ext cx="365757" cy="365757"/>
              </a:xfrm>
              <a:prstGeom prst="ellipse">
                <a:avLst/>
              </a:prstGeom>
              <a:solidFill>
                <a:srgbClr val="FFFFFF"/>
              </a:solidFill>
              <a:ln w="38100" cap="flat" cmpd="sng" algn="ctr">
                <a:solidFill>
                  <a:srgbClr val="BAD80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grpSp>
      </p:grpSp>
      <p:sp>
        <p:nvSpPr>
          <p:cNvPr id="49" name="TextBox 48"/>
          <p:cNvSpPr txBox="1"/>
          <p:nvPr/>
        </p:nvSpPr>
        <p:spPr>
          <a:xfrm>
            <a:off x="143275" y="3372302"/>
            <a:ext cx="2563805" cy="461665"/>
          </a:xfrm>
          <a:prstGeom prst="rect">
            <a:avLst/>
          </a:prstGeom>
          <a:noFill/>
        </p:spPr>
        <p:txBody>
          <a:bodyPr wrap="square" rtlCol="0">
            <a:spAutoFit/>
          </a:bodyPr>
          <a:lstStyle/>
          <a:p>
            <a:pPr marL="0" marR="0" lvl="0" indent="0" algn="r"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Codificar</a:t>
            </a:r>
            <a:r>
              <a:rPr kumimoji="0" lang="en-US" sz="24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 + </a:t>
            </a:r>
            <a:r>
              <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Semilight"/>
                <a:ea typeface="+mn-ea"/>
                <a:cs typeface="Arial" pitchFamily="34" charset="0"/>
              </a:rPr>
              <a:t>Testar</a:t>
            </a:r>
            <a:endParaRPr kumimoji="0" lang="en-US" sz="24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endParaRPr>
          </a:p>
        </p:txBody>
      </p:sp>
      <p:sp>
        <p:nvSpPr>
          <p:cNvPr id="50" name="Oval 49"/>
          <p:cNvSpPr/>
          <p:nvPr/>
        </p:nvSpPr>
        <p:spPr bwMode="auto">
          <a:xfrm>
            <a:off x="9989882" y="3400617"/>
            <a:ext cx="366520" cy="366520"/>
          </a:xfrm>
          <a:prstGeom prst="ellipse">
            <a:avLst/>
          </a:prstGeom>
          <a:solidFill>
            <a:srgbClr val="BAD80A"/>
          </a:solidFill>
          <a:ln w="76200" cap="flat" cmpd="sng" algn="ctr">
            <a:solidFill>
              <a:srgbClr val="BAD80A"/>
            </a:solidFill>
            <a:prstDash val="solid"/>
            <a:headEnd type="none" w="med" len="med"/>
            <a:tailEnd type="none" w="med" len="med"/>
          </a:ln>
          <a:effectLst/>
        </p:spPr>
        <p:txBody>
          <a:bodyPr rot="0" spcFirstLastPara="0" vertOverflow="overflow" horzOverflow="overflow" vert="horz" wrap="square" lIns="144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1</a:t>
            </a:r>
          </a:p>
        </p:txBody>
      </p:sp>
      <p:sp>
        <p:nvSpPr>
          <p:cNvPr id="52" name="Rectangle 51"/>
          <p:cNvSpPr/>
          <p:nvPr/>
        </p:nvSpPr>
        <p:spPr bwMode="auto">
          <a:xfrm flipV="1">
            <a:off x="9296400" y="3555114"/>
            <a:ext cx="666478" cy="72323"/>
          </a:xfrm>
          <a:prstGeom prst="rect">
            <a:avLst/>
          </a:prstGeom>
          <a:solidFill>
            <a:srgbClr val="BAD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3" name="Group 52"/>
          <p:cNvGrpSpPr/>
          <p:nvPr/>
        </p:nvGrpSpPr>
        <p:grpSpPr>
          <a:xfrm>
            <a:off x="8138456" y="1754390"/>
            <a:ext cx="1640003" cy="2003122"/>
            <a:chOff x="8138456" y="1746454"/>
            <a:chExt cx="1640003" cy="2003122"/>
          </a:xfrm>
        </p:grpSpPr>
        <p:grpSp>
          <p:nvGrpSpPr>
            <p:cNvPr id="54" name="Group 53"/>
            <p:cNvGrpSpPr/>
            <p:nvPr/>
          </p:nvGrpSpPr>
          <p:grpSpPr>
            <a:xfrm>
              <a:off x="8787237" y="2153291"/>
              <a:ext cx="636563" cy="654393"/>
              <a:chOff x="-3389313" y="1476375"/>
              <a:chExt cx="1530350" cy="1573213"/>
            </a:xfrm>
          </p:grpSpPr>
          <p:sp>
            <p:nvSpPr>
              <p:cNvPr id="59" name="Freeform 21"/>
              <p:cNvSpPr>
                <a:spLocks/>
              </p:cNvSpPr>
              <p:nvPr/>
            </p:nvSpPr>
            <p:spPr bwMode="auto">
              <a:xfrm>
                <a:off x="-3389313" y="2774950"/>
                <a:ext cx="1428750" cy="185738"/>
              </a:xfrm>
              <a:custGeom>
                <a:avLst/>
                <a:gdLst>
                  <a:gd name="T0" fmla="*/ 784 w 900"/>
                  <a:gd name="T1" fmla="*/ 117 h 117"/>
                  <a:gd name="T2" fmla="*/ 0 w 900"/>
                  <a:gd name="T3" fmla="*/ 117 h 117"/>
                  <a:gd name="T4" fmla="*/ 118 w 900"/>
                  <a:gd name="T5" fmla="*/ 0 h 117"/>
                  <a:gd name="T6" fmla="*/ 900 w 900"/>
                  <a:gd name="T7" fmla="*/ 0 h 117"/>
                  <a:gd name="T8" fmla="*/ 784 w 900"/>
                  <a:gd name="T9" fmla="*/ 117 h 117"/>
                </a:gdLst>
                <a:ahLst/>
                <a:cxnLst>
                  <a:cxn ang="0">
                    <a:pos x="T0" y="T1"/>
                  </a:cxn>
                  <a:cxn ang="0">
                    <a:pos x="T2" y="T3"/>
                  </a:cxn>
                  <a:cxn ang="0">
                    <a:pos x="T4" y="T5"/>
                  </a:cxn>
                  <a:cxn ang="0">
                    <a:pos x="T6" y="T7"/>
                  </a:cxn>
                  <a:cxn ang="0">
                    <a:pos x="T8" y="T9"/>
                  </a:cxn>
                </a:cxnLst>
                <a:rect l="0" t="0" r="r" b="b"/>
                <a:pathLst>
                  <a:path w="900" h="117">
                    <a:moveTo>
                      <a:pt x="784" y="117"/>
                    </a:moveTo>
                    <a:lnTo>
                      <a:pt x="0" y="117"/>
                    </a:lnTo>
                    <a:lnTo>
                      <a:pt x="118" y="0"/>
                    </a:lnTo>
                    <a:lnTo>
                      <a:pt x="900" y="0"/>
                    </a:lnTo>
                    <a:lnTo>
                      <a:pt x="784" y="117"/>
                    </a:lnTo>
                    <a:close/>
                  </a:path>
                </a:pathLst>
              </a:custGeom>
              <a:solidFill>
                <a:srgbClr val="9696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0" name="Freeform 22"/>
              <p:cNvSpPr>
                <a:spLocks/>
              </p:cNvSpPr>
              <p:nvPr/>
            </p:nvSpPr>
            <p:spPr bwMode="auto">
              <a:xfrm>
                <a:off x="-3389313" y="2774950"/>
                <a:ext cx="1428750" cy="185738"/>
              </a:xfrm>
              <a:custGeom>
                <a:avLst/>
                <a:gdLst>
                  <a:gd name="T0" fmla="*/ 784 w 900"/>
                  <a:gd name="T1" fmla="*/ 117 h 117"/>
                  <a:gd name="T2" fmla="*/ 0 w 900"/>
                  <a:gd name="T3" fmla="*/ 117 h 117"/>
                  <a:gd name="T4" fmla="*/ 118 w 900"/>
                  <a:gd name="T5" fmla="*/ 0 h 117"/>
                  <a:gd name="T6" fmla="*/ 900 w 900"/>
                  <a:gd name="T7" fmla="*/ 0 h 117"/>
                  <a:gd name="T8" fmla="*/ 784 w 900"/>
                  <a:gd name="T9" fmla="*/ 117 h 117"/>
                </a:gdLst>
                <a:ahLst/>
                <a:cxnLst>
                  <a:cxn ang="0">
                    <a:pos x="T0" y="T1"/>
                  </a:cxn>
                  <a:cxn ang="0">
                    <a:pos x="T2" y="T3"/>
                  </a:cxn>
                  <a:cxn ang="0">
                    <a:pos x="T4" y="T5"/>
                  </a:cxn>
                  <a:cxn ang="0">
                    <a:pos x="T6" y="T7"/>
                  </a:cxn>
                  <a:cxn ang="0">
                    <a:pos x="T8" y="T9"/>
                  </a:cxn>
                </a:cxnLst>
                <a:rect l="0" t="0" r="r" b="b"/>
                <a:pathLst>
                  <a:path w="900" h="117">
                    <a:moveTo>
                      <a:pt x="784" y="117"/>
                    </a:moveTo>
                    <a:lnTo>
                      <a:pt x="0" y="117"/>
                    </a:lnTo>
                    <a:lnTo>
                      <a:pt x="118" y="0"/>
                    </a:lnTo>
                    <a:lnTo>
                      <a:pt x="900" y="0"/>
                    </a:lnTo>
                    <a:lnTo>
                      <a:pt x="784" y="1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1" name="Freeform 23"/>
              <p:cNvSpPr>
                <a:spLocks/>
              </p:cNvSpPr>
              <p:nvPr/>
            </p:nvSpPr>
            <p:spPr bwMode="auto">
              <a:xfrm>
                <a:off x="-3386138" y="1476375"/>
                <a:ext cx="184150" cy="1484313"/>
              </a:xfrm>
              <a:custGeom>
                <a:avLst/>
                <a:gdLst>
                  <a:gd name="T0" fmla="*/ 116 w 116"/>
                  <a:gd name="T1" fmla="*/ 818 h 935"/>
                  <a:gd name="T2" fmla="*/ 0 w 116"/>
                  <a:gd name="T3" fmla="*/ 935 h 935"/>
                  <a:gd name="T4" fmla="*/ 0 w 116"/>
                  <a:gd name="T5" fmla="*/ 118 h 935"/>
                  <a:gd name="T6" fmla="*/ 116 w 116"/>
                  <a:gd name="T7" fmla="*/ 0 h 935"/>
                  <a:gd name="T8" fmla="*/ 116 w 116"/>
                  <a:gd name="T9" fmla="*/ 818 h 935"/>
                </a:gdLst>
                <a:ahLst/>
                <a:cxnLst>
                  <a:cxn ang="0">
                    <a:pos x="T0" y="T1"/>
                  </a:cxn>
                  <a:cxn ang="0">
                    <a:pos x="T2" y="T3"/>
                  </a:cxn>
                  <a:cxn ang="0">
                    <a:pos x="T4" y="T5"/>
                  </a:cxn>
                  <a:cxn ang="0">
                    <a:pos x="T6" y="T7"/>
                  </a:cxn>
                  <a:cxn ang="0">
                    <a:pos x="T8" y="T9"/>
                  </a:cxn>
                </a:cxnLst>
                <a:rect l="0" t="0" r="r" b="b"/>
                <a:pathLst>
                  <a:path w="116" h="935">
                    <a:moveTo>
                      <a:pt x="116" y="818"/>
                    </a:moveTo>
                    <a:lnTo>
                      <a:pt x="0" y="935"/>
                    </a:lnTo>
                    <a:lnTo>
                      <a:pt x="0" y="118"/>
                    </a:lnTo>
                    <a:lnTo>
                      <a:pt x="116" y="0"/>
                    </a:lnTo>
                    <a:lnTo>
                      <a:pt x="116" y="818"/>
                    </a:lnTo>
                    <a:close/>
                  </a:path>
                </a:pathLst>
              </a:custGeom>
              <a:solidFill>
                <a:srgbClr val="D2D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2" name="Freeform 24"/>
              <p:cNvSpPr>
                <a:spLocks/>
              </p:cNvSpPr>
              <p:nvPr/>
            </p:nvSpPr>
            <p:spPr bwMode="auto">
              <a:xfrm>
                <a:off x="-3386138" y="1476375"/>
                <a:ext cx="184150" cy="1484313"/>
              </a:xfrm>
              <a:custGeom>
                <a:avLst/>
                <a:gdLst>
                  <a:gd name="T0" fmla="*/ 116 w 116"/>
                  <a:gd name="T1" fmla="*/ 818 h 935"/>
                  <a:gd name="T2" fmla="*/ 0 w 116"/>
                  <a:gd name="T3" fmla="*/ 935 h 935"/>
                  <a:gd name="T4" fmla="*/ 0 w 116"/>
                  <a:gd name="T5" fmla="*/ 118 h 935"/>
                  <a:gd name="T6" fmla="*/ 116 w 116"/>
                  <a:gd name="T7" fmla="*/ 0 h 935"/>
                  <a:gd name="T8" fmla="*/ 116 w 116"/>
                  <a:gd name="T9" fmla="*/ 818 h 935"/>
                </a:gdLst>
                <a:ahLst/>
                <a:cxnLst>
                  <a:cxn ang="0">
                    <a:pos x="T0" y="T1"/>
                  </a:cxn>
                  <a:cxn ang="0">
                    <a:pos x="T2" y="T3"/>
                  </a:cxn>
                  <a:cxn ang="0">
                    <a:pos x="T4" y="T5"/>
                  </a:cxn>
                  <a:cxn ang="0">
                    <a:pos x="T6" y="T7"/>
                  </a:cxn>
                  <a:cxn ang="0">
                    <a:pos x="T8" y="T9"/>
                  </a:cxn>
                </a:cxnLst>
                <a:rect l="0" t="0" r="r" b="b"/>
                <a:pathLst>
                  <a:path w="116" h="935">
                    <a:moveTo>
                      <a:pt x="116" y="818"/>
                    </a:moveTo>
                    <a:lnTo>
                      <a:pt x="0" y="935"/>
                    </a:lnTo>
                    <a:lnTo>
                      <a:pt x="0" y="118"/>
                    </a:lnTo>
                    <a:lnTo>
                      <a:pt x="116" y="0"/>
                    </a:lnTo>
                    <a:lnTo>
                      <a:pt x="116" y="81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3" name="Freeform 25"/>
              <p:cNvSpPr>
                <a:spLocks/>
              </p:cNvSpPr>
              <p:nvPr/>
            </p:nvSpPr>
            <p:spPr bwMode="auto">
              <a:xfrm>
                <a:off x="-3386138" y="1476375"/>
                <a:ext cx="184150" cy="493713"/>
              </a:xfrm>
              <a:custGeom>
                <a:avLst/>
                <a:gdLst>
                  <a:gd name="T0" fmla="*/ 116 w 116"/>
                  <a:gd name="T1" fmla="*/ 193 h 311"/>
                  <a:gd name="T2" fmla="*/ 0 w 116"/>
                  <a:gd name="T3" fmla="*/ 311 h 311"/>
                  <a:gd name="T4" fmla="*/ 0 w 116"/>
                  <a:gd name="T5" fmla="*/ 118 h 311"/>
                  <a:gd name="T6" fmla="*/ 116 w 116"/>
                  <a:gd name="T7" fmla="*/ 0 h 311"/>
                  <a:gd name="T8" fmla="*/ 116 w 116"/>
                  <a:gd name="T9" fmla="*/ 193 h 311"/>
                </a:gdLst>
                <a:ahLst/>
                <a:cxnLst>
                  <a:cxn ang="0">
                    <a:pos x="T0" y="T1"/>
                  </a:cxn>
                  <a:cxn ang="0">
                    <a:pos x="T2" y="T3"/>
                  </a:cxn>
                  <a:cxn ang="0">
                    <a:pos x="T4" y="T5"/>
                  </a:cxn>
                  <a:cxn ang="0">
                    <a:pos x="T6" y="T7"/>
                  </a:cxn>
                  <a:cxn ang="0">
                    <a:pos x="T8" y="T9"/>
                  </a:cxn>
                </a:cxnLst>
                <a:rect l="0" t="0" r="r" b="b"/>
                <a:pathLst>
                  <a:path w="116" h="311">
                    <a:moveTo>
                      <a:pt x="116" y="193"/>
                    </a:moveTo>
                    <a:lnTo>
                      <a:pt x="0" y="311"/>
                    </a:lnTo>
                    <a:lnTo>
                      <a:pt x="0" y="118"/>
                    </a:lnTo>
                    <a:lnTo>
                      <a:pt x="116" y="0"/>
                    </a:lnTo>
                    <a:lnTo>
                      <a:pt x="116" y="193"/>
                    </a:lnTo>
                    <a:close/>
                  </a:path>
                </a:pathLst>
              </a:custGeom>
              <a:solidFill>
                <a:srgbClr val="BA14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4" name="Freeform 26"/>
              <p:cNvSpPr>
                <a:spLocks/>
              </p:cNvSpPr>
              <p:nvPr/>
            </p:nvSpPr>
            <p:spPr bwMode="auto">
              <a:xfrm>
                <a:off x="-3386138" y="1476375"/>
                <a:ext cx="184150" cy="493713"/>
              </a:xfrm>
              <a:custGeom>
                <a:avLst/>
                <a:gdLst>
                  <a:gd name="T0" fmla="*/ 116 w 116"/>
                  <a:gd name="T1" fmla="*/ 193 h 311"/>
                  <a:gd name="T2" fmla="*/ 0 w 116"/>
                  <a:gd name="T3" fmla="*/ 311 h 311"/>
                  <a:gd name="T4" fmla="*/ 0 w 116"/>
                  <a:gd name="T5" fmla="*/ 118 h 311"/>
                  <a:gd name="T6" fmla="*/ 116 w 116"/>
                  <a:gd name="T7" fmla="*/ 0 h 311"/>
                  <a:gd name="T8" fmla="*/ 116 w 116"/>
                  <a:gd name="T9" fmla="*/ 193 h 311"/>
                </a:gdLst>
                <a:ahLst/>
                <a:cxnLst>
                  <a:cxn ang="0">
                    <a:pos x="T0" y="T1"/>
                  </a:cxn>
                  <a:cxn ang="0">
                    <a:pos x="T2" y="T3"/>
                  </a:cxn>
                  <a:cxn ang="0">
                    <a:pos x="T4" y="T5"/>
                  </a:cxn>
                  <a:cxn ang="0">
                    <a:pos x="T6" y="T7"/>
                  </a:cxn>
                  <a:cxn ang="0">
                    <a:pos x="T8" y="T9"/>
                  </a:cxn>
                </a:cxnLst>
                <a:rect l="0" t="0" r="r" b="b"/>
                <a:pathLst>
                  <a:path w="116" h="311">
                    <a:moveTo>
                      <a:pt x="116" y="193"/>
                    </a:moveTo>
                    <a:lnTo>
                      <a:pt x="0" y="311"/>
                    </a:lnTo>
                    <a:lnTo>
                      <a:pt x="0" y="118"/>
                    </a:lnTo>
                    <a:lnTo>
                      <a:pt x="116" y="0"/>
                    </a:lnTo>
                    <a:lnTo>
                      <a:pt x="116" y="19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5" name="Rectangle 27"/>
              <p:cNvSpPr>
                <a:spLocks noChangeArrowheads="1"/>
              </p:cNvSpPr>
              <p:nvPr/>
            </p:nvSpPr>
            <p:spPr bwMode="auto">
              <a:xfrm>
                <a:off x="-3201988" y="1476375"/>
                <a:ext cx="1241425" cy="1298575"/>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6" name="Rectangle 28"/>
              <p:cNvSpPr>
                <a:spLocks noChangeArrowheads="1"/>
              </p:cNvSpPr>
              <p:nvPr/>
            </p:nvSpPr>
            <p:spPr bwMode="auto">
              <a:xfrm>
                <a:off x="-3201988" y="1476375"/>
                <a:ext cx="1241425"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7" name="Rectangle 29"/>
              <p:cNvSpPr>
                <a:spLocks noChangeArrowheads="1"/>
              </p:cNvSpPr>
              <p:nvPr/>
            </p:nvSpPr>
            <p:spPr bwMode="auto">
              <a:xfrm>
                <a:off x="-3201988" y="1476375"/>
                <a:ext cx="1241425" cy="306388"/>
              </a:xfrm>
              <a:prstGeom prst="rect">
                <a:avLst/>
              </a:prstGeom>
              <a:solidFill>
                <a:srgbClr val="EB3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8" name="Rectangle 30"/>
              <p:cNvSpPr>
                <a:spLocks noChangeArrowheads="1"/>
              </p:cNvSpPr>
              <p:nvPr/>
            </p:nvSpPr>
            <p:spPr bwMode="auto">
              <a:xfrm>
                <a:off x="-3201988" y="1476375"/>
                <a:ext cx="1241425"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69" name="Freeform 31"/>
              <p:cNvSpPr>
                <a:spLocks/>
              </p:cNvSpPr>
              <p:nvPr/>
            </p:nvSpPr>
            <p:spPr bwMode="auto">
              <a:xfrm>
                <a:off x="-3228975" y="2774950"/>
                <a:ext cx="1247775" cy="157163"/>
              </a:xfrm>
              <a:custGeom>
                <a:avLst/>
                <a:gdLst>
                  <a:gd name="T0" fmla="*/ 786 w 786"/>
                  <a:gd name="T1" fmla="*/ 0 h 99"/>
                  <a:gd name="T2" fmla="*/ 17 w 786"/>
                  <a:gd name="T3" fmla="*/ 0 h 99"/>
                  <a:gd name="T4" fmla="*/ 0 w 786"/>
                  <a:gd name="T5" fmla="*/ 17 h 99"/>
                  <a:gd name="T6" fmla="*/ 10 w 786"/>
                  <a:gd name="T7" fmla="*/ 99 h 99"/>
                  <a:gd name="T8" fmla="*/ 786 w 786"/>
                  <a:gd name="T9" fmla="*/ 10 h 99"/>
                  <a:gd name="T10" fmla="*/ 786 w 786"/>
                  <a:gd name="T11" fmla="*/ 0 h 99"/>
                </a:gdLst>
                <a:ahLst/>
                <a:cxnLst>
                  <a:cxn ang="0">
                    <a:pos x="T0" y="T1"/>
                  </a:cxn>
                  <a:cxn ang="0">
                    <a:pos x="T2" y="T3"/>
                  </a:cxn>
                  <a:cxn ang="0">
                    <a:pos x="T4" y="T5"/>
                  </a:cxn>
                  <a:cxn ang="0">
                    <a:pos x="T6" y="T7"/>
                  </a:cxn>
                  <a:cxn ang="0">
                    <a:pos x="T8" y="T9"/>
                  </a:cxn>
                  <a:cxn ang="0">
                    <a:pos x="T10" y="T11"/>
                  </a:cxn>
                </a:cxnLst>
                <a:rect l="0" t="0" r="r" b="b"/>
                <a:pathLst>
                  <a:path w="786" h="99">
                    <a:moveTo>
                      <a:pt x="786" y="0"/>
                    </a:moveTo>
                    <a:lnTo>
                      <a:pt x="17" y="0"/>
                    </a:lnTo>
                    <a:lnTo>
                      <a:pt x="0" y="17"/>
                    </a:lnTo>
                    <a:lnTo>
                      <a:pt x="10" y="99"/>
                    </a:lnTo>
                    <a:lnTo>
                      <a:pt x="786" y="10"/>
                    </a:lnTo>
                    <a:lnTo>
                      <a:pt x="786" y="0"/>
                    </a:lnTo>
                    <a:close/>
                  </a:path>
                </a:pathLst>
              </a:custGeom>
              <a:solidFill>
                <a:srgbClr val="8787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0" name="Freeform 32"/>
              <p:cNvSpPr>
                <a:spLocks/>
              </p:cNvSpPr>
              <p:nvPr/>
            </p:nvSpPr>
            <p:spPr bwMode="auto">
              <a:xfrm>
                <a:off x="-3228975" y="2774950"/>
                <a:ext cx="1247775" cy="157163"/>
              </a:xfrm>
              <a:custGeom>
                <a:avLst/>
                <a:gdLst>
                  <a:gd name="T0" fmla="*/ 786 w 786"/>
                  <a:gd name="T1" fmla="*/ 0 h 99"/>
                  <a:gd name="T2" fmla="*/ 17 w 786"/>
                  <a:gd name="T3" fmla="*/ 0 h 99"/>
                  <a:gd name="T4" fmla="*/ 0 w 786"/>
                  <a:gd name="T5" fmla="*/ 17 h 99"/>
                  <a:gd name="T6" fmla="*/ 10 w 786"/>
                  <a:gd name="T7" fmla="*/ 99 h 99"/>
                  <a:gd name="T8" fmla="*/ 786 w 786"/>
                  <a:gd name="T9" fmla="*/ 10 h 99"/>
                  <a:gd name="T10" fmla="*/ 786 w 786"/>
                  <a:gd name="T11" fmla="*/ 0 h 99"/>
                </a:gdLst>
                <a:ahLst/>
                <a:cxnLst>
                  <a:cxn ang="0">
                    <a:pos x="T0" y="T1"/>
                  </a:cxn>
                  <a:cxn ang="0">
                    <a:pos x="T2" y="T3"/>
                  </a:cxn>
                  <a:cxn ang="0">
                    <a:pos x="T4" y="T5"/>
                  </a:cxn>
                  <a:cxn ang="0">
                    <a:pos x="T6" y="T7"/>
                  </a:cxn>
                  <a:cxn ang="0">
                    <a:pos x="T8" y="T9"/>
                  </a:cxn>
                  <a:cxn ang="0">
                    <a:pos x="T10" y="T11"/>
                  </a:cxn>
                </a:cxnLst>
                <a:rect l="0" t="0" r="r" b="b"/>
                <a:pathLst>
                  <a:path w="786" h="99">
                    <a:moveTo>
                      <a:pt x="786" y="0"/>
                    </a:moveTo>
                    <a:lnTo>
                      <a:pt x="17" y="0"/>
                    </a:lnTo>
                    <a:lnTo>
                      <a:pt x="0" y="17"/>
                    </a:lnTo>
                    <a:lnTo>
                      <a:pt x="10" y="99"/>
                    </a:lnTo>
                    <a:lnTo>
                      <a:pt x="786" y="10"/>
                    </a:lnTo>
                    <a:lnTo>
                      <a:pt x="78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1" name="Freeform 33"/>
              <p:cNvSpPr>
                <a:spLocks/>
              </p:cNvSpPr>
              <p:nvPr/>
            </p:nvSpPr>
            <p:spPr bwMode="auto">
              <a:xfrm>
                <a:off x="-3330575" y="1782763"/>
                <a:ext cx="128588" cy="1019175"/>
              </a:xfrm>
              <a:custGeom>
                <a:avLst/>
                <a:gdLst>
                  <a:gd name="T0" fmla="*/ 81 w 81"/>
                  <a:gd name="T1" fmla="*/ 0 h 642"/>
                  <a:gd name="T2" fmla="*/ 0 w 81"/>
                  <a:gd name="T3" fmla="*/ 83 h 642"/>
                  <a:gd name="T4" fmla="*/ 2 w 81"/>
                  <a:gd name="T5" fmla="*/ 104 h 642"/>
                  <a:gd name="T6" fmla="*/ 64 w 81"/>
                  <a:gd name="T7" fmla="*/ 642 h 642"/>
                  <a:gd name="T8" fmla="*/ 81 w 81"/>
                  <a:gd name="T9" fmla="*/ 625 h 642"/>
                  <a:gd name="T10" fmla="*/ 81 w 81"/>
                  <a:gd name="T11" fmla="*/ 0 h 642"/>
                </a:gdLst>
                <a:ahLst/>
                <a:cxnLst>
                  <a:cxn ang="0">
                    <a:pos x="T0" y="T1"/>
                  </a:cxn>
                  <a:cxn ang="0">
                    <a:pos x="T2" y="T3"/>
                  </a:cxn>
                  <a:cxn ang="0">
                    <a:pos x="T4" y="T5"/>
                  </a:cxn>
                  <a:cxn ang="0">
                    <a:pos x="T6" y="T7"/>
                  </a:cxn>
                  <a:cxn ang="0">
                    <a:pos x="T8" y="T9"/>
                  </a:cxn>
                  <a:cxn ang="0">
                    <a:pos x="T10" y="T11"/>
                  </a:cxn>
                </a:cxnLst>
                <a:rect l="0" t="0" r="r" b="b"/>
                <a:pathLst>
                  <a:path w="81" h="642">
                    <a:moveTo>
                      <a:pt x="81" y="0"/>
                    </a:moveTo>
                    <a:lnTo>
                      <a:pt x="0" y="83"/>
                    </a:lnTo>
                    <a:lnTo>
                      <a:pt x="2" y="104"/>
                    </a:lnTo>
                    <a:lnTo>
                      <a:pt x="64" y="642"/>
                    </a:lnTo>
                    <a:lnTo>
                      <a:pt x="81" y="625"/>
                    </a:lnTo>
                    <a:lnTo>
                      <a:pt x="81" y="0"/>
                    </a:lnTo>
                    <a:close/>
                  </a:path>
                </a:pathLst>
              </a:custGeom>
              <a:solidFill>
                <a:srgbClr val="BDBD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2" name="Freeform 34"/>
              <p:cNvSpPr>
                <a:spLocks/>
              </p:cNvSpPr>
              <p:nvPr/>
            </p:nvSpPr>
            <p:spPr bwMode="auto">
              <a:xfrm>
                <a:off x="-3330575" y="1782763"/>
                <a:ext cx="128588" cy="1019175"/>
              </a:xfrm>
              <a:custGeom>
                <a:avLst/>
                <a:gdLst>
                  <a:gd name="T0" fmla="*/ 81 w 81"/>
                  <a:gd name="T1" fmla="*/ 0 h 642"/>
                  <a:gd name="T2" fmla="*/ 0 w 81"/>
                  <a:gd name="T3" fmla="*/ 83 h 642"/>
                  <a:gd name="T4" fmla="*/ 2 w 81"/>
                  <a:gd name="T5" fmla="*/ 104 h 642"/>
                  <a:gd name="T6" fmla="*/ 64 w 81"/>
                  <a:gd name="T7" fmla="*/ 642 h 642"/>
                  <a:gd name="T8" fmla="*/ 81 w 81"/>
                  <a:gd name="T9" fmla="*/ 625 h 642"/>
                  <a:gd name="T10" fmla="*/ 81 w 81"/>
                  <a:gd name="T11" fmla="*/ 0 h 642"/>
                </a:gdLst>
                <a:ahLst/>
                <a:cxnLst>
                  <a:cxn ang="0">
                    <a:pos x="T0" y="T1"/>
                  </a:cxn>
                  <a:cxn ang="0">
                    <a:pos x="T2" y="T3"/>
                  </a:cxn>
                  <a:cxn ang="0">
                    <a:pos x="T4" y="T5"/>
                  </a:cxn>
                  <a:cxn ang="0">
                    <a:pos x="T6" y="T7"/>
                  </a:cxn>
                  <a:cxn ang="0">
                    <a:pos x="T8" y="T9"/>
                  </a:cxn>
                  <a:cxn ang="0">
                    <a:pos x="T10" y="T11"/>
                  </a:cxn>
                </a:cxnLst>
                <a:rect l="0" t="0" r="r" b="b"/>
                <a:pathLst>
                  <a:path w="81" h="642">
                    <a:moveTo>
                      <a:pt x="81" y="0"/>
                    </a:moveTo>
                    <a:lnTo>
                      <a:pt x="0" y="83"/>
                    </a:lnTo>
                    <a:lnTo>
                      <a:pt x="2" y="104"/>
                    </a:lnTo>
                    <a:lnTo>
                      <a:pt x="64" y="642"/>
                    </a:lnTo>
                    <a:lnTo>
                      <a:pt x="81" y="625"/>
                    </a:lnTo>
                    <a:lnTo>
                      <a:pt x="8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3" name="Freeform 35"/>
              <p:cNvSpPr>
                <a:spLocks/>
              </p:cNvSpPr>
              <p:nvPr/>
            </p:nvSpPr>
            <p:spPr bwMode="auto">
              <a:xfrm>
                <a:off x="-3362325" y="1622425"/>
                <a:ext cx="160338" cy="292100"/>
              </a:xfrm>
              <a:custGeom>
                <a:avLst/>
                <a:gdLst>
                  <a:gd name="T0" fmla="*/ 101 w 101"/>
                  <a:gd name="T1" fmla="*/ 0 h 184"/>
                  <a:gd name="T2" fmla="*/ 0 w 101"/>
                  <a:gd name="T3" fmla="*/ 13 h 184"/>
                  <a:gd name="T4" fmla="*/ 20 w 101"/>
                  <a:gd name="T5" fmla="*/ 184 h 184"/>
                  <a:gd name="T6" fmla="*/ 101 w 101"/>
                  <a:gd name="T7" fmla="*/ 101 h 184"/>
                  <a:gd name="T8" fmla="*/ 101 w 101"/>
                  <a:gd name="T9" fmla="*/ 0 h 184"/>
                </a:gdLst>
                <a:ahLst/>
                <a:cxnLst>
                  <a:cxn ang="0">
                    <a:pos x="T0" y="T1"/>
                  </a:cxn>
                  <a:cxn ang="0">
                    <a:pos x="T2" y="T3"/>
                  </a:cxn>
                  <a:cxn ang="0">
                    <a:pos x="T4" y="T5"/>
                  </a:cxn>
                  <a:cxn ang="0">
                    <a:pos x="T6" y="T7"/>
                  </a:cxn>
                  <a:cxn ang="0">
                    <a:pos x="T8" y="T9"/>
                  </a:cxn>
                </a:cxnLst>
                <a:rect l="0" t="0" r="r" b="b"/>
                <a:pathLst>
                  <a:path w="101" h="184">
                    <a:moveTo>
                      <a:pt x="101" y="0"/>
                    </a:moveTo>
                    <a:lnTo>
                      <a:pt x="0" y="13"/>
                    </a:lnTo>
                    <a:lnTo>
                      <a:pt x="20" y="184"/>
                    </a:lnTo>
                    <a:lnTo>
                      <a:pt x="101" y="101"/>
                    </a:lnTo>
                    <a:lnTo>
                      <a:pt x="101" y="0"/>
                    </a:lnTo>
                    <a:close/>
                  </a:path>
                </a:pathLst>
              </a:custGeom>
              <a:solidFill>
                <a:srgbClr val="A7121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4" name="Freeform 36"/>
              <p:cNvSpPr>
                <a:spLocks/>
              </p:cNvSpPr>
              <p:nvPr/>
            </p:nvSpPr>
            <p:spPr bwMode="auto">
              <a:xfrm>
                <a:off x="-3362325" y="1622425"/>
                <a:ext cx="160338" cy="292100"/>
              </a:xfrm>
              <a:custGeom>
                <a:avLst/>
                <a:gdLst>
                  <a:gd name="T0" fmla="*/ 101 w 101"/>
                  <a:gd name="T1" fmla="*/ 0 h 184"/>
                  <a:gd name="T2" fmla="*/ 0 w 101"/>
                  <a:gd name="T3" fmla="*/ 13 h 184"/>
                  <a:gd name="T4" fmla="*/ 20 w 101"/>
                  <a:gd name="T5" fmla="*/ 184 h 184"/>
                  <a:gd name="T6" fmla="*/ 101 w 101"/>
                  <a:gd name="T7" fmla="*/ 101 h 184"/>
                  <a:gd name="T8" fmla="*/ 101 w 101"/>
                  <a:gd name="T9" fmla="*/ 0 h 184"/>
                </a:gdLst>
                <a:ahLst/>
                <a:cxnLst>
                  <a:cxn ang="0">
                    <a:pos x="T0" y="T1"/>
                  </a:cxn>
                  <a:cxn ang="0">
                    <a:pos x="T2" y="T3"/>
                  </a:cxn>
                  <a:cxn ang="0">
                    <a:pos x="T4" y="T5"/>
                  </a:cxn>
                  <a:cxn ang="0">
                    <a:pos x="T6" y="T7"/>
                  </a:cxn>
                  <a:cxn ang="0">
                    <a:pos x="T8" y="T9"/>
                  </a:cxn>
                </a:cxnLst>
                <a:rect l="0" t="0" r="r" b="b"/>
                <a:pathLst>
                  <a:path w="101" h="184">
                    <a:moveTo>
                      <a:pt x="101" y="0"/>
                    </a:moveTo>
                    <a:lnTo>
                      <a:pt x="0" y="13"/>
                    </a:lnTo>
                    <a:lnTo>
                      <a:pt x="20" y="184"/>
                    </a:lnTo>
                    <a:lnTo>
                      <a:pt x="101" y="101"/>
                    </a:lnTo>
                    <a:lnTo>
                      <a:pt x="10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5" name="Freeform 37"/>
              <p:cNvSpPr>
                <a:spLocks/>
              </p:cNvSpPr>
              <p:nvPr/>
            </p:nvSpPr>
            <p:spPr bwMode="auto">
              <a:xfrm>
                <a:off x="-3201988" y="1622425"/>
                <a:ext cx="1220788" cy="1152525"/>
              </a:xfrm>
              <a:custGeom>
                <a:avLst/>
                <a:gdLst>
                  <a:gd name="T0" fmla="*/ 0 w 769"/>
                  <a:gd name="T1" fmla="*/ 0 h 726"/>
                  <a:gd name="T2" fmla="*/ 0 w 769"/>
                  <a:gd name="T3" fmla="*/ 0 h 726"/>
                  <a:gd name="T4" fmla="*/ 0 w 769"/>
                  <a:gd name="T5" fmla="*/ 726 h 726"/>
                  <a:gd name="T6" fmla="*/ 769 w 769"/>
                  <a:gd name="T7" fmla="*/ 726 h 726"/>
                  <a:gd name="T8" fmla="*/ 699 w 769"/>
                  <a:gd name="T9" fmla="*/ 115 h 726"/>
                  <a:gd name="T10" fmla="*/ 699 w 769"/>
                  <a:gd name="T11" fmla="*/ 115 h 726"/>
                  <a:gd name="T12" fmla="*/ 697 w 769"/>
                  <a:gd name="T13" fmla="*/ 101 h 726"/>
                  <a:gd name="T14" fmla="*/ 0 w 769"/>
                  <a:gd name="T15" fmla="*/ 101 h 726"/>
                  <a:gd name="T16" fmla="*/ 0 w 769"/>
                  <a:gd name="T17"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 h="726">
                    <a:moveTo>
                      <a:pt x="0" y="0"/>
                    </a:moveTo>
                    <a:lnTo>
                      <a:pt x="0" y="0"/>
                    </a:lnTo>
                    <a:lnTo>
                      <a:pt x="0" y="726"/>
                    </a:lnTo>
                    <a:lnTo>
                      <a:pt x="769" y="726"/>
                    </a:lnTo>
                    <a:lnTo>
                      <a:pt x="699" y="115"/>
                    </a:lnTo>
                    <a:lnTo>
                      <a:pt x="699" y="115"/>
                    </a:lnTo>
                    <a:lnTo>
                      <a:pt x="697" y="101"/>
                    </a:lnTo>
                    <a:lnTo>
                      <a:pt x="0" y="101"/>
                    </a:lnTo>
                    <a:lnTo>
                      <a:pt x="0"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6" name="Freeform 38"/>
              <p:cNvSpPr>
                <a:spLocks/>
              </p:cNvSpPr>
              <p:nvPr/>
            </p:nvSpPr>
            <p:spPr bwMode="auto">
              <a:xfrm>
                <a:off x="-3201988" y="1622425"/>
                <a:ext cx="1220788" cy="1152525"/>
              </a:xfrm>
              <a:custGeom>
                <a:avLst/>
                <a:gdLst>
                  <a:gd name="T0" fmla="*/ 0 w 769"/>
                  <a:gd name="T1" fmla="*/ 0 h 726"/>
                  <a:gd name="T2" fmla="*/ 0 w 769"/>
                  <a:gd name="T3" fmla="*/ 0 h 726"/>
                  <a:gd name="T4" fmla="*/ 0 w 769"/>
                  <a:gd name="T5" fmla="*/ 726 h 726"/>
                  <a:gd name="T6" fmla="*/ 769 w 769"/>
                  <a:gd name="T7" fmla="*/ 726 h 726"/>
                  <a:gd name="T8" fmla="*/ 699 w 769"/>
                  <a:gd name="T9" fmla="*/ 115 h 726"/>
                  <a:gd name="T10" fmla="*/ 699 w 769"/>
                  <a:gd name="T11" fmla="*/ 115 h 726"/>
                  <a:gd name="T12" fmla="*/ 697 w 769"/>
                  <a:gd name="T13" fmla="*/ 101 h 726"/>
                  <a:gd name="T14" fmla="*/ 0 w 769"/>
                  <a:gd name="T15" fmla="*/ 101 h 726"/>
                  <a:gd name="T16" fmla="*/ 0 w 769"/>
                  <a:gd name="T17"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 h="726">
                    <a:moveTo>
                      <a:pt x="0" y="0"/>
                    </a:moveTo>
                    <a:lnTo>
                      <a:pt x="0" y="0"/>
                    </a:lnTo>
                    <a:lnTo>
                      <a:pt x="0" y="726"/>
                    </a:lnTo>
                    <a:lnTo>
                      <a:pt x="769" y="726"/>
                    </a:lnTo>
                    <a:lnTo>
                      <a:pt x="699" y="115"/>
                    </a:lnTo>
                    <a:lnTo>
                      <a:pt x="699" y="115"/>
                    </a:lnTo>
                    <a:lnTo>
                      <a:pt x="697" y="101"/>
                    </a:lnTo>
                    <a:lnTo>
                      <a:pt x="0" y="10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7" name="Freeform 39"/>
              <p:cNvSpPr>
                <a:spLocks/>
              </p:cNvSpPr>
              <p:nvPr/>
            </p:nvSpPr>
            <p:spPr bwMode="auto">
              <a:xfrm>
                <a:off x="-3201988" y="1500188"/>
                <a:ext cx="1106488" cy="282575"/>
              </a:xfrm>
              <a:custGeom>
                <a:avLst/>
                <a:gdLst>
                  <a:gd name="T0" fmla="*/ 677 w 697"/>
                  <a:gd name="T1" fmla="*/ 0 h 178"/>
                  <a:gd name="T2" fmla="*/ 0 w 697"/>
                  <a:gd name="T3" fmla="*/ 77 h 178"/>
                  <a:gd name="T4" fmla="*/ 0 w 697"/>
                  <a:gd name="T5" fmla="*/ 178 h 178"/>
                  <a:gd name="T6" fmla="*/ 697 w 697"/>
                  <a:gd name="T7" fmla="*/ 178 h 178"/>
                  <a:gd name="T8" fmla="*/ 677 w 697"/>
                  <a:gd name="T9" fmla="*/ 0 h 178"/>
                </a:gdLst>
                <a:ahLst/>
                <a:cxnLst>
                  <a:cxn ang="0">
                    <a:pos x="T0" y="T1"/>
                  </a:cxn>
                  <a:cxn ang="0">
                    <a:pos x="T2" y="T3"/>
                  </a:cxn>
                  <a:cxn ang="0">
                    <a:pos x="T4" y="T5"/>
                  </a:cxn>
                  <a:cxn ang="0">
                    <a:pos x="T6" y="T7"/>
                  </a:cxn>
                  <a:cxn ang="0">
                    <a:pos x="T8" y="T9"/>
                  </a:cxn>
                </a:cxnLst>
                <a:rect l="0" t="0" r="r" b="b"/>
                <a:pathLst>
                  <a:path w="697" h="178">
                    <a:moveTo>
                      <a:pt x="677" y="0"/>
                    </a:moveTo>
                    <a:lnTo>
                      <a:pt x="0" y="77"/>
                    </a:lnTo>
                    <a:lnTo>
                      <a:pt x="0" y="178"/>
                    </a:lnTo>
                    <a:lnTo>
                      <a:pt x="697" y="178"/>
                    </a:lnTo>
                    <a:lnTo>
                      <a:pt x="677" y="0"/>
                    </a:lnTo>
                    <a:close/>
                  </a:path>
                </a:pathLst>
              </a:custGeom>
              <a:solidFill>
                <a:srgbClr val="D336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8" name="Freeform 40"/>
              <p:cNvSpPr>
                <a:spLocks/>
              </p:cNvSpPr>
              <p:nvPr/>
            </p:nvSpPr>
            <p:spPr bwMode="auto">
              <a:xfrm>
                <a:off x="-3201988" y="1500188"/>
                <a:ext cx="1106488" cy="282575"/>
              </a:xfrm>
              <a:custGeom>
                <a:avLst/>
                <a:gdLst>
                  <a:gd name="T0" fmla="*/ 677 w 697"/>
                  <a:gd name="T1" fmla="*/ 0 h 178"/>
                  <a:gd name="T2" fmla="*/ 0 w 697"/>
                  <a:gd name="T3" fmla="*/ 77 h 178"/>
                  <a:gd name="T4" fmla="*/ 0 w 697"/>
                  <a:gd name="T5" fmla="*/ 178 h 178"/>
                  <a:gd name="T6" fmla="*/ 697 w 697"/>
                  <a:gd name="T7" fmla="*/ 178 h 178"/>
                  <a:gd name="T8" fmla="*/ 677 w 697"/>
                  <a:gd name="T9" fmla="*/ 0 h 178"/>
                </a:gdLst>
                <a:ahLst/>
                <a:cxnLst>
                  <a:cxn ang="0">
                    <a:pos x="T0" y="T1"/>
                  </a:cxn>
                  <a:cxn ang="0">
                    <a:pos x="T2" y="T3"/>
                  </a:cxn>
                  <a:cxn ang="0">
                    <a:pos x="T4" y="T5"/>
                  </a:cxn>
                  <a:cxn ang="0">
                    <a:pos x="T6" y="T7"/>
                  </a:cxn>
                  <a:cxn ang="0">
                    <a:pos x="T8" y="T9"/>
                  </a:cxn>
                </a:cxnLst>
                <a:rect l="0" t="0" r="r" b="b"/>
                <a:pathLst>
                  <a:path w="697" h="178">
                    <a:moveTo>
                      <a:pt x="677" y="0"/>
                    </a:moveTo>
                    <a:lnTo>
                      <a:pt x="0" y="77"/>
                    </a:lnTo>
                    <a:lnTo>
                      <a:pt x="0" y="178"/>
                    </a:lnTo>
                    <a:lnTo>
                      <a:pt x="697" y="178"/>
                    </a:lnTo>
                    <a:lnTo>
                      <a:pt x="67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79" name="Freeform 41"/>
              <p:cNvSpPr>
                <a:spLocks/>
              </p:cNvSpPr>
              <p:nvPr/>
            </p:nvSpPr>
            <p:spPr bwMode="auto">
              <a:xfrm>
                <a:off x="-3205163" y="1922463"/>
                <a:ext cx="1346200" cy="1127125"/>
              </a:xfrm>
              <a:custGeom>
                <a:avLst/>
                <a:gdLst>
                  <a:gd name="T0" fmla="*/ 848 w 848"/>
                  <a:gd name="T1" fmla="*/ 621 h 710"/>
                  <a:gd name="T2" fmla="*/ 70 w 848"/>
                  <a:gd name="T3" fmla="*/ 710 h 710"/>
                  <a:gd name="T4" fmla="*/ 0 w 848"/>
                  <a:gd name="T5" fmla="*/ 90 h 710"/>
                  <a:gd name="T6" fmla="*/ 777 w 848"/>
                  <a:gd name="T7" fmla="*/ 0 h 710"/>
                  <a:gd name="T8" fmla="*/ 848 w 848"/>
                  <a:gd name="T9" fmla="*/ 621 h 710"/>
                </a:gdLst>
                <a:ahLst/>
                <a:cxnLst>
                  <a:cxn ang="0">
                    <a:pos x="T0" y="T1"/>
                  </a:cxn>
                  <a:cxn ang="0">
                    <a:pos x="T2" y="T3"/>
                  </a:cxn>
                  <a:cxn ang="0">
                    <a:pos x="T4" y="T5"/>
                  </a:cxn>
                  <a:cxn ang="0">
                    <a:pos x="T6" y="T7"/>
                  </a:cxn>
                  <a:cxn ang="0">
                    <a:pos x="T8" y="T9"/>
                  </a:cxn>
                </a:cxnLst>
                <a:rect l="0" t="0" r="r" b="b"/>
                <a:pathLst>
                  <a:path w="848" h="710">
                    <a:moveTo>
                      <a:pt x="848" y="621"/>
                    </a:moveTo>
                    <a:lnTo>
                      <a:pt x="70" y="710"/>
                    </a:lnTo>
                    <a:lnTo>
                      <a:pt x="0" y="90"/>
                    </a:lnTo>
                    <a:lnTo>
                      <a:pt x="777" y="0"/>
                    </a:lnTo>
                    <a:lnTo>
                      <a:pt x="848" y="621"/>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0" name="Freeform 42"/>
              <p:cNvSpPr>
                <a:spLocks/>
              </p:cNvSpPr>
              <p:nvPr/>
            </p:nvSpPr>
            <p:spPr bwMode="auto">
              <a:xfrm>
                <a:off x="-3240088" y="1619250"/>
                <a:ext cx="1268413" cy="446088"/>
              </a:xfrm>
              <a:custGeom>
                <a:avLst/>
                <a:gdLst>
                  <a:gd name="T0" fmla="*/ 799 w 799"/>
                  <a:gd name="T1" fmla="*/ 191 h 281"/>
                  <a:gd name="T2" fmla="*/ 22 w 799"/>
                  <a:gd name="T3" fmla="*/ 281 h 281"/>
                  <a:gd name="T4" fmla="*/ 0 w 799"/>
                  <a:gd name="T5" fmla="*/ 89 h 281"/>
                  <a:gd name="T6" fmla="*/ 778 w 799"/>
                  <a:gd name="T7" fmla="*/ 0 h 281"/>
                  <a:gd name="T8" fmla="*/ 799 w 799"/>
                  <a:gd name="T9" fmla="*/ 191 h 281"/>
                </a:gdLst>
                <a:ahLst/>
                <a:cxnLst>
                  <a:cxn ang="0">
                    <a:pos x="T0" y="T1"/>
                  </a:cxn>
                  <a:cxn ang="0">
                    <a:pos x="T2" y="T3"/>
                  </a:cxn>
                  <a:cxn ang="0">
                    <a:pos x="T4" y="T5"/>
                  </a:cxn>
                  <a:cxn ang="0">
                    <a:pos x="T6" y="T7"/>
                  </a:cxn>
                  <a:cxn ang="0">
                    <a:pos x="T8" y="T9"/>
                  </a:cxn>
                </a:cxnLst>
                <a:rect l="0" t="0" r="r" b="b"/>
                <a:pathLst>
                  <a:path w="799" h="281">
                    <a:moveTo>
                      <a:pt x="799" y="191"/>
                    </a:moveTo>
                    <a:lnTo>
                      <a:pt x="22" y="281"/>
                    </a:lnTo>
                    <a:lnTo>
                      <a:pt x="0" y="89"/>
                    </a:lnTo>
                    <a:lnTo>
                      <a:pt x="778" y="0"/>
                    </a:lnTo>
                    <a:lnTo>
                      <a:pt x="799" y="191"/>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1" name="Freeform 43"/>
              <p:cNvSpPr>
                <a:spLocks/>
              </p:cNvSpPr>
              <p:nvPr/>
            </p:nvSpPr>
            <p:spPr bwMode="auto">
              <a:xfrm>
                <a:off x="-3051175" y="2179638"/>
                <a:ext cx="234950" cy="211138"/>
              </a:xfrm>
              <a:custGeom>
                <a:avLst/>
                <a:gdLst>
                  <a:gd name="T0" fmla="*/ 106 w 106"/>
                  <a:gd name="T1" fmla="*/ 84 h 95"/>
                  <a:gd name="T2" fmla="*/ 87 w 106"/>
                  <a:gd name="T3" fmla="*/ 86 h 95"/>
                  <a:gd name="T4" fmla="*/ 81 w 106"/>
                  <a:gd name="T5" fmla="*/ 36 h 95"/>
                  <a:gd name="T6" fmla="*/ 80 w 106"/>
                  <a:gd name="T7" fmla="*/ 17 h 95"/>
                  <a:gd name="T8" fmla="*/ 80 w 106"/>
                  <a:gd name="T9" fmla="*/ 18 h 95"/>
                  <a:gd name="T10" fmla="*/ 78 w 106"/>
                  <a:gd name="T11" fmla="*/ 29 h 95"/>
                  <a:gd name="T12" fmla="*/ 65 w 106"/>
                  <a:gd name="T13" fmla="*/ 89 h 95"/>
                  <a:gd name="T14" fmla="*/ 49 w 106"/>
                  <a:gd name="T15" fmla="*/ 90 h 95"/>
                  <a:gd name="T16" fmla="*/ 23 w 106"/>
                  <a:gd name="T17" fmla="*/ 36 h 95"/>
                  <a:gd name="T18" fmla="*/ 19 w 106"/>
                  <a:gd name="T19" fmla="*/ 24 h 95"/>
                  <a:gd name="T20" fmla="*/ 18 w 106"/>
                  <a:gd name="T21" fmla="*/ 25 h 95"/>
                  <a:gd name="T22" fmla="*/ 22 w 106"/>
                  <a:gd name="T23" fmla="*/ 46 h 95"/>
                  <a:gd name="T24" fmla="*/ 27 w 106"/>
                  <a:gd name="T25" fmla="*/ 93 h 95"/>
                  <a:gd name="T26" fmla="*/ 10 w 106"/>
                  <a:gd name="T27" fmla="*/ 95 h 95"/>
                  <a:gd name="T28" fmla="*/ 0 w 106"/>
                  <a:gd name="T29" fmla="*/ 11 h 95"/>
                  <a:gd name="T30" fmla="*/ 28 w 106"/>
                  <a:gd name="T31" fmla="*/ 7 h 95"/>
                  <a:gd name="T32" fmla="*/ 51 w 106"/>
                  <a:gd name="T33" fmla="*/ 55 h 95"/>
                  <a:gd name="T34" fmla="*/ 55 w 106"/>
                  <a:gd name="T35" fmla="*/ 67 h 95"/>
                  <a:gd name="T36" fmla="*/ 56 w 106"/>
                  <a:gd name="T37" fmla="*/ 67 h 95"/>
                  <a:gd name="T38" fmla="*/ 58 w 106"/>
                  <a:gd name="T39" fmla="*/ 55 h 95"/>
                  <a:gd name="T40" fmla="*/ 69 w 106"/>
                  <a:gd name="T41" fmla="*/ 3 h 95"/>
                  <a:gd name="T42" fmla="*/ 96 w 106"/>
                  <a:gd name="T43" fmla="*/ 0 h 95"/>
                  <a:gd name="T44" fmla="*/ 106 w 106"/>
                  <a:gd name="T45" fmla="*/ 8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95">
                    <a:moveTo>
                      <a:pt x="106" y="84"/>
                    </a:moveTo>
                    <a:cubicBezTo>
                      <a:pt x="87" y="86"/>
                      <a:pt x="87" y="86"/>
                      <a:pt x="87" y="86"/>
                    </a:cubicBezTo>
                    <a:cubicBezTo>
                      <a:pt x="81" y="36"/>
                      <a:pt x="81" y="36"/>
                      <a:pt x="81" y="36"/>
                    </a:cubicBezTo>
                    <a:cubicBezTo>
                      <a:pt x="81" y="30"/>
                      <a:pt x="80" y="24"/>
                      <a:pt x="80" y="17"/>
                    </a:cubicBezTo>
                    <a:cubicBezTo>
                      <a:pt x="80" y="18"/>
                      <a:pt x="80" y="18"/>
                      <a:pt x="80" y="18"/>
                    </a:cubicBezTo>
                    <a:cubicBezTo>
                      <a:pt x="79" y="23"/>
                      <a:pt x="79" y="27"/>
                      <a:pt x="78" y="29"/>
                    </a:cubicBezTo>
                    <a:cubicBezTo>
                      <a:pt x="65" y="89"/>
                      <a:pt x="65" y="89"/>
                      <a:pt x="65" y="89"/>
                    </a:cubicBezTo>
                    <a:cubicBezTo>
                      <a:pt x="49" y="90"/>
                      <a:pt x="49" y="90"/>
                      <a:pt x="49" y="90"/>
                    </a:cubicBezTo>
                    <a:cubicBezTo>
                      <a:pt x="23" y="36"/>
                      <a:pt x="23" y="36"/>
                      <a:pt x="23" y="36"/>
                    </a:cubicBezTo>
                    <a:cubicBezTo>
                      <a:pt x="22" y="34"/>
                      <a:pt x="21" y="31"/>
                      <a:pt x="19" y="24"/>
                    </a:cubicBezTo>
                    <a:cubicBezTo>
                      <a:pt x="18" y="25"/>
                      <a:pt x="18" y="25"/>
                      <a:pt x="18" y="25"/>
                    </a:cubicBezTo>
                    <a:cubicBezTo>
                      <a:pt x="20" y="33"/>
                      <a:pt x="21" y="40"/>
                      <a:pt x="22" y="46"/>
                    </a:cubicBezTo>
                    <a:cubicBezTo>
                      <a:pt x="27" y="93"/>
                      <a:pt x="27" y="93"/>
                      <a:pt x="27" y="93"/>
                    </a:cubicBezTo>
                    <a:cubicBezTo>
                      <a:pt x="10" y="95"/>
                      <a:pt x="10" y="95"/>
                      <a:pt x="10" y="95"/>
                    </a:cubicBezTo>
                    <a:cubicBezTo>
                      <a:pt x="0" y="11"/>
                      <a:pt x="0" y="11"/>
                      <a:pt x="0" y="11"/>
                    </a:cubicBezTo>
                    <a:cubicBezTo>
                      <a:pt x="28" y="7"/>
                      <a:pt x="28" y="7"/>
                      <a:pt x="28" y="7"/>
                    </a:cubicBezTo>
                    <a:cubicBezTo>
                      <a:pt x="51" y="55"/>
                      <a:pt x="51" y="55"/>
                      <a:pt x="51" y="55"/>
                    </a:cubicBezTo>
                    <a:cubicBezTo>
                      <a:pt x="53" y="59"/>
                      <a:pt x="54" y="63"/>
                      <a:pt x="55" y="67"/>
                    </a:cubicBezTo>
                    <a:cubicBezTo>
                      <a:pt x="56" y="67"/>
                      <a:pt x="56" y="67"/>
                      <a:pt x="56" y="67"/>
                    </a:cubicBezTo>
                    <a:cubicBezTo>
                      <a:pt x="56" y="62"/>
                      <a:pt x="57" y="58"/>
                      <a:pt x="58" y="55"/>
                    </a:cubicBezTo>
                    <a:cubicBezTo>
                      <a:pt x="69" y="3"/>
                      <a:pt x="69" y="3"/>
                      <a:pt x="69" y="3"/>
                    </a:cubicBezTo>
                    <a:cubicBezTo>
                      <a:pt x="96" y="0"/>
                      <a:pt x="96" y="0"/>
                      <a:pt x="96" y="0"/>
                    </a:cubicBezTo>
                    <a:lnTo>
                      <a:pt x="106" y="84"/>
                    </a:lnTo>
                    <a:close/>
                  </a:path>
                </a:pathLst>
              </a:custGeom>
              <a:solidFill>
                <a:srgbClr val="9696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2" name="Freeform 44"/>
              <p:cNvSpPr>
                <a:spLocks noEditPoints="1"/>
              </p:cNvSpPr>
              <p:nvPr/>
            </p:nvSpPr>
            <p:spPr bwMode="auto">
              <a:xfrm>
                <a:off x="-2795588" y="2214563"/>
                <a:ext cx="150813" cy="144463"/>
              </a:xfrm>
              <a:custGeom>
                <a:avLst/>
                <a:gdLst>
                  <a:gd name="T0" fmla="*/ 37 w 68"/>
                  <a:gd name="T1" fmla="*/ 64 h 65"/>
                  <a:gd name="T2" fmla="*/ 13 w 68"/>
                  <a:gd name="T3" fmla="*/ 58 h 65"/>
                  <a:gd name="T4" fmla="*/ 1 w 68"/>
                  <a:gd name="T5" fmla="*/ 36 h 65"/>
                  <a:gd name="T6" fmla="*/ 8 w 68"/>
                  <a:gd name="T7" fmla="*/ 12 h 65"/>
                  <a:gd name="T8" fmla="*/ 31 w 68"/>
                  <a:gd name="T9" fmla="*/ 1 h 65"/>
                  <a:gd name="T10" fmla="*/ 55 w 68"/>
                  <a:gd name="T11" fmla="*/ 7 h 65"/>
                  <a:gd name="T12" fmla="*/ 66 w 68"/>
                  <a:gd name="T13" fmla="*/ 28 h 65"/>
                  <a:gd name="T14" fmla="*/ 60 w 68"/>
                  <a:gd name="T15" fmla="*/ 53 h 65"/>
                  <a:gd name="T16" fmla="*/ 37 w 68"/>
                  <a:gd name="T17" fmla="*/ 64 h 65"/>
                  <a:gd name="T18" fmla="*/ 32 w 68"/>
                  <a:gd name="T19" fmla="*/ 15 h 65"/>
                  <a:gd name="T20" fmla="*/ 22 w 68"/>
                  <a:gd name="T21" fmla="*/ 21 h 65"/>
                  <a:gd name="T22" fmla="*/ 20 w 68"/>
                  <a:gd name="T23" fmla="*/ 34 h 65"/>
                  <a:gd name="T24" fmla="*/ 36 w 68"/>
                  <a:gd name="T25" fmla="*/ 50 h 65"/>
                  <a:gd name="T26" fmla="*/ 47 w 68"/>
                  <a:gd name="T27" fmla="*/ 30 h 65"/>
                  <a:gd name="T28" fmla="*/ 32 w 68"/>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5">
                    <a:moveTo>
                      <a:pt x="37" y="64"/>
                    </a:moveTo>
                    <a:cubicBezTo>
                      <a:pt x="27" y="65"/>
                      <a:pt x="19" y="63"/>
                      <a:pt x="13" y="58"/>
                    </a:cubicBezTo>
                    <a:cubicBezTo>
                      <a:pt x="6" y="53"/>
                      <a:pt x="2" y="46"/>
                      <a:pt x="1" y="36"/>
                    </a:cubicBezTo>
                    <a:cubicBezTo>
                      <a:pt x="0" y="27"/>
                      <a:pt x="2" y="18"/>
                      <a:pt x="8" y="12"/>
                    </a:cubicBezTo>
                    <a:cubicBezTo>
                      <a:pt x="13" y="6"/>
                      <a:pt x="21" y="2"/>
                      <a:pt x="31" y="1"/>
                    </a:cubicBezTo>
                    <a:cubicBezTo>
                      <a:pt x="41" y="0"/>
                      <a:pt x="49" y="2"/>
                      <a:pt x="55" y="7"/>
                    </a:cubicBezTo>
                    <a:cubicBezTo>
                      <a:pt x="62" y="12"/>
                      <a:pt x="65" y="19"/>
                      <a:pt x="66" y="28"/>
                    </a:cubicBezTo>
                    <a:cubicBezTo>
                      <a:pt x="68" y="38"/>
                      <a:pt x="66" y="46"/>
                      <a:pt x="60" y="53"/>
                    </a:cubicBezTo>
                    <a:cubicBezTo>
                      <a:pt x="55" y="59"/>
                      <a:pt x="47" y="63"/>
                      <a:pt x="37" y="64"/>
                    </a:cubicBezTo>
                    <a:close/>
                    <a:moveTo>
                      <a:pt x="32" y="15"/>
                    </a:moveTo>
                    <a:cubicBezTo>
                      <a:pt x="28" y="16"/>
                      <a:pt x="24" y="18"/>
                      <a:pt x="22" y="21"/>
                    </a:cubicBezTo>
                    <a:cubicBezTo>
                      <a:pt x="20" y="24"/>
                      <a:pt x="20" y="29"/>
                      <a:pt x="20" y="34"/>
                    </a:cubicBezTo>
                    <a:cubicBezTo>
                      <a:pt x="21" y="46"/>
                      <a:pt x="27" y="51"/>
                      <a:pt x="36" y="50"/>
                    </a:cubicBezTo>
                    <a:cubicBezTo>
                      <a:pt x="45" y="49"/>
                      <a:pt x="49" y="42"/>
                      <a:pt x="47" y="30"/>
                    </a:cubicBezTo>
                    <a:cubicBezTo>
                      <a:pt x="46" y="19"/>
                      <a:pt x="41" y="14"/>
                      <a:pt x="32" y="15"/>
                    </a:cubicBezTo>
                    <a:close/>
                  </a:path>
                </a:pathLst>
              </a:custGeom>
              <a:solidFill>
                <a:srgbClr val="9696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3" name="Freeform 45"/>
              <p:cNvSpPr>
                <a:spLocks/>
              </p:cNvSpPr>
              <p:nvPr/>
            </p:nvSpPr>
            <p:spPr bwMode="auto">
              <a:xfrm>
                <a:off x="-2628900" y="2192338"/>
                <a:ext cx="144463" cy="150813"/>
              </a:xfrm>
              <a:custGeom>
                <a:avLst/>
                <a:gdLst>
                  <a:gd name="T0" fmla="*/ 65 w 65"/>
                  <a:gd name="T1" fmla="*/ 61 h 68"/>
                  <a:gd name="T2" fmla="*/ 47 w 65"/>
                  <a:gd name="T3" fmla="*/ 63 h 68"/>
                  <a:gd name="T4" fmla="*/ 43 w 65"/>
                  <a:gd name="T5" fmla="*/ 29 h 68"/>
                  <a:gd name="T6" fmla="*/ 31 w 65"/>
                  <a:gd name="T7" fmla="*/ 17 h 68"/>
                  <a:gd name="T8" fmla="*/ 24 w 65"/>
                  <a:gd name="T9" fmla="*/ 21 h 68"/>
                  <a:gd name="T10" fmla="*/ 22 w 65"/>
                  <a:gd name="T11" fmla="*/ 31 h 68"/>
                  <a:gd name="T12" fmla="*/ 26 w 65"/>
                  <a:gd name="T13" fmla="*/ 65 h 68"/>
                  <a:gd name="T14" fmla="*/ 7 w 65"/>
                  <a:gd name="T15" fmla="*/ 68 h 68"/>
                  <a:gd name="T16" fmla="*/ 0 w 65"/>
                  <a:gd name="T17" fmla="*/ 7 h 68"/>
                  <a:gd name="T18" fmla="*/ 19 w 65"/>
                  <a:gd name="T19" fmla="*/ 5 h 68"/>
                  <a:gd name="T20" fmla="*/ 20 w 65"/>
                  <a:gd name="T21" fmla="*/ 15 h 68"/>
                  <a:gd name="T22" fmla="*/ 20 w 65"/>
                  <a:gd name="T23" fmla="*/ 15 h 68"/>
                  <a:gd name="T24" fmla="*/ 38 w 65"/>
                  <a:gd name="T25" fmla="*/ 1 h 68"/>
                  <a:gd name="T26" fmla="*/ 61 w 65"/>
                  <a:gd name="T27" fmla="*/ 24 h 68"/>
                  <a:gd name="T28" fmla="*/ 65 w 65"/>
                  <a:gd name="T2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8">
                    <a:moveTo>
                      <a:pt x="65" y="61"/>
                    </a:moveTo>
                    <a:cubicBezTo>
                      <a:pt x="47" y="63"/>
                      <a:pt x="47" y="63"/>
                      <a:pt x="47" y="63"/>
                    </a:cubicBezTo>
                    <a:cubicBezTo>
                      <a:pt x="43" y="29"/>
                      <a:pt x="43" y="29"/>
                      <a:pt x="43" y="29"/>
                    </a:cubicBezTo>
                    <a:cubicBezTo>
                      <a:pt x="42" y="20"/>
                      <a:pt x="38" y="16"/>
                      <a:pt x="31" y="17"/>
                    </a:cubicBezTo>
                    <a:cubicBezTo>
                      <a:pt x="28" y="17"/>
                      <a:pt x="26" y="19"/>
                      <a:pt x="24" y="21"/>
                    </a:cubicBezTo>
                    <a:cubicBezTo>
                      <a:pt x="22" y="24"/>
                      <a:pt x="21" y="27"/>
                      <a:pt x="22" y="31"/>
                    </a:cubicBezTo>
                    <a:cubicBezTo>
                      <a:pt x="26" y="65"/>
                      <a:pt x="26" y="65"/>
                      <a:pt x="26" y="65"/>
                    </a:cubicBezTo>
                    <a:cubicBezTo>
                      <a:pt x="7" y="68"/>
                      <a:pt x="7" y="68"/>
                      <a:pt x="7" y="68"/>
                    </a:cubicBezTo>
                    <a:cubicBezTo>
                      <a:pt x="0" y="7"/>
                      <a:pt x="0" y="7"/>
                      <a:pt x="0" y="7"/>
                    </a:cubicBezTo>
                    <a:cubicBezTo>
                      <a:pt x="19" y="5"/>
                      <a:pt x="19" y="5"/>
                      <a:pt x="19" y="5"/>
                    </a:cubicBezTo>
                    <a:cubicBezTo>
                      <a:pt x="20" y="15"/>
                      <a:pt x="20" y="15"/>
                      <a:pt x="20" y="15"/>
                    </a:cubicBezTo>
                    <a:cubicBezTo>
                      <a:pt x="20" y="15"/>
                      <a:pt x="20" y="15"/>
                      <a:pt x="20" y="15"/>
                    </a:cubicBezTo>
                    <a:cubicBezTo>
                      <a:pt x="24" y="7"/>
                      <a:pt x="30" y="2"/>
                      <a:pt x="38" y="1"/>
                    </a:cubicBezTo>
                    <a:cubicBezTo>
                      <a:pt x="51" y="0"/>
                      <a:pt x="59" y="7"/>
                      <a:pt x="61" y="24"/>
                    </a:cubicBezTo>
                    <a:lnTo>
                      <a:pt x="65" y="61"/>
                    </a:lnTo>
                    <a:close/>
                  </a:path>
                </a:pathLst>
              </a:custGeom>
              <a:solidFill>
                <a:srgbClr val="9696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4" name="Freeform 46"/>
              <p:cNvSpPr>
                <a:spLocks noEditPoints="1"/>
              </p:cNvSpPr>
              <p:nvPr/>
            </p:nvSpPr>
            <p:spPr bwMode="auto">
              <a:xfrm>
                <a:off x="-2468563" y="2109788"/>
                <a:ext cx="147638" cy="214313"/>
              </a:xfrm>
              <a:custGeom>
                <a:avLst/>
                <a:gdLst>
                  <a:gd name="T0" fmla="*/ 67 w 67"/>
                  <a:gd name="T1" fmla="*/ 89 h 96"/>
                  <a:gd name="T2" fmla="*/ 48 w 67"/>
                  <a:gd name="T3" fmla="*/ 92 h 96"/>
                  <a:gd name="T4" fmla="*/ 47 w 67"/>
                  <a:gd name="T5" fmla="*/ 83 h 96"/>
                  <a:gd name="T6" fmla="*/ 47 w 67"/>
                  <a:gd name="T7" fmla="*/ 83 h 96"/>
                  <a:gd name="T8" fmla="*/ 30 w 67"/>
                  <a:gd name="T9" fmla="*/ 95 h 96"/>
                  <a:gd name="T10" fmla="*/ 11 w 67"/>
                  <a:gd name="T11" fmla="*/ 89 h 96"/>
                  <a:gd name="T12" fmla="*/ 1 w 67"/>
                  <a:gd name="T13" fmla="*/ 68 h 96"/>
                  <a:gd name="T14" fmla="*/ 6 w 67"/>
                  <a:gd name="T15" fmla="*/ 43 h 96"/>
                  <a:gd name="T16" fmla="*/ 25 w 67"/>
                  <a:gd name="T17" fmla="*/ 32 h 96"/>
                  <a:gd name="T18" fmla="*/ 42 w 67"/>
                  <a:gd name="T19" fmla="*/ 38 h 96"/>
                  <a:gd name="T20" fmla="*/ 42 w 67"/>
                  <a:gd name="T21" fmla="*/ 38 h 96"/>
                  <a:gd name="T22" fmla="*/ 38 w 67"/>
                  <a:gd name="T23" fmla="*/ 2 h 96"/>
                  <a:gd name="T24" fmla="*/ 57 w 67"/>
                  <a:gd name="T25" fmla="*/ 0 h 96"/>
                  <a:gd name="T26" fmla="*/ 67 w 67"/>
                  <a:gd name="T27" fmla="*/ 89 h 96"/>
                  <a:gd name="T28" fmla="*/ 45 w 67"/>
                  <a:gd name="T29" fmla="*/ 62 h 96"/>
                  <a:gd name="T30" fmla="*/ 45 w 67"/>
                  <a:gd name="T31" fmla="*/ 58 h 96"/>
                  <a:gd name="T32" fmla="*/ 40 w 67"/>
                  <a:gd name="T33" fmla="*/ 48 h 96"/>
                  <a:gd name="T34" fmla="*/ 31 w 67"/>
                  <a:gd name="T35" fmla="*/ 45 h 96"/>
                  <a:gd name="T36" fmla="*/ 22 w 67"/>
                  <a:gd name="T37" fmla="*/ 51 h 96"/>
                  <a:gd name="T38" fmla="*/ 20 w 67"/>
                  <a:gd name="T39" fmla="*/ 65 h 96"/>
                  <a:gd name="T40" fmla="*/ 25 w 67"/>
                  <a:gd name="T41" fmla="*/ 77 h 96"/>
                  <a:gd name="T42" fmla="*/ 34 w 67"/>
                  <a:gd name="T43" fmla="*/ 80 h 96"/>
                  <a:gd name="T44" fmla="*/ 43 w 67"/>
                  <a:gd name="T45" fmla="*/ 75 h 96"/>
                  <a:gd name="T46" fmla="*/ 45 w 67"/>
                  <a:gd name="T47"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96">
                    <a:moveTo>
                      <a:pt x="67" y="89"/>
                    </a:moveTo>
                    <a:cubicBezTo>
                      <a:pt x="48" y="92"/>
                      <a:pt x="48" y="92"/>
                      <a:pt x="48" y="92"/>
                    </a:cubicBezTo>
                    <a:cubicBezTo>
                      <a:pt x="47" y="83"/>
                      <a:pt x="47" y="83"/>
                      <a:pt x="47" y="83"/>
                    </a:cubicBezTo>
                    <a:cubicBezTo>
                      <a:pt x="47" y="83"/>
                      <a:pt x="47" y="83"/>
                      <a:pt x="47" y="83"/>
                    </a:cubicBezTo>
                    <a:cubicBezTo>
                      <a:pt x="44" y="90"/>
                      <a:pt x="38" y="94"/>
                      <a:pt x="30" y="95"/>
                    </a:cubicBezTo>
                    <a:cubicBezTo>
                      <a:pt x="22" y="96"/>
                      <a:pt x="16" y="94"/>
                      <a:pt x="11" y="89"/>
                    </a:cubicBezTo>
                    <a:cubicBezTo>
                      <a:pt x="5" y="84"/>
                      <a:pt x="2" y="77"/>
                      <a:pt x="1" y="68"/>
                    </a:cubicBezTo>
                    <a:cubicBezTo>
                      <a:pt x="0" y="58"/>
                      <a:pt x="2" y="50"/>
                      <a:pt x="6" y="43"/>
                    </a:cubicBezTo>
                    <a:cubicBezTo>
                      <a:pt x="10" y="36"/>
                      <a:pt x="17" y="33"/>
                      <a:pt x="25" y="32"/>
                    </a:cubicBezTo>
                    <a:cubicBezTo>
                      <a:pt x="33" y="31"/>
                      <a:pt x="38" y="33"/>
                      <a:pt x="42" y="38"/>
                    </a:cubicBezTo>
                    <a:cubicBezTo>
                      <a:pt x="42" y="38"/>
                      <a:pt x="42" y="38"/>
                      <a:pt x="42" y="38"/>
                    </a:cubicBezTo>
                    <a:cubicBezTo>
                      <a:pt x="38" y="2"/>
                      <a:pt x="38" y="2"/>
                      <a:pt x="38" y="2"/>
                    </a:cubicBezTo>
                    <a:cubicBezTo>
                      <a:pt x="57" y="0"/>
                      <a:pt x="57" y="0"/>
                      <a:pt x="57" y="0"/>
                    </a:cubicBezTo>
                    <a:lnTo>
                      <a:pt x="67" y="89"/>
                    </a:lnTo>
                    <a:close/>
                    <a:moveTo>
                      <a:pt x="45" y="62"/>
                    </a:moveTo>
                    <a:cubicBezTo>
                      <a:pt x="45" y="58"/>
                      <a:pt x="45" y="58"/>
                      <a:pt x="45" y="58"/>
                    </a:cubicBezTo>
                    <a:cubicBezTo>
                      <a:pt x="44" y="54"/>
                      <a:pt x="43" y="51"/>
                      <a:pt x="40" y="48"/>
                    </a:cubicBezTo>
                    <a:cubicBezTo>
                      <a:pt x="38" y="46"/>
                      <a:pt x="35" y="45"/>
                      <a:pt x="31" y="45"/>
                    </a:cubicBezTo>
                    <a:cubicBezTo>
                      <a:pt x="27" y="46"/>
                      <a:pt x="24" y="48"/>
                      <a:pt x="22" y="51"/>
                    </a:cubicBezTo>
                    <a:cubicBezTo>
                      <a:pt x="20" y="55"/>
                      <a:pt x="19" y="59"/>
                      <a:pt x="20" y="65"/>
                    </a:cubicBezTo>
                    <a:cubicBezTo>
                      <a:pt x="21" y="70"/>
                      <a:pt x="22" y="74"/>
                      <a:pt x="25" y="77"/>
                    </a:cubicBezTo>
                    <a:cubicBezTo>
                      <a:pt x="27" y="80"/>
                      <a:pt x="30" y="81"/>
                      <a:pt x="34" y="80"/>
                    </a:cubicBezTo>
                    <a:cubicBezTo>
                      <a:pt x="38" y="80"/>
                      <a:pt x="41" y="78"/>
                      <a:pt x="43" y="75"/>
                    </a:cubicBezTo>
                    <a:cubicBezTo>
                      <a:pt x="45" y="71"/>
                      <a:pt x="46" y="67"/>
                      <a:pt x="45" y="62"/>
                    </a:cubicBezTo>
                    <a:close/>
                  </a:path>
                </a:pathLst>
              </a:custGeom>
              <a:solidFill>
                <a:srgbClr val="9696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5" name="Freeform 47"/>
              <p:cNvSpPr>
                <a:spLocks noEditPoints="1"/>
              </p:cNvSpPr>
              <p:nvPr/>
            </p:nvSpPr>
            <p:spPr bwMode="auto">
              <a:xfrm>
                <a:off x="-2303463" y="2157413"/>
                <a:ext cx="130175" cy="147638"/>
              </a:xfrm>
              <a:custGeom>
                <a:avLst/>
                <a:gdLst>
                  <a:gd name="T0" fmla="*/ 58 w 58"/>
                  <a:gd name="T1" fmla="*/ 61 h 67"/>
                  <a:gd name="T2" fmla="*/ 40 w 58"/>
                  <a:gd name="T3" fmla="*/ 63 h 67"/>
                  <a:gd name="T4" fmla="*/ 39 w 58"/>
                  <a:gd name="T5" fmla="*/ 54 h 67"/>
                  <a:gd name="T6" fmla="*/ 39 w 58"/>
                  <a:gd name="T7" fmla="*/ 54 h 67"/>
                  <a:gd name="T8" fmla="*/ 22 w 58"/>
                  <a:gd name="T9" fmla="*/ 66 h 67"/>
                  <a:gd name="T10" fmla="*/ 8 w 58"/>
                  <a:gd name="T11" fmla="*/ 63 h 67"/>
                  <a:gd name="T12" fmla="*/ 1 w 58"/>
                  <a:gd name="T13" fmla="*/ 50 h 67"/>
                  <a:gd name="T14" fmla="*/ 20 w 58"/>
                  <a:gd name="T15" fmla="*/ 28 h 67"/>
                  <a:gd name="T16" fmla="*/ 36 w 58"/>
                  <a:gd name="T17" fmla="*/ 24 h 67"/>
                  <a:gd name="T18" fmla="*/ 24 w 58"/>
                  <a:gd name="T19" fmla="*/ 15 h 67"/>
                  <a:gd name="T20" fmla="*/ 4 w 58"/>
                  <a:gd name="T21" fmla="*/ 24 h 67"/>
                  <a:gd name="T22" fmla="*/ 3 w 58"/>
                  <a:gd name="T23" fmla="*/ 10 h 67"/>
                  <a:gd name="T24" fmla="*/ 13 w 58"/>
                  <a:gd name="T25" fmla="*/ 5 h 67"/>
                  <a:gd name="T26" fmla="*/ 25 w 58"/>
                  <a:gd name="T27" fmla="*/ 2 h 67"/>
                  <a:gd name="T28" fmla="*/ 54 w 58"/>
                  <a:gd name="T29" fmla="*/ 25 h 67"/>
                  <a:gd name="T30" fmla="*/ 58 w 58"/>
                  <a:gd name="T31" fmla="*/ 61 h 67"/>
                  <a:gd name="T32" fmla="*/ 37 w 58"/>
                  <a:gd name="T33" fmla="*/ 38 h 67"/>
                  <a:gd name="T34" fmla="*/ 37 w 58"/>
                  <a:gd name="T35" fmla="*/ 34 h 67"/>
                  <a:gd name="T36" fmla="*/ 26 w 58"/>
                  <a:gd name="T37" fmla="*/ 37 h 67"/>
                  <a:gd name="T38" fmla="*/ 18 w 58"/>
                  <a:gd name="T39" fmla="*/ 46 h 67"/>
                  <a:gd name="T40" fmla="*/ 21 w 58"/>
                  <a:gd name="T41" fmla="*/ 51 h 67"/>
                  <a:gd name="T42" fmla="*/ 27 w 58"/>
                  <a:gd name="T43" fmla="*/ 52 h 67"/>
                  <a:gd name="T44" fmla="*/ 35 w 58"/>
                  <a:gd name="T45" fmla="*/ 48 h 67"/>
                  <a:gd name="T46" fmla="*/ 37 w 58"/>
                  <a:gd name="T4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67">
                    <a:moveTo>
                      <a:pt x="58" y="61"/>
                    </a:moveTo>
                    <a:cubicBezTo>
                      <a:pt x="40" y="63"/>
                      <a:pt x="40" y="63"/>
                      <a:pt x="40" y="63"/>
                    </a:cubicBezTo>
                    <a:cubicBezTo>
                      <a:pt x="39" y="54"/>
                      <a:pt x="39" y="54"/>
                      <a:pt x="39" y="54"/>
                    </a:cubicBezTo>
                    <a:cubicBezTo>
                      <a:pt x="39" y="54"/>
                      <a:pt x="39" y="54"/>
                      <a:pt x="39" y="54"/>
                    </a:cubicBezTo>
                    <a:cubicBezTo>
                      <a:pt x="36" y="61"/>
                      <a:pt x="30" y="65"/>
                      <a:pt x="22" y="66"/>
                    </a:cubicBezTo>
                    <a:cubicBezTo>
                      <a:pt x="16" y="67"/>
                      <a:pt x="12" y="66"/>
                      <a:pt x="8" y="63"/>
                    </a:cubicBezTo>
                    <a:cubicBezTo>
                      <a:pt x="4" y="60"/>
                      <a:pt x="2" y="56"/>
                      <a:pt x="1" y="50"/>
                    </a:cubicBezTo>
                    <a:cubicBezTo>
                      <a:pt x="0" y="39"/>
                      <a:pt x="6" y="31"/>
                      <a:pt x="20" y="28"/>
                    </a:cubicBezTo>
                    <a:cubicBezTo>
                      <a:pt x="36" y="24"/>
                      <a:pt x="36" y="24"/>
                      <a:pt x="36" y="24"/>
                    </a:cubicBezTo>
                    <a:cubicBezTo>
                      <a:pt x="35" y="17"/>
                      <a:pt x="31" y="14"/>
                      <a:pt x="24" y="15"/>
                    </a:cubicBezTo>
                    <a:cubicBezTo>
                      <a:pt x="17" y="16"/>
                      <a:pt x="10" y="19"/>
                      <a:pt x="4" y="24"/>
                    </a:cubicBezTo>
                    <a:cubicBezTo>
                      <a:pt x="3" y="10"/>
                      <a:pt x="3" y="10"/>
                      <a:pt x="3" y="10"/>
                    </a:cubicBezTo>
                    <a:cubicBezTo>
                      <a:pt x="5" y="8"/>
                      <a:pt x="8" y="6"/>
                      <a:pt x="13" y="5"/>
                    </a:cubicBezTo>
                    <a:cubicBezTo>
                      <a:pt x="17" y="3"/>
                      <a:pt x="21" y="2"/>
                      <a:pt x="25" y="2"/>
                    </a:cubicBezTo>
                    <a:cubicBezTo>
                      <a:pt x="42" y="0"/>
                      <a:pt x="52" y="8"/>
                      <a:pt x="54" y="25"/>
                    </a:cubicBezTo>
                    <a:lnTo>
                      <a:pt x="58" y="61"/>
                    </a:lnTo>
                    <a:close/>
                    <a:moveTo>
                      <a:pt x="37" y="38"/>
                    </a:moveTo>
                    <a:cubicBezTo>
                      <a:pt x="37" y="34"/>
                      <a:pt x="37" y="34"/>
                      <a:pt x="37" y="34"/>
                    </a:cubicBezTo>
                    <a:cubicBezTo>
                      <a:pt x="26" y="37"/>
                      <a:pt x="26" y="37"/>
                      <a:pt x="26" y="37"/>
                    </a:cubicBezTo>
                    <a:cubicBezTo>
                      <a:pt x="20" y="38"/>
                      <a:pt x="18" y="41"/>
                      <a:pt x="18" y="46"/>
                    </a:cubicBezTo>
                    <a:cubicBezTo>
                      <a:pt x="18" y="48"/>
                      <a:pt x="19" y="50"/>
                      <a:pt x="21" y="51"/>
                    </a:cubicBezTo>
                    <a:cubicBezTo>
                      <a:pt x="23" y="52"/>
                      <a:pt x="25" y="53"/>
                      <a:pt x="27" y="52"/>
                    </a:cubicBezTo>
                    <a:cubicBezTo>
                      <a:pt x="31" y="52"/>
                      <a:pt x="33" y="51"/>
                      <a:pt x="35" y="48"/>
                    </a:cubicBezTo>
                    <a:cubicBezTo>
                      <a:pt x="37" y="45"/>
                      <a:pt x="38" y="42"/>
                      <a:pt x="37" y="38"/>
                    </a:cubicBezTo>
                    <a:close/>
                  </a:path>
                </a:pathLst>
              </a:custGeom>
              <a:solidFill>
                <a:srgbClr val="9696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6" name="Freeform 48"/>
              <p:cNvSpPr>
                <a:spLocks/>
              </p:cNvSpPr>
              <p:nvPr/>
            </p:nvSpPr>
            <p:spPr bwMode="auto">
              <a:xfrm>
                <a:off x="-2173288" y="2138363"/>
                <a:ext cx="144463" cy="211138"/>
              </a:xfrm>
              <a:custGeom>
                <a:avLst/>
                <a:gdLst>
                  <a:gd name="T0" fmla="*/ 65 w 65"/>
                  <a:gd name="T1" fmla="*/ 0 h 95"/>
                  <a:gd name="T2" fmla="*/ 48 w 65"/>
                  <a:gd name="T3" fmla="*/ 68 h 95"/>
                  <a:gd name="T4" fmla="*/ 24 w 65"/>
                  <a:gd name="T5" fmla="*/ 95 h 95"/>
                  <a:gd name="T6" fmla="*/ 13 w 65"/>
                  <a:gd name="T7" fmla="*/ 94 h 95"/>
                  <a:gd name="T8" fmla="*/ 11 w 65"/>
                  <a:gd name="T9" fmla="*/ 80 h 95"/>
                  <a:gd name="T10" fmla="*/ 19 w 65"/>
                  <a:gd name="T11" fmla="*/ 81 h 95"/>
                  <a:gd name="T12" fmla="*/ 29 w 65"/>
                  <a:gd name="T13" fmla="*/ 73 h 95"/>
                  <a:gd name="T14" fmla="*/ 31 w 65"/>
                  <a:gd name="T15" fmla="*/ 65 h 95"/>
                  <a:gd name="T16" fmla="*/ 0 w 65"/>
                  <a:gd name="T17" fmla="*/ 8 h 95"/>
                  <a:gd name="T18" fmla="*/ 20 w 65"/>
                  <a:gd name="T19" fmla="*/ 5 h 95"/>
                  <a:gd name="T20" fmla="*/ 36 w 65"/>
                  <a:gd name="T21" fmla="*/ 41 h 95"/>
                  <a:gd name="T22" fmla="*/ 38 w 65"/>
                  <a:gd name="T23" fmla="*/ 49 h 95"/>
                  <a:gd name="T24" fmla="*/ 38 w 65"/>
                  <a:gd name="T25" fmla="*/ 49 h 95"/>
                  <a:gd name="T26" fmla="*/ 39 w 65"/>
                  <a:gd name="T27" fmla="*/ 40 h 95"/>
                  <a:gd name="T28" fmla="*/ 47 w 65"/>
                  <a:gd name="T29" fmla="*/ 2 h 95"/>
                  <a:gd name="T30" fmla="*/ 65 w 65"/>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95">
                    <a:moveTo>
                      <a:pt x="65" y="0"/>
                    </a:moveTo>
                    <a:cubicBezTo>
                      <a:pt x="48" y="68"/>
                      <a:pt x="48" y="68"/>
                      <a:pt x="48" y="68"/>
                    </a:cubicBezTo>
                    <a:cubicBezTo>
                      <a:pt x="44" y="85"/>
                      <a:pt x="36" y="93"/>
                      <a:pt x="24" y="95"/>
                    </a:cubicBezTo>
                    <a:cubicBezTo>
                      <a:pt x="20" y="95"/>
                      <a:pt x="16" y="95"/>
                      <a:pt x="13" y="94"/>
                    </a:cubicBezTo>
                    <a:cubicBezTo>
                      <a:pt x="11" y="80"/>
                      <a:pt x="11" y="80"/>
                      <a:pt x="11" y="80"/>
                    </a:cubicBezTo>
                    <a:cubicBezTo>
                      <a:pt x="14" y="81"/>
                      <a:pt x="16" y="81"/>
                      <a:pt x="19" y="81"/>
                    </a:cubicBezTo>
                    <a:cubicBezTo>
                      <a:pt x="24" y="80"/>
                      <a:pt x="27" y="78"/>
                      <a:pt x="29" y="73"/>
                    </a:cubicBezTo>
                    <a:cubicBezTo>
                      <a:pt x="31" y="65"/>
                      <a:pt x="31" y="65"/>
                      <a:pt x="31" y="65"/>
                    </a:cubicBezTo>
                    <a:cubicBezTo>
                      <a:pt x="0" y="8"/>
                      <a:pt x="0" y="8"/>
                      <a:pt x="0" y="8"/>
                    </a:cubicBezTo>
                    <a:cubicBezTo>
                      <a:pt x="20" y="5"/>
                      <a:pt x="20" y="5"/>
                      <a:pt x="20" y="5"/>
                    </a:cubicBezTo>
                    <a:cubicBezTo>
                      <a:pt x="36" y="41"/>
                      <a:pt x="36" y="41"/>
                      <a:pt x="36" y="41"/>
                    </a:cubicBezTo>
                    <a:cubicBezTo>
                      <a:pt x="37" y="43"/>
                      <a:pt x="37" y="46"/>
                      <a:pt x="38" y="49"/>
                    </a:cubicBezTo>
                    <a:cubicBezTo>
                      <a:pt x="38" y="49"/>
                      <a:pt x="38" y="49"/>
                      <a:pt x="38" y="49"/>
                    </a:cubicBezTo>
                    <a:cubicBezTo>
                      <a:pt x="38" y="46"/>
                      <a:pt x="39" y="44"/>
                      <a:pt x="39" y="40"/>
                    </a:cubicBezTo>
                    <a:cubicBezTo>
                      <a:pt x="47" y="2"/>
                      <a:pt x="47" y="2"/>
                      <a:pt x="47" y="2"/>
                    </a:cubicBezTo>
                    <a:lnTo>
                      <a:pt x="65" y="0"/>
                    </a:lnTo>
                    <a:close/>
                  </a:path>
                </a:pathLst>
              </a:custGeom>
              <a:solidFill>
                <a:srgbClr val="9696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7" name="Freeform 49"/>
              <p:cNvSpPr>
                <a:spLocks/>
              </p:cNvSpPr>
              <p:nvPr/>
            </p:nvSpPr>
            <p:spPr bwMode="auto">
              <a:xfrm>
                <a:off x="-3022600" y="2559050"/>
                <a:ext cx="142875" cy="298450"/>
              </a:xfrm>
              <a:custGeom>
                <a:avLst/>
                <a:gdLst>
                  <a:gd name="T0" fmla="*/ 62 w 64"/>
                  <a:gd name="T1" fmla="*/ 76 h 134"/>
                  <a:gd name="T2" fmla="*/ 54 w 64"/>
                  <a:gd name="T3" fmla="*/ 116 h 134"/>
                  <a:gd name="T4" fmla="*/ 22 w 64"/>
                  <a:gd name="T5" fmla="*/ 134 h 134"/>
                  <a:gd name="T6" fmla="*/ 3 w 64"/>
                  <a:gd name="T7" fmla="*/ 132 h 134"/>
                  <a:gd name="T8" fmla="*/ 0 w 64"/>
                  <a:gd name="T9" fmla="*/ 106 h 134"/>
                  <a:gd name="T10" fmla="*/ 17 w 64"/>
                  <a:gd name="T11" fmla="*/ 109 h 134"/>
                  <a:gd name="T12" fmla="*/ 33 w 64"/>
                  <a:gd name="T13" fmla="*/ 78 h 134"/>
                  <a:gd name="T14" fmla="*/ 25 w 64"/>
                  <a:gd name="T15" fmla="*/ 4 h 134"/>
                  <a:gd name="T16" fmla="*/ 53 w 64"/>
                  <a:gd name="T17" fmla="*/ 0 h 134"/>
                  <a:gd name="T18" fmla="*/ 62 w 64"/>
                  <a:gd name="T19" fmla="*/ 7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34">
                    <a:moveTo>
                      <a:pt x="62" y="76"/>
                    </a:moveTo>
                    <a:cubicBezTo>
                      <a:pt x="64" y="93"/>
                      <a:pt x="61" y="107"/>
                      <a:pt x="54" y="116"/>
                    </a:cubicBezTo>
                    <a:cubicBezTo>
                      <a:pt x="48" y="126"/>
                      <a:pt x="37" y="132"/>
                      <a:pt x="22" y="134"/>
                    </a:cubicBezTo>
                    <a:cubicBezTo>
                      <a:pt x="15" y="134"/>
                      <a:pt x="9" y="134"/>
                      <a:pt x="3" y="132"/>
                    </a:cubicBezTo>
                    <a:cubicBezTo>
                      <a:pt x="0" y="106"/>
                      <a:pt x="0" y="106"/>
                      <a:pt x="0" y="106"/>
                    </a:cubicBezTo>
                    <a:cubicBezTo>
                      <a:pt x="5" y="109"/>
                      <a:pt x="11" y="110"/>
                      <a:pt x="17" y="109"/>
                    </a:cubicBezTo>
                    <a:cubicBezTo>
                      <a:pt x="30" y="108"/>
                      <a:pt x="35" y="98"/>
                      <a:pt x="33" y="78"/>
                    </a:cubicBezTo>
                    <a:cubicBezTo>
                      <a:pt x="25" y="4"/>
                      <a:pt x="25" y="4"/>
                      <a:pt x="25" y="4"/>
                    </a:cubicBezTo>
                    <a:cubicBezTo>
                      <a:pt x="53" y="0"/>
                      <a:pt x="53" y="0"/>
                      <a:pt x="53" y="0"/>
                    </a:cubicBezTo>
                    <a:lnTo>
                      <a:pt x="62" y="76"/>
                    </a:lnTo>
                    <a:close/>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8" name="Freeform 50"/>
              <p:cNvSpPr>
                <a:spLocks/>
              </p:cNvSpPr>
              <p:nvPr/>
            </p:nvSpPr>
            <p:spPr bwMode="auto">
              <a:xfrm>
                <a:off x="-2855913" y="2527300"/>
                <a:ext cx="257175" cy="307975"/>
              </a:xfrm>
              <a:custGeom>
                <a:avLst/>
                <a:gdLst>
                  <a:gd name="T0" fmla="*/ 112 w 116"/>
                  <a:gd name="T1" fmla="*/ 71 h 138"/>
                  <a:gd name="T2" fmla="*/ 66 w 116"/>
                  <a:gd name="T3" fmla="*/ 134 h 138"/>
                  <a:gd name="T4" fmla="*/ 8 w 116"/>
                  <a:gd name="T5" fmla="*/ 85 h 138"/>
                  <a:gd name="T6" fmla="*/ 0 w 116"/>
                  <a:gd name="T7" fmla="*/ 12 h 138"/>
                  <a:gd name="T8" fmla="*/ 28 w 116"/>
                  <a:gd name="T9" fmla="*/ 9 h 138"/>
                  <a:gd name="T10" fmla="*/ 36 w 116"/>
                  <a:gd name="T11" fmla="*/ 82 h 138"/>
                  <a:gd name="T12" fmla="*/ 64 w 116"/>
                  <a:gd name="T13" fmla="*/ 109 h 138"/>
                  <a:gd name="T14" fmla="*/ 84 w 116"/>
                  <a:gd name="T15" fmla="*/ 77 h 138"/>
                  <a:gd name="T16" fmla="*/ 75 w 116"/>
                  <a:gd name="T17" fmla="*/ 3 h 138"/>
                  <a:gd name="T18" fmla="*/ 104 w 116"/>
                  <a:gd name="T19" fmla="*/ 0 h 138"/>
                  <a:gd name="T20" fmla="*/ 112 w 116"/>
                  <a:gd name="T21" fmla="*/ 7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38">
                    <a:moveTo>
                      <a:pt x="112" y="71"/>
                    </a:moveTo>
                    <a:cubicBezTo>
                      <a:pt x="116" y="109"/>
                      <a:pt x="101" y="130"/>
                      <a:pt x="66" y="134"/>
                    </a:cubicBezTo>
                    <a:cubicBezTo>
                      <a:pt x="31" y="138"/>
                      <a:pt x="12" y="122"/>
                      <a:pt x="8" y="85"/>
                    </a:cubicBezTo>
                    <a:cubicBezTo>
                      <a:pt x="0" y="12"/>
                      <a:pt x="0" y="12"/>
                      <a:pt x="0" y="12"/>
                    </a:cubicBezTo>
                    <a:cubicBezTo>
                      <a:pt x="28" y="9"/>
                      <a:pt x="28" y="9"/>
                      <a:pt x="28" y="9"/>
                    </a:cubicBezTo>
                    <a:cubicBezTo>
                      <a:pt x="36" y="82"/>
                      <a:pt x="36" y="82"/>
                      <a:pt x="36" y="82"/>
                    </a:cubicBezTo>
                    <a:cubicBezTo>
                      <a:pt x="39" y="102"/>
                      <a:pt x="48" y="111"/>
                      <a:pt x="64" y="109"/>
                    </a:cubicBezTo>
                    <a:cubicBezTo>
                      <a:pt x="79" y="108"/>
                      <a:pt x="86" y="97"/>
                      <a:pt x="84" y="77"/>
                    </a:cubicBezTo>
                    <a:cubicBezTo>
                      <a:pt x="75" y="3"/>
                      <a:pt x="75" y="3"/>
                      <a:pt x="75" y="3"/>
                    </a:cubicBezTo>
                    <a:cubicBezTo>
                      <a:pt x="104" y="0"/>
                      <a:pt x="104" y="0"/>
                      <a:pt x="104" y="0"/>
                    </a:cubicBezTo>
                    <a:lnTo>
                      <a:pt x="112" y="71"/>
                    </a:lnTo>
                    <a:close/>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89" name="Freeform 51"/>
              <p:cNvSpPr>
                <a:spLocks/>
              </p:cNvSpPr>
              <p:nvPr/>
            </p:nvSpPr>
            <p:spPr bwMode="auto">
              <a:xfrm>
                <a:off x="-2573338" y="2492375"/>
                <a:ext cx="284163" cy="309563"/>
              </a:xfrm>
              <a:custGeom>
                <a:avLst/>
                <a:gdLst>
                  <a:gd name="T0" fmla="*/ 128 w 128"/>
                  <a:gd name="T1" fmla="*/ 126 h 139"/>
                  <a:gd name="T2" fmla="*/ 99 w 128"/>
                  <a:gd name="T3" fmla="*/ 129 h 139"/>
                  <a:gd name="T4" fmla="*/ 38 w 128"/>
                  <a:gd name="T5" fmla="*/ 56 h 139"/>
                  <a:gd name="T6" fmla="*/ 30 w 128"/>
                  <a:gd name="T7" fmla="*/ 47 h 139"/>
                  <a:gd name="T8" fmla="*/ 30 w 128"/>
                  <a:gd name="T9" fmla="*/ 47 h 139"/>
                  <a:gd name="T10" fmla="*/ 33 w 128"/>
                  <a:gd name="T11" fmla="*/ 67 h 139"/>
                  <a:gd name="T12" fmla="*/ 41 w 128"/>
                  <a:gd name="T13" fmla="*/ 136 h 139"/>
                  <a:gd name="T14" fmla="*/ 14 w 128"/>
                  <a:gd name="T15" fmla="*/ 139 h 139"/>
                  <a:gd name="T16" fmla="*/ 0 w 128"/>
                  <a:gd name="T17" fmla="*/ 13 h 139"/>
                  <a:gd name="T18" fmla="*/ 30 w 128"/>
                  <a:gd name="T19" fmla="*/ 10 h 139"/>
                  <a:gd name="T20" fmla="*/ 89 w 128"/>
                  <a:gd name="T21" fmla="*/ 81 h 139"/>
                  <a:gd name="T22" fmla="*/ 97 w 128"/>
                  <a:gd name="T23" fmla="*/ 90 h 139"/>
                  <a:gd name="T24" fmla="*/ 97 w 128"/>
                  <a:gd name="T25" fmla="*/ 90 h 139"/>
                  <a:gd name="T26" fmla="*/ 94 w 128"/>
                  <a:gd name="T27" fmla="*/ 73 h 139"/>
                  <a:gd name="T28" fmla="*/ 86 w 128"/>
                  <a:gd name="T29" fmla="*/ 3 h 139"/>
                  <a:gd name="T30" fmla="*/ 113 w 128"/>
                  <a:gd name="T31" fmla="*/ 0 h 139"/>
                  <a:gd name="T32" fmla="*/ 128 w 128"/>
                  <a:gd name="T33" fmla="*/ 12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39">
                    <a:moveTo>
                      <a:pt x="128" y="126"/>
                    </a:moveTo>
                    <a:cubicBezTo>
                      <a:pt x="99" y="129"/>
                      <a:pt x="99" y="129"/>
                      <a:pt x="99" y="129"/>
                    </a:cubicBezTo>
                    <a:cubicBezTo>
                      <a:pt x="38" y="56"/>
                      <a:pt x="38" y="56"/>
                      <a:pt x="38" y="56"/>
                    </a:cubicBezTo>
                    <a:cubicBezTo>
                      <a:pt x="34" y="52"/>
                      <a:pt x="32" y="49"/>
                      <a:pt x="30" y="47"/>
                    </a:cubicBezTo>
                    <a:cubicBezTo>
                      <a:pt x="30" y="47"/>
                      <a:pt x="30" y="47"/>
                      <a:pt x="30" y="47"/>
                    </a:cubicBezTo>
                    <a:cubicBezTo>
                      <a:pt x="31" y="51"/>
                      <a:pt x="32" y="58"/>
                      <a:pt x="33" y="67"/>
                    </a:cubicBezTo>
                    <a:cubicBezTo>
                      <a:pt x="41" y="136"/>
                      <a:pt x="41" y="136"/>
                      <a:pt x="41" y="136"/>
                    </a:cubicBezTo>
                    <a:cubicBezTo>
                      <a:pt x="14" y="139"/>
                      <a:pt x="14" y="139"/>
                      <a:pt x="14" y="139"/>
                    </a:cubicBezTo>
                    <a:cubicBezTo>
                      <a:pt x="0" y="13"/>
                      <a:pt x="0" y="13"/>
                      <a:pt x="0" y="13"/>
                    </a:cubicBezTo>
                    <a:cubicBezTo>
                      <a:pt x="30" y="10"/>
                      <a:pt x="30" y="10"/>
                      <a:pt x="30" y="10"/>
                    </a:cubicBezTo>
                    <a:cubicBezTo>
                      <a:pt x="89" y="81"/>
                      <a:pt x="89" y="81"/>
                      <a:pt x="89" y="81"/>
                    </a:cubicBezTo>
                    <a:cubicBezTo>
                      <a:pt x="92" y="84"/>
                      <a:pt x="94" y="87"/>
                      <a:pt x="97" y="90"/>
                    </a:cubicBezTo>
                    <a:cubicBezTo>
                      <a:pt x="97" y="90"/>
                      <a:pt x="97" y="90"/>
                      <a:pt x="97" y="90"/>
                    </a:cubicBezTo>
                    <a:cubicBezTo>
                      <a:pt x="96" y="87"/>
                      <a:pt x="95" y="82"/>
                      <a:pt x="94" y="73"/>
                    </a:cubicBezTo>
                    <a:cubicBezTo>
                      <a:pt x="86" y="3"/>
                      <a:pt x="86" y="3"/>
                      <a:pt x="86" y="3"/>
                    </a:cubicBezTo>
                    <a:cubicBezTo>
                      <a:pt x="113" y="0"/>
                      <a:pt x="113" y="0"/>
                      <a:pt x="113" y="0"/>
                    </a:cubicBezTo>
                    <a:lnTo>
                      <a:pt x="128" y="126"/>
                    </a:lnTo>
                    <a:close/>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sp>
            <p:nvSpPr>
              <p:cNvPr id="90" name="Freeform 52"/>
              <p:cNvSpPr>
                <a:spLocks/>
              </p:cNvSpPr>
              <p:nvPr/>
            </p:nvSpPr>
            <p:spPr bwMode="auto">
              <a:xfrm>
                <a:off x="-2154238" y="2454275"/>
                <a:ext cx="149225" cy="293688"/>
              </a:xfrm>
              <a:custGeom>
                <a:avLst/>
                <a:gdLst>
                  <a:gd name="T0" fmla="*/ 52 w 67"/>
                  <a:gd name="T1" fmla="*/ 0 h 132"/>
                  <a:gd name="T2" fmla="*/ 67 w 67"/>
                  <a:gd name="T3" fmla="*/ 128 h 132"/>
                  <a:gd name="T4" fmla="*/ 39 w 67"/>
                  <a:gd name="T5" fmla="*/ 132 h 132"/>
                  <a:gd name="T6" fmla="*/ 28 w 67"/>
                  <a:gd name="T7" fmla="*/ 34 h 132"/>
                  <a:gd name="T8" fmla="*/ 23 w 67"/>
                  <a:gd name="T9" fmla="*/ 39 h 132"/>
                  <a:gd name="T10" fmla="*/ 17 w 67"/>
                  <a:gd name="T11" fmla="*/ 43 h 132"/>
                  <a:gd name="T12" fmla="*/ 10 w 67"/>
                  <a:gd name="T13" fmla="*/ 46 h 132"/>
                  <a:gd name="T14" fmla="*/ 2 w 67"/>
                  <a:gd name="T15" fmla="*/ 48 h 132"/>
                  <a:gd name="T16" fmla="*/ 0 w 67"/>
                  <a:gd name="T17" fmla="*/ 25 h 132"/>
                  <a:gd name="T18" fmla="*/ 19 w 67"/>
                  <a:gd name="T19" fmla="*/ 14 h 132"/>
                  <a:gd name="T20" fmla="*/ 35 w 67"/>
                  <a:gd name="T21" fmla="*/ 2 h 132"/>
                  <a:gd name="T22" fmla="*/ 52 w 67"/>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32">
                    <a:moveTo>
                      <a:pt x="52" y="0"/>
                    </a:moveTo>
                    <a:cubicBezTo>
                      <a:pt x="67" y="128"/>
                      <a:pt x="67" y="128"/>
                      <a:pt x="67" y="128"/>
                    </a:cubicBezTo>
                    <a:cubicBezTo>
                      <a:pt x="39" y="132"/>
                      <a:pt x="39" y="132"/>
                      <a:pt x="39" y="132"/>
                    </a:cubicBezTo>
                    <a:cubicBezTo>
                      <a:pt x="28" y="34"/>
                      <a:pt x="28" y="34"/>
                      <a:pt x="28" y="34"/>
                    </a:cubicBezTo>
                    <a:cubicBezTo>
                      <a:pt x="26" y="36"/>
                      <a:pt x="25" y="37"/>
                      <a:pt x="23" y="39"/>
                    </a:cubicBezTo>
                    <a:cubicBezTo>
                      <a:pt x="21" y="40"/>
                      <a:pt x="19" y="41"/>
                      <a:pt x="17" y="43"/>
                    </a:cubicBezTo>
                    <a:cubicBezTo>
                      <a:pt x="14" y="44"/>
                      <a:pt x="12" y="45"/>
                      <a:pt x="10" y="46"/>
                    </a:cubicBezTo>
                    <a:cubicBezTo>
                      <a:pt x="7" y="47"/>
                      <a:pt x="5" y="48"/>
                      <a:pt x="2" y="48"/>
                    </a:cubicBezTo>
                    <a:cubicBezTo>
                      <a:pt x="0" y="25"/>
                      <a:pt x="0" y="25"/>
                      <a:pt x="0" y="25"/>
                    </a:cubicBezTo>
                    <a:cubicBezTo>
                      <a:pt x="7" y="22"/>
                      <a:pt x="13" y="18"/>
                      <a:pt x="19" y="14"/>
                    </a:cubicBezTo>
                    <a:cubicBezTo>
                      <a:pt x="25" y="10"/>
                      <a:pt x="30" y="6"/>
                      <a:pt x="35" y="2"/>
                    </a:cubicBezTo>
                    <a:lnTo>
                      <a:pt x="52" y="0"/>
                    </a:lnTo>
                    <a:close/>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1858">
                        <a:srgbClr val="FFFFFF"/>
                      </a:gs>
                      <a:gs pos="83000">
                        <a:srgbClr val="FFFFFF"/>
                      </a:gs>
                    </a:gsLst>
                    <a:lin ang="5400000" scaled="1"/>
                  </a:gradFill>
                  <a:effectLst/>
                  <a:uLnTx/>
                  <a:uFillTx/>
                  <a:latin typeface="Segoe UI"/>
                  <a:ea typeface="+mn-ea"/>
                  <a:cs typeface="+mn-cs"/>
                </a:endParaRPr>
              </a:p>
            </p:txBody>
          </p:sp>
        </p:grpSp>
        <p:grpSp>
          <p:nvGrpSpPr>
            <p:cNvPr id="55" name="Group 54"/>
            <p:cNvGrpSpPr/>
            <p:nvPr/>
          </p:nvGrpSpPr>
          <p:grpSpPr>
            <a:xfrm>
              <a:off x="8922640" y="2966466"/>
              <a:ext cx="365757" cy="783110"/>
              <a:chOff x="9195251" y="2966466"/>
              <a:chExt cx="365757" cy="783110"/>
            </a:xfrm>
          </p:grpSpPr>
          <p:cxnSp>
            <p:nvCxnSpPr>
              <p:cNvPr id="57" name="Straight Connector 56"/>
              <p:cNvCxnSpPr/>
              <p:nvPr/>
            </p:nvCxnSpPr>
            <p:spPr>
              <a:xfrm flipV="1">
                <a:off x="9378129" y="2966466"/>
                <a:ext cx="0" cy="438945"/>
              </a:xfrm>
              <a:prstGeom prst="line">
                <a:avLst/>
              </a:prstGeom>
              <a:noFill/>
              <a:ln w="38100" cap="rnd" cmpd="sng" algn="ctr">
                <a:solidFill>
                  <a:srgbClr val="BAD80A"/>
                </a:solidFill>
                <a:prstDash val="sysDot"/>
                <a:headEnd type="none"/>
                <a:tailEnd type="oval"/>
              </a:ln>
              <a:effectLst/>
            </p:spPr>
          </p:cxnSp>
          <p:sp>
            <p:nvSpPr>
              <p:cNvPr id="58" name="Oval 57"/>
              <p:cNvSpPr/>
              <p:nvPr/>
            </p:nvSpPr>
            <p:spPr bwMode="auto">
              <a:xfrm>
                <a:off x="9195251" y="3383819"/>
                <a:ext cx="365757" cy="365757"/>
              </a:xfrm>
              <a:prstGeom prst="ellipse">
                <a:avLst/>
              </a:prstGeom>
              <a:solidFill>
                <a:srgbClr val="FFFFFF"/>
              </a:solidFill>
              <a:ln w="38100" cap="flat" cmpd="sng" algn="ctr">
                <a:solidFill>
                  <a:srgbClr val="BAD80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grpSp>
        <p:sp>
          <p:nvSpPr>
            <p:cNvPr id="56" name="TextBox 55"/>
            <p:cNvSpPr txBox="1"/>
            <p:nvPr/>
          </p:nvSpPr>
          <p:spPr>
            <a:xfrm>
              <a:off x="8138456" y="1746454"/>
              <a:ext cx="1640003" cy="45570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Início</a:t>
              </a: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 do </a:t>
              </a: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projeto</a:t>
              </a:r>
              <a:endPar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endParaRPr>
            </a:p>
          </p:txBody>
        </p:sp>
      </p:grpSp>
      <p:sp>
        <p:nvSpPr>
          <p:cNvPr id="91" name="Rectangle 90"/>
          <p:cNvSpPr/>
          <p:nvPr/>
        </p:nvSpPr>
        <p:spPr bwMode="auto">
          <a:xfrm flipV="1">
            <a:off x="7802034" y="3555115"/>
            <a:ext cx="1117328" cy="76555"/>
          </a:xfrm>
          <a:prstGeom prst="rect">
            <a:avLst/>
          </a:prstGeom>
          <a:solidFill>
            <a:srgbClr val="BAD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 name="Rectangle 91"/>
          <p:cNvSpPr/>
          <p:nvPr/>
        </p:nvSpPr>
        <p:spPr bwMode="auto">
          <a:xfrm flipV="1">
            <a:off x="4648197" y="3555113"/>
            <a:ext cx="1269998" cy="68090"/>
          </a:xfrm>
          <a:prstGeom prst="rect">
            <a:avLst/>
          </a:prstGeom>
          <a:solidFill>
            <a:srgbClr val="BAD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3" name="Group 92"/>
          <p:cNvGrpSpPr/>
          <p:nvPr/>
        </p:nvGrpSpPr>
        <p:grpSpPr>
          <a:xfrm>
            <a:off x="7315505" y="3408236"/>
            <a:ext cx="712724" cy="1489694"/>
            <a:chOff x="7315503" y="3400300"/>
            <a:chExt cx="712724" cy="1489694"/>
          </a:xfrm>
        </p:grpSpPr>
        <p:sp>
          <p:nvSpPr>
            <p:cNvPr id="94" name="TextBox 93"/>
            <p:cNvSpPr txBox="1"/>
            <p:nvPr/>
          </p:nvSpPr>
          <p:spPr>
            <a:xfrm>
              <a:off x="7315503" y="4532588"/>
              <a:ext cx="712724" cy="3574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Planejar</a:t>
              </a:r>
              <a:endPar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endParaRPr>
            </a:p>
          </p:txBody>
        </p:sp>
        <p:grpSp>
          <p:nvGrpSpPr>
            <p:cNvPr id="95" name="Group 94"/>
            <p:cNvGrpSpPr/>
            <p:nvPr/>
          </p:nvGrpSpPr>
          <p:grpSpPr>
            <a:xfrm>
              <a:off x="7442430" y="3400300"/>
              <a:ext cx="365757" cy="1034281"/>
              <a:chOff x="7700039" y="3400300"/>
              <a:chExt cx="365757" cy="1034281"/>
            </a:xfrm>
          </p:grpSpPr>
          <p:cxnSp>
            <p:nvCxnSpPr>
              <p:cNvPr id="96" name="Straight Connector 95"/>
              <p:cNvCxnSpPr/>
              <p:nvPr/>
            </p:nvCxnSpPr>
            <p:spPr>
              <a:xfrm>
                <a:off x="7882917" y="3738831"/>
                <a:ext cx="0" cy="695750"/>
              </a:xfrm>
              <a:prstGeom prst="line">
                <a:avLst/>
              </a:prstGeom>
              <a:noFill/>
              <a:ln w="38100" cap="rnd" cmpd="sng" algn="ctr">
                <a:solidFill>
                  <a:srgbClr val="BAD80A"/>
                </a:solidFill>
                <a:prstDash val="sysDot"/>
                <a:headEnd type="none"/>
                <a:tailEnd type="oval"/>
              </a:ln>
              <a:effectLst/>
            </p:spPr>
          </p:cxnSp>
          <p:sp>
            <p:nvSpPr>
              <p:cNvPr id="97" name="Oval 96"/>
              <p:cNvSpPr/>
              <p:nvPr/>
            </p:nvSpPr>
            <p:spPr bwMode="auto">
              <a:xfrm>
                <a:off x="7700039" y="3400300"/>
                <a:ext cx="365757" cy="365757"/>
              </a:xfrm>
              <a:prstGeom prst="ellipse">
                <a:avLst/>
              </a:prstGeom>
              <a:solidFill>
                <a:srgbClr val="FFFFFF"/>
              </a:solidFill>
              <a:ln w="38100" cap="flat" cmpd="sng" algn="ctr">
                <a:solidFill>
                  <a:srgbClr val="BAD80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grpSp>
      </p:grpSp>
      <p:sp>
        <p:nvSpPr>
          <p:cNvPr id="98" name="Rectangle 97"/>
          <p:cNvSpPr/>
          <p:nvPr/>
        </p:nvSpPr>
        <p:spPr bwMode="auto">
          <a:xfrm flipV="1">
            <a:off x="3232150" y="3555114"/>
            <a:ext cx="1073150" cy="65973"/>
          </a:xfrm>
          <a:prstGeom prst="rect">
            <a:avLst/>
          </a:prstGeom>
          <a:solidFill>
            <a:srgbClr val="BAD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9" name="Group 98"/>
          <p:cNvGrpSpPr/>
          <p:nvPr/>
        </p:nvGrpSpPr>
        <p:grpSpPr>
          <a:xfrm>
            <a:off x="3719827" y="3391757"/>
            <a:ext cx="1490857" cy="1506173"/>
            <a:chOff x="3601287" y="3383819"/>
            <a:chExt cx="1490857" cy="1506173"/>
          </a:xfrm>
        </p:grpSpPr>
        <p:sp>
          <p:nvSpPr>
            <p:cNvPr id="100" name="TextBox 99"/>
            <p:cNvSpPr txBox="1"/>
            <p:nvPr/>
          </p:nvSpPr>
          <p:spPr>
            <a:xfrm>
              <a:off x="3601287" y="4565992"/>
              <a:ext cx="1490857" cy="324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Acompanhar</a:t>
              </a: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 </a:t>
              </a: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progresso</a:t>
              </a:r>
              <a:endPar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endParaRPr>
            </a:p>
          </p:txBody>
        </p:sp>
        <p:grpSp>
          <p:nvGrpSpPr>
            <p:cNvPr id="101" name="Group 100"/>
            <p:cNvGrpSpPr/>
            <p:nvPr/>
          </p:nvGrpSpPr>
          <p:grpSpPr>
            <a:xfrm>
              <a:off x="4163837" y="3383819"/>
              <a:ext cx="365757" cy="1050762"/>
              <a:chOff x="4709613" y="3383819"/>
              <a:chExt cx="365757" cy="1050762"/>
            </a:xfrm>
          </p:grpSpPr>
          <p:cxnSp>
            <p:nvCxnSpPr>
              <p:cNvPr id="102" name="Straight Connector 101"/>
              <p:cNvCxnSpPr/>
              <p:nvPr/>
            </p:nvCxnSpPr>
            <p:spPr>
              <a:xfrm>
                <a:off x="4892491" y="3738831"/>
                <a:ext cx="0" cy="695750"/>
              </a:xfrm>
              <a:prstGeom prst="line">
                <a:avLst/>
              </a:prstGeom>
              <a:noFill/>
              <a:ln w="38100" cap="rnd" cmpd="sng" algn="ctr">
                <a:solidFill>
                  <a:srgbClr val="BAD80A"/>
                </a:solidFill>
                <a:prstDash val="sysDot"/>
                <a:headEnd type="none"/>
                <a:tailEnd type="oval"/>
              </a:ln>
              <a:effectLst/>
            </p:spPr>
          </p:cxnSp>
          <p:sp>
            <p:nvSpPr>
              <p:cNvPr id="103" name="Oval 102"/>
              <p:cNvSpPr/>
              <p:nvPr/>
            </p:nvSpPr>
            <p:spPr bwMode="auto">
              <a:xfrm>
                <a:off x="4709613" y="3383819"/>
                <a:ext cx="365757" cy="365757"/>
              </a:xfrm>
              <a:prstGeom prst="ellipse">
                <a:avLst/>
              </a:prstGeom>
              <a:solidFill>
                <a:srgbClr val="FFFFFF"/>
              </a:solidFill>
              <a:ln w="38100" cap="flat" cmpd="sng" algn="ctr">
                <a:solidFill>
                  <a:srgbClr val="BAD80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grpSp>
      </p:grpSp>
      <p:sp>
        <p:nvSpPr>
          <p:cNvPr id="104" name="Isosceles Triangle 103"/>
          <p:cNvSpPr/>
          <p:nvPr/>
        </p:nvSpPr>
        <p:spPr bwMode="auto">
          <a:xfrm rot="16200000">
            <a:off x="2768860" y="3367344"/>
            <a:ext cx="510159" cy="439792"/>
          </a:xfrm>
          <a:prstGeom prst="triangle">
            <a:avLst/>
          </a:prstGeom>
          <a:solidFill>
            <a:srgbClr val="BAD80A"/>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5" name="Group 4"/>
          <p:cNvGrpSpPr>
            <a:grpSpLocks noChangeAspect="1"/>
          </p:cNvGrpSpPr>
          <p:nvPr/>
        </p:nvGrpSpPr>
        <p:grpSpPr bwMode="auto">
          <a:xfrm>
            <a:off x="471319" y="404336"/>
            <a:ext cx="621600" cy="718568"/>
            <a:chOff x="2306" y="343"/>
            <a:chExt cx="3218" cy="3720"/>
          </a:xfrm>
          <a:solidFill>
            <a:srgbClr val="BAD80A"/>
          </a:solidFill>
        </p:grpSpPr>
        <p:sp>
          <p:nvSpPr>
            <p:cNvPr id="106" name="Freeform 5"/>
            <p:cNvSpPr>
              <a:spLocks noEditPoints="1"/>
            </p:cNvSpPr>
            <p:nvPr/>
          </p:nvSpPr>
          <p:spPr bwMode="auto">
            <a:xfrm>
              <a:off x="2306" y="1588"/>
              <a:ext cx="3218" cy="2475"/>
            </a:xfrm>
            <a:custGeom>
              <a:avLst/>
              <a:gdLst>
                <a:gd name="T0" fmla="*/ 0 w 1359"/>
                <a:gd name="T1" fmla="*/ 932 h 1046"/>
                <a:gd name="T2" fmla="*/ 1264 w 1359"/>
                <a:gd name="T3" fmla="*/ 1046 h 1046"/>
                <a:gd name="T4" fmla="*/ 1359 w 1359"/>
                <a:gd name="T5" fmla="*/ 0 h 1046"/>
                <a:gd name="T6" fmla="*/ 0 w 1359"/>
                <a:gd name="T7" fmla="*/ 0 h 1046"/>
                <a:gd name="T8" fmla="*/ 87 w 1359"/>
                <a:gd name="T9" fmla="*/ 952 h 1046"/>
                <a:gd name="T10" fmla="*/ 332 w 1359"/>
                <a:gd name="T11" fmla="*/ 708 h 1046"/>
                <a:gd name="T12" fmla="*/ 332 w 1359"/>
                <a:gd name="T13" fmla="*/ 952 h 1046"/>
                <a:gd name="T14" fmla="*/ 87 w 1359"/>
                <a:gd name="T15" fmla="*/ 645 h 1046"/>
                <a:gd name="T16" fmla="*/ 332 w 1359"/>
                <a:gd name="T17" fmla="*/ 397 h 1046"/>
                <a:gd name="T18" fmla="*/ 332 w 1359"/>
                <a:gd name="T19" fmla="*/ 645 h 1046"/>
                <a:gd name="T20" fmla="*/ 87 w 1359"/>
                <a:gd name="T21" fmla="*/ 338 h 1046"/>
                <a:gd name="T22" fmla="*/ 332 w 1359"/>
                <a:gd name="T23" fmla="*/ 90 h 1046"/>
                <a:gd name="T24" fmla="*/ 332 w 1359"/>
                <a:gd name="T25" fmla="*/ 338 h 1046"/>
                <a:gd name="T26" fmla="*/ 395 w 1359"/>
                <a:gd name="T27" fmla="*/ 952 h 1046"/>
                <a:gd name="T28" fmla="*/ 644 w 1359"/>
                <a:gd name="T29" fmla="*/ 708 h 1046"/>
                <a:gd name="T30" fmla="*/ 644 w 1359"/>
                <a:gd name="T31" fmla="*/ 645 h 1046"/>
                <a:gd name="T32" fmla="*/ 395 w 1359"/>
                <a:gd name="T33" fmla="*/ 397 h 1046"/>
                <a:gd name="T34" fmla="*/ 644 w 1359"/>
                <a:gd name="T35" fmla="*/ 645 h 1046"/>
                <a:gd name="T36" fmla="*/ 395 w 1359"/>
                <a:gd name="T37" fmla="*/ 338 h 1046"/>
                <a:gd name="T38" fmla="*/ 644 w 1359"/>
                <a:gd name="T39" fmla="*/ 90 h 1046"/>
                <a:gd name="T40" fmla="*/ 952 w 1359"/>
                <a:gd name="T41" fmla="*/ 952 h 1046"/>
                <a:gd name="T42" fmla="*/ 707 w 1359"/>
                <a:gd name="T43" fmla="*/ 708 h 1046"/>
                <a:gd name="T44" fmla="*/ 952 w 1359"/>
                <a:gd name="T45" fmla="*/ 952 h 1046"/>
                <a:gd name="T46" fmla="*/ 952 w 1359"/>
                <a:gd name="T47" fmla="*/ 645 h 1046"/>
                <a:gd name="T48" fmla="*/ 707 w 1359"/>
                <a:gd name="T49" fmla="*/ 397 h 1046"/>
                <a:gd name="T50" fmla="*/ 952 w 1359"/>
                <a:gd name="T51" fmla="*/ 645 h 1046"/>
                <a:gd name="T52" fmla="*/ 952 w 1359"/>
                <a:gd name="T53" fmla="*/ 338 h 1046"/>
                <a:gd name="T54" fmla="*/ 707 w 1359"/>
                <a:gd name="T55" fmla="*/ 90 h 1046"/>
                <a:gd name="T56" fmla="*/ 952 w 1359"/>
                <a:gd name="T57" fmla="*/ 338 h 1046"/>
                <a:gd name="T58" fmla="*/ 1264 w 1359"/>
                <a:gd name="T59" fmla="*/ 952 h 1046"/>
                <a:gd name="T60" fmla="*/ 1015 w 1359"/>
                <a:gd name="T61" fmla="*/ 708 h 1046"/>
                <a:gd name="T62" fmla="*/ 1264 w 1359"/>
                <a:gd name="T63" fmla="*/ 952 h 1046"/>
                <a:gd name="T64" fmla="*/ 1015 w 1359"/>
                <a:gd name="T65" fmla="*/ 645 h 1046"/>
                <a:gd name="T66" fmla="*/ 1264 w 1359"/>
                <a:gd name="T67" fmla="*/ 397 h 1046"/>
                <a:gd name="T68" fmla="*/ 1264 w 1359"/>
                <a:gd name="T69" fmla="*/ 338 h 1046"/>
                <a:gd name="T70" fmla="*/ 1015 w 1359"/>
                <a:gd name="T71" fmla="*/ 90 h 1046"/>
                <a:gd name="T72" fmla="*/ 1264 w 1359"/>
                <a:gd name="T73" fmla="*/ 33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9" h="1046">
                  <a:moveTo>
                    <a:pt x="0" y="0"/>
                  </a:moveTo>
                  <a:cubicBezTo>
                    <a:pt x="0" y="932"/>
                    <a:pt x="0" y="932"/>
                    <a:pt x="0" y="932"/>
                  </a:cubicBezTo>
                  <a:cubicBezTo>
                    <a:pt x="0" y="995"/>
                    <a:pt x="43" y="1046"/>
                    <a:pt x="95" y="1046"/>
                  </a:cubicBezTo>
                  <a:cubicBezTo>
                    <a:pt x="1264" y="1046"/>
                    <a:pt x="1264" y="1046"/>
                    <a:pt x="1264" y="1046"/>
                  </a:cubicBezTo>
                  <a:cubicBezTo>
                    <a:pt x="1315" y="1046"/>
                    <a:pt x="1359" y="995"/>
                    <a:pt x="1359" y="932"/>
                  </a:cubicBezTo>
                  <a:cubicBezTo>
                    <a:pt x="1359" y="0"/>
                    <a:pt x="1359" y="0"/>
                    <a:pt x="1359" y="0"/>
                  </a:cubicBezTo>
                  <a:cubicBezTo>
                    <a:pt x="0" y="0"/>
                    <a:pt x="0" y="0"/>
                    <a:pt x="0" y="0"/>
                  </a:cubicBezTo>
                  <a:cubicBezTo>
                    <a:pt x="0" y="0"/>
                    <a:pt x="0" y="0"/>
                    <a:pt x="0" y="0"/>
                  </a:cubicBezTo>
                  <a:close/>
                  <a:moveTo>
                    <a:pt x="332" y="952"/>
                  </a:moveTo>
                  <a:cubicBezTo>
                    <a:pt x="87" y="952"/>
                    <a:pt x="87" y="952"/>
                    <a:pt x="87" y="952"/>
                  </a:cubicBezTo>
                  <a:cubicBezTo>
                    <a:pt x="87" y="708"/>
                    <a:pt x="87" y="708"/>
                    <a:pt x="87" y="708"/>
                  </a:cubicBezTo>
                  <a:cubicBezTo>
                    <a:pt x="332" y="708"/>
                    <a:pt x="332" y="708"/>
                    <a:pt x="332" y="708"/>
                  </a:cubicBezTo>
                  <a:cubicBezTo>
                    <a:pt x="332" y="952"/>
                    <a:pt x="332" y="952"/>
                    <a:pt x="332" y="952"/>
                  </a:cubicBezTo>
                  <a:cubicBezTo>
                    <a:pt x="332" y="952"/>
                    <a:pt x="332" y="952"/>
                    <a:pt x="332" y="952"/>
                  </a:cubicBezTo>
                  <a:close/>
                  <a:moveTo>
                    <a:pt x="332" y="645"/>
                  </a:moveTo>
                  <a:cubicBezTo>
                    <a:pt x="87" y="645"/>
                    <a:pt x="87" y="645"/>
                    <a:pt x="87" y="645"/>
                  </a:cubicBezTo>
                  <a:cubicBezTo>
                    <a:pt x="87" y="397"/>
                    <a:pt x="87" y="397"/>
                    <a:pt x="87" y="397"/>
                  </a:cubicBezTo>
                  <a:cubicBezTo>
                    <a:pt x="332" y="397"/>
                    <a:pt x="332" y="397"/>
                    <a:pt x="332" y="397"/>
                  </a:cubicBezTo>
                  <a:cubicBezTo>
                    <a:pt x="332" y="645"/>
                    <a:pt x="332" y="645"/>
                    <a:pt x="332" y="645"/>
                  </a:cubicBezTo>
                  <a:cubicBezTo>
                    <a:pt x="332" y="645"/>
                    <a:pt x="332" y="645"/>
                    <a:pt x="332" y="645"/>
                  </a:cubicBezTo>
                  <a:close/>
                  <a:moveTo>
                    <a:pt x="332" y="338"/>
                  </a:moveTo>
                  <a:cubicBezTo>
                    <a:pt x="87" y="338"/>
                    <a:pt x="87" y="338"/>
                    <a:pt x="87" y="338"/>
                  </a:cubicBezTo>
                  <a:cubicBezTo>
                    <a:pt x="87" y="90"/>
                    <a:pt x="87" y="90"/>
                    <a:pt x="87" y="90"/>
                  </a:cubicBezTo>
                  <a:cubicBezTo>
                    <a:pt x="332" y="90"/>
                    <a:pt x="332" y="90"/>
                    <a:pt x="332" y="90"/>
                  </a:cubicBezTo>
                  <a:cubicBezTo>
                    <a:pt x="332" y="338"/>
                    <a:pt x="332" y="338"/>
                    <a:pt x="332" y="338"/>
                  </a:cubicBezTo>
                  <a:cubicBezTo>
                    <a:pt x="332" y="338"/>
                    <a:pt x="332" y="338"/>
                    <a:pt x="332" y="338"/>
                  </a:cubicBezTo>
                  <a:close/>
                  <a:moveTo>
                    <a:pt x="644" y="952"/>
                  </a:moveTo>
                  <a:cubicBezTo>
                    <a:pt x="395" y="952"/>
                    <a:pt x="395" y="952"/>
                    <a:pt x="395" y="952"/>
                  </a:cubicBezTo>
                  <a:cubicBezTo>
                    <a:pt x="395" y="708"/>
                    <a:pt x="395" y="708"/>
                    <a:pt x="395" y="708"/>
                  </a:cubicBezTo>
                  <a:cubicBezTo>
                    <a:pt x="644" y="708"/>
                    <a:pt x="644" y="708"/>
                    <a:pt x="644" y="708"/>
                  </a:cubicBezTo>
                  <a:cubicBezTo>
                    <a:pt x="644" y="952"/>
                    <a:pt x="644" y="952"/>
                    <a:pt x="644" y="952"/>
                  </a:cubicBezTo>
                  <a:close/>
                  <a:moveTo>
                    <a:pt x="644" y="645"/>
                  </a:moveTo>
                  <a:cubicBezTo>
                    <a:pt x="395" y="645"/>
                    <a:pt x="395" y="645"/>
                    <a:pt x="395" y="645"/>
                  </a:cubicBezTo>
                  <a:cubicBezTo>
                    <a:pt x="395" y="397"/>
                    <a:pt x="395" y="397"/>
                    <a:pt x="395" y="397"/>
                  </a:cubicBezTo>
                  <a:cubicBezTo>
                    <a:pt x="644" y="397"/>
                    <a:pt x="644" y="397"/>
                    <a:pt x="644" y="397"/>
                  </a:cubicBezTo>
                  <a:cubicBezTo>
                    <a:pt x="644" y="645"/>
                    <a:pt x="644" y="645"/>
                    <a:pt x="644" y="645"/>
                  </a:cubicBezTo>
                  <a:close/>
                  <a:moveTo>
                    <a:pt x="644" y="338"/>
                  </a:moveTo>
                  <a:cubicBezTo>
                    <a:pt x="395" y="338"/>
                    <a:pt x="395" y="338"/>
                    <a:pt x="395" y="338"/>
                  </a:cubicBezTo>
                  <a:cubicBezTo>
                    <a:pt x="395" y="90"/>
                    <a:pt x="395" y="90"/>
                    <a:pt x="395" y="90"/>
                  </a:cubicBezTo>
                  <a:cubicBezTo>
                    <a:pt x="644" y="90"/>
                    <a:pt x="644" y="90"/>
                    <a:pt x="644" y="90"/>
                  </a:cubicBezTo>
                  <a:cubicBezTo>
                    <a:pt x="644" y="338"/>
                    <a:pt x="644" y="338"/>
                    <a:pt x="644" y="338"/>
                  </a:cubicBezTo>
                  <a:close/>
                  <a:moveTo>
                    <a:pt x="952" y="952"/>
                  </a:moveTo>
                  <a:cubicBezTo>
                    <a:pt x="707" y="952"/>
                    <a:pt x="707" y="952"/>
                    <a:pt x="707" y="952"/>
                  </a:cubicBezTo>
                  <a:cubicBezTo>
                    <a:pt x="707" y="708"/>
                    <a:pt x="707" y="708"/>
                    <a:pt x="707" y="708"/>
                  </a:cubicBezTo>
                  <a:cubicBezTo>
                    <a:pt x="952" y="708"/>
                    <a:pt x="952" y="708"/>
                    <a:pt x="952" y="708"/>
                  </a:cubicBezTo>
                  <a:cubicBezTo>
                    <a:pt x="952" y="952"/>
                    <a:pt x="952" y="952"/>
                    <a:pt x="952" y="952"/>
                  </a:cubicBezTo>
                  <a:cubicBezTo>
                    <a:pt x="952" y="952"/>
                    <a:pt x="952" y="952"/>
                    <a:pt x="952" y="952"/>
                  </a:cubicBezTo>
                  <a:close/>
                  <a:moveTo>
                    <a:pt x="952" y="645"/>
                  </a:moveTo>
                  <a:cubicBezTo>
                    <a:pt x="707" y="645"/>
                    <a:pt x="707" y="645"/>
                    <a:pt x="707" y="645"/>
                  </a:cubicBezTo>
                  <a:cubicBezTo>
                    <a:pt x="707" y="397"/>
                    <a:pt x="707" y="397"/>
                    <a:pt x="707" y="397"/>
                  </a:cubicBezTo>
                  <a:cubicBezTo>
                    <a:pt x="952" y="397"/>
                    <a:pt x="952" y="397"/>
                    <a:pt x="952" y="397"/>
                  </a:cubicBezTo>
                  <a:cubicBezTo>
                    <a:pt x="952" y="645"/>
                    <a:pt x="952" y="645"/>
                    <a:pt x="952" y="645"/>
                  </a:cubicBezTo>
                  <a:cubicBezTo>
                    <a:pt x="952" y="645"/>
                    <a:pt x="952" y="645"/>
                    <a:pt x="952" y="645"/>
                  </a:cubicBezTo>
                  <a:close/>
                  <a:moveTo>
                    <a:pt x="952" y="338"/>
                  </a:moveTo>
                  <a:cubicBezTo>
                    <a:pt x="707" y="338"/>
                    <a:pt x="707" y="338"/>
                    <a:pt x="707" y="338"/>
                  </a:cubicBezTo>
                  <a:cubicBezTo>
                    <a:pt x="707" y="90"/>
                    <a:pt x="707" y="90"/>
                    <a:pt x="707" y="90"/>
                  </a:cubicBezTo>
                  <a:cubicBezTo>
                    <a:pt x="952" y="90"/>
                    <a:pt x="952" y="90"/>
                    <a:pt x="952" y="90"/>
                  </a:cubicBezTo>
                  <a:cubicBezTo>
                    <a:pt x="952" y="338"/>
                    <a:pt x="952" y="338"/>
                    <a:pt x="952" y="338"/>
                  </a:cubicBezTo>
                  <a:cubicBezTo>
                    <a:pt x="952" y="338"/>
                    <a:pt x="952" y="338"/>
                    <a:pt x="952" y="338"/>
                  </a:cubicBezTo>
                  <a:close/>
                  <a:moveTo>
                    <a:pt x="1264" y="952"/>
                  </a:moveTo>
                  <a:cubicBezTo>
                    <a:pt x="1015" y="952"/>
                    <a:pt x="1015" y="952"/>
                    <a:pt x="1015" y="952"/>
                  </a:cubicBezTo>
                  <a:cubicBezTo>
                    <a:pt x="1015" y="708"/>
                    <a:pt x="1015" y="708"/>
                    <a:pt x="1015" y="708"/>
                  </a:cubicBezTo>
                  <a:cubicBezTo>
                    <a:pt x="1264" y="708"/>
                    <a:pt x="1264" y="708"/>
                    <a:pt x="1264" y="708"/>
                  </a:cubicBezTo>
                  <a:cubicBezTo>
                    <a:pt x="1264" y="952"/>
                    <a:pt x="1264" y="952"/>
                    <a:pt x="1264" y="952"/>
                  </a:cubicBezTo>
                  <a:close/>
                  <a:moveTo>
                    <a:pt x="1264" y="645"/>
                  </a:moveTo>
                  <a:cubicBezTo>
                    <a:pt x="1015" y="645"/>
                    <a:pt x="1015" y="645"/>
                    <a:pt x="1015" y="645"/>
                  </a:cubicBezTo>
                  <a:cubicBezTo>
                    <a:pt x="1015" y="397"/>
                    <a:pt x="1015" y="397"/>
                    <a:pt x="1015" y="397"/>
                  </a:cubicBezTo>
                  <a:cubicBezTo>
                    <a:pt x="1264" y="397"/>
                    <a:pt x="1264" y="397"/>
                    <a:pt x="1264" y="397"/>
                  </a:cubicBezTo>
                  <a:cubicBezTo>
                    <a:pt x="1264" y="645"/>
                    <a:pt x="1264" y="645"/>
                    <a:pt x="1264" y="645"/>
                  </a:cubicBezTo>
                  <a:close/>
                  <a:moveTo>
                    <a:pt x="1264" y="338"/>
                  </a:moveTo>
                  <a:cubicBezTo>
                    <a:pt x="1015" y="338"/>
                    <a:pt x="1015" y="338"/>
                    <a:pt x="1015" y="338"/>
                  </a:cubicBezTo>
                  <a:cubicBezTo>
                    <a:pt x="1015" y="90"/>
                    <a:pt x="1015" y="90"/>
                    <a:pt x="1015" y="90"/>
                  </a:cubicBezTo>
                  <a:cubicBezTo>
                    <a:pt x="1264" y="90"/>
                    <a:pt x="1264" y="90"/>
                    <a:pt x="1264" y="90"/>
                  </a:cubicBezTo>
                  <a:cubicBezTo>
                    <a:pt x="1264" y="338"/>
                    <a:pt x="1264" y="338"/>
                    <a:pt x="1264" y="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sp>
          <p:nvSpPr>
            <p:cNvPr id="107" name="Freeform 6"/>
            <p:cNvSpPr>
              <a:spLocks noEditPoints="1"/>
            </p:cNvSpPr>
            <p:nvPr/>
          </p:nvSpPr>
          <p:spPr bwMode="auto">
            <a:xfrm>
              <a:off x="2306" y="343"/>
              <a:ext cx="3218" cy="1136"/>
            </a:xfrm>
            <a:custGeom>
              <a:avLst/>
              <a:gdLst>
                <a:gd name="T0" fmla="*/ 1264 w 1359"/>
                <a:gd name="T1" fmla="*/ 201 h 480"/>
                <a:gd name="T2" fmla="*/ 1031 w 1359"/>
                <a:gd name="T3" fmla="*/ 201 h 480"/>
                <a:gd name="T4" fmla="*/ 1031 w 1359"/>
                <a:gd name="T5" fmla="*/ 59 h 480"/>
                <a:gd name="T6" fmla="*/ 983 w 1359"/>
                <a:gd name="T7" fmla="*/ 0 h 480"/>
                <a:gd name="T8" fmla="*/ 936 w 1359"/>
                <a:gd name="T9" fmla="*/ 59 h 480"/>
                <a:gd name="T10" fmla="*/ 936 w 1359"/>
                <a:gd name="T11" fmla="*/ 201 h 480"/>
                <a:gd name="T12" fmla="*/ 411 w 1359"/>
                <a:gd name="T13" fmla="*/ 201 h 480"/>
                <a:gd name="T14" fmla="*/ 411 w 1359"/>
                <a:gd name="T15" fmla="*/ 59 h 480"/>
                <a:gd name="T16" fmla="*/ 363 w 1359"/>
                <a:gd name="T17" fmla="*/ 0 h 480"/>
                <a:gd name="T18" fmla="*/ 316 w 1359"/>
                <a:gd name="T19" fmla="*/ 59 h 480"/>
                <a:gd name="T20" fmla="*/ 316 w 1359"/>
                <a:gd name="T21" fmla="*/ 201 h 480"/>
                <a:gd name="T22" fmla="*/ 95 w 1359"/>
                <a:gd name="T23" fmla="*/ 201 h 480"/>
                <a:gd name="T24" fmla="*/ 0 w 1359"/>
                <a:gd name="T25" fmla="*/ 315 h 480"/>
                <a:gd name="T26" fmla="*/ 0 w 1359"/>
                <a:gd name="T27" fmla="*/ 480 h 480"/>
                <a:gd name="T28" fmla="*/ 1359 w 1359"/>
                <a:gd name="T29" fmla="*/ 480 h 480"/>
                <a:gd name="T30" fmla="*/ 1359 w 1359"/>
                <a:gd name="T31" fmla="*/ 315 h 480"/>
                <a:gd name="T32" fmla="*/ 1264 w 1359"/>
                <a:gd name="T33" fmla="*/ 201 h 480"/>
                <a:gd name="T34" fmla="*/ 363 w 1359"/>
                <a:gd name="T35" fmla="*/ 417 h 480"/>
                <a:gd name="T36" fmla="*/ 276 w 1359"/>
                <a:gd name="T37" fmla="*/ 327 h 480"/>
                <a:gd name="T38" fmla="*/ 316 w 1359"/>
                <a:gd name="T39" fmla="*/ 252 h 480"/>
                <a:gd name="T40" fmla="*/ 316 w 1359"/>
                <a:gd name="T41" fmla="*/ 295 h 480"/>
                <a:gd name="T42" fmla="*/ 363 w 1359"/>
                <a:gd name="T43" fmla="*/ 354 h 480"/>
                <a:gd name="T44" fmla="*/ 411 w 1359"/>
                <a:gd name="T45" fmla="*/ 295 h 480"/>
                <a:gd name="T46" fmla="*/ 411 w 1359"/>
                <a:gd name="T47" fmla="*/ 252 h 480"/>
                <a:gd name="T48" fmla="*/ 454 w 1359"/>
                <a:gd name="T49" fmla="*/ 327 h 480"/>
                <a:gd name="T50" fmla="*/ 363 w 1359"/>
                <a:gd name="T51" fmla="*/ 417 h 480"/>
                <a:gd name="T52" fmla="*/ 983 w 1359"/>
                <a:gd name="T53" fmla="*/ 417 h 480"/>
                <a:gd name="T54" fmla="*/ 896 w 1359"/>
                <a:gd name="T55" fmla="*/ 327 h 480"/>
                <a:gd name="T56" fmla="*/ 936 w 1359"/>
                <a:gd name="T57" fmla="*/ 252 h 480"/>
                <a:gd name="T58" fmla="*/ 936 w 1359"/>
                <a:gd name="T59" fmla="*/ 295 h 480"/>
                <a:gd name="T60" fmla="*/ 983 w 1359"/>
                <a:gd name="T61" fmla="*/ 354 h 480"/>
                <a:gd name="T62" fmla="*/ 1031 w 1359"/>
                <a:gd name="T63" fmla="*/ 295 h 480"/>
                <a:gd name="T64" fmla="*/ 1031 w 1359"/>
                <a:gd name="T65" fmla="*/ 252 h 480"/>
                <a:gd name="T66" fmla="*/ 1074 w 1359"/>
                <a:gd name="T67" fmla="*/ 327 h 480"/>
                <a:gd name="T68" fmla="*/ 983 w 1359"/>
                <a:gd name="T69" fmla="*/ 4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9" h="480">
                  <a:moveTo>
                    <a:pt x="1264" y="201"/>
                  </a:moveTo>
                  <a:cubicBezTo>
                    <a:pt x="1031" y="201"/>
                    <a:pt x="1031" y="201"/>
                    <a:pt x="1031" y="201"/>
                  </a:cubicBezTo>
                  <a:cubicBezTo>
                    <a:pt x="1031" y="59"/>
                    <a:pt x="1031" y="59"/>
                    <a:pt x="1031" y="59"/>
                  </a:cubicBezTo>
                  <a:cubicBezTo>
                    <a:pt x="1031" y="28"/>
                    <a:pt x="1011" y="0"/>
                    <a:pt x="983" y="0"/>
                  </a:cubicBezTo>
                  <a:cubicBezTo>
                    <a:pt x="956" y="0"/>
                    <a:pt x="936" y="28"/>
                    <a:pt x="936" y="59"/>
                  </a:cubicBezTo>
                  <a:cubicBezTo>
                    <a:pt x="936" y="201"/>
                    <a:pt x="936" y="201"/>
                    <a:pt x="936" y="201"/>
                  </a:cubicBezTo>
                  <a:cubicBezTo>
                    <a:pt x="411" y="201"/>
                    <a:pt x="411" y="201"/>
                    <a:pt x="411" y="201"/>
                  </a:cubicBezTo>
                  <a:cubicBezTo>
                    <a:pt x="411" y="59"/>
                    <a:pt x="411" y="59"/>
                    <a:pt x="411" y="59"/>
                  </a:cubicBezTo>
                  <a:cubicBezTo>
                    <a:pt x="411" y="28"/>
                    <a:pt x="391" y="0"/>
                    <a:pt x="363" y="0"/>
                  </a:cubicBezTo>
                  <a:cubicBezTo>
                    <a:pt x="336" y="0"/>
                    <a:pt x="316" y="28"/>
                    <a:pt x="316" y="59"/>
                  </a:cubicBezTo>
                  <a:cubicBezTo>
                    <a:pt x="316" y="201"/>
                    <a:pt x="316" y="201"/>
                    <a:pt x="316" y="201"/>
                  </a:cubicBezTo>
                  <a:cubicBezTo>
                    <a:pt x="95" y="201"/>
                    <a:pt x="95" y="201"/>
                    <a:pt x="95" y="201"/>
                  </a:cubicBezTo>
                  <a:cubicBezTo>
                    <a:pt x="43" y="201"/>
                    <a:pt x="0" y="252"/>
                    <a:pt x="0" y="315"/>
                  </a:cubicBezTo>
                  <a:cubicBezTo>
                    <a:pt x="0" y="480"/>
                    <a:pt x="0" y="480"/>
                    <a:pt x="0" y="480"/>
                  </a:cubicBezTo>
                  <a:cubicBezTo>
                    <a:pt x="1359" y="480"/>
                    <a:pt x="1359" y="480"/>
                    <a:pt x="1359" y="480"/>
                  </a:cubicBezTo>
                  <a:cubicBezTo>
                    <a:pt x="1359" y="315"/>
                    <a:pt x="1359" y="315"/>
                    <a:pt x="1359" y="315"/>
                  </a:cubicBezTo>
                  <a:cubicBezTo>
                    <a:pt x="1359" y="252"/>
                    <a:pt x="1315" y="201"/>
                    <a:pt x="1264" y="201"/>
                  </a:cubicBezTo>
                  <a:close/>
                  <a:moveTo>
                    <a:pt x="363" y="417"/>
                  </a:moveTo>
                  <a:cubicBezTo>
                    <a:pt x="316" y="417"/>
                    <a:pt x="276" y="378"/>
                    <a:pt x="276" y="327"/>
                  </a:cubicBezTo>
                  <a:cubicBezTo>
                    <a:pt x="276" y="295"/>
                    <a:pt x="292" y="268"/>
                    <a:pt x="316" y="252"/>
                  </a:cubicBezTo>
                  <a:cubicBezTo>
                    <a:pt x="316" y="295"/>
                    <a:pt x="316" y="295"/>
                    <a:pt x="316" y="295"/>
                  </a:cubicBezTo>
                  <a:cubicBezTo>
                    <a:pt x="316" y="327"/>
                    <a:pt x="336" y="354"/>
                    <a:pt x="363" y="354"/>
                  </a:cubicBezTo>
                  <a:cubicBezTo>
                    <a:pt x="391" y="354"/>
                    <a:pt x="411" y="327"/>
                    <a:pt x="411" y="295"/>
                  </a:cubicBezTo>
                  <a:cubicBezTo>
                    <a:pt x="411" y="252"/>
                    <a:pt x="411" y="252"/>
                    <a:pt x="411" y="252"/>
                  </a:cubicBezTo>
                  <a:cubicBezTo>
                    <a:pt x="438" y="268"/>
                    <a:pt x="454" y="295"/>
                    <a:pt x="454" y="327"/>
                  </a:cubicBezTo>
                  <a:cubicBezTo>
                    <a:pt x="454" y="378"/>
                    <a:pt x="415" y="417"/>
                    <a:pt x="363" y="417"/>
                  </a:cubicBezTo>
                  <a:close/>
                  <a:moveTo>
                    <a:pt x="983" y="417"/>
                  </a:moveTo>
                  <a:cubicBezTo>
                    <a:pt x="936" y="417"/>
                    <a:pt x="896" y="378"/>
                    <a:pt x="896" y="327"/>
                  </a:cubicBezTo>
                  <a:cubicBezTo>
                    <a:pt x="896" y="295"/>
                    <a:pt x="912" y="268"/>
                    <a:pt x="936" y="252"/>
                  </a:cubicBezTo>
                  <a:cubicBezTo>
                    <a:pt x="936" y="295"/>
                    <a:pt x="936" y="295"/>
                    <a:pt x="936" y="295"/>
                  </a:cubicBezTo>
                  <a:cubicBezTo>
                    <a:pt x="936" y="327"/>
                    <a:pt x="956" y="354"/>
                    <a:pt x="983" y="354"/>
                  </a:cubicBezTo>
                  <a:cubicBezTo>
                    <a:pt x="1011" y="354"/>
                    <a:pt x="1031" y="327"/>
                    <a:pt x="1031" y="295"/>
                  </a:cubicBezTo>
                  <a:cubicBezTo>
                    <a:pt x="1031" y="252"/>
                    <a:pt x="1031" y="252"/>
                    <a:pt x="1031" y="252"/>
                  </a:cubicBezTo>
                  <a:cubicBezTo>
                    <a:pt x="1058" y="268"/>
                    <a:pt x="1074" y="295"/>
                    <a:pt x="1074" y="327"/>
                  </a:cubicBezTo>
                  <a:cubicBezTo>
                    <a:pt x="1074" y="378"/>
                    <a:pt x="1035" y="417"/>
                    <a:pt x="983"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grpSp>
      <p:sp>
        <p:nvSpPr>
          <p:cNvPr id="108" name="Title 2"/>
          <p:cNvSpPr>
            <a:spLocks noGrp="1"/>
          </p:cNvSpPr>
          <p:nvPr>
            <p:ph type="title"/>
          </p:nvPr>
        </p:nvSpPr>
        <p:spPr>
          <a:xfrm>
            <a:off x="1203960" y="298910"/>
            <a:ext cx="10960244" cy="916534"/>
          </a:xfrm>
        </p:spPr>
        <p:txBody>
          <a:bodyPr/>
          <a:lstStyle/>
          <a:p>
            <a:r>
              <a:rPr lang="en-US" dirty="0"/>
              <a:t>P</a:t>
            </a:r>
            <a:r>
              <a:rPr lang="de-DE" dirty="0"/>
              <a:t>lanejamento</a:t>
            </a:r>
          </a:p>
        </p:txBody>
      </p:sp>
    </p:spTree>
    <p:extLst>
      <p:ext uri="{BB962C8B-B14F-4D97-AF65-F5344CB8AC3E}">
        <p14:creationId xmlns:p14="http://schemas.microsoft.com/office/powerpoint/2010/main" val="151624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5400000">
                                      <p:cBhvr>
                                        <p:cTn id="6" dur="1000" fill="hold"/>
                                        <p:tgtEl>
                                          <p:spTgt spid="39"/>
                                        </p:tgtEl>
                                        <p:attrNameLst>
                                          <p:attrName>r</p:attrName>
                                        </p:attrNameLst>
                                      </p:cBhvr>
                                    </p:animRot>
                                  </p:childTnLst>
                                </p:cTn>
                              </p:par>
                              <p:par>
                                <p:cTn id="7" presetID="22" presetClass="entr" presetSubtype="1"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wipe(up)">
                                      <p:cBhvr>
                                        <p:cTn id="9" dur="1000"/>
                                        <p:tgtEl>
                                          <p:spTgt spid="40"/>
                                        </p:tgtEl>
                                      </p:cBhvr>
                                    </p:animEffect>
                                  </p:childTnLst>
                                </p:cTn>
                              </p:par>
                              <p:par>
                                <p:cTn id="10" presetID="22" presetClass="entr" presetSubtype="1" fill="hold" grpId="0" nodeType="withEffect">
                                  <p:stCondLst>
                                    <p:cond delay="65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par>
                          <p:cTn id="13" fill="hold">
                            <p:stCondLst>
                              <p:cond delay="1150"/>
                            </p:stCondLst>
                            <p:childTnLst>
                              <p:par>
                                <p:cTn id="14" presetID="10" presetClass="entr" presetSubtype="0" fill="hold" nodeType="afterEffect">
                                  <p:stCondLst>
                                    <p:cond delay="50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150"/>
                            </p:stCondLst>
                            <p:childTnLst>
                              <p:par>
                                <p:cTn id="21" presetID="10" presetClass="entr" presetSubtype="0" fill="hold" grpId="0" nodeType="afterEffect">
                                  <p:stCondLst>
                                    <p:cond delay="50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childTnLst>
                                </p:cTn>
                              </p:par>
                              <p:par>
                                <p:cTn id="24" presetID="10" presetClass="entr" presetSubtype="0" fill="hold" nodeType="withEffect">
                                  <p:stCondLst>
                                    <p:cond delay="500"/>
                                  </p:stCondLst>
                                  <p:childTnLst>
                                    <p:set>
                                      <p:cBhvr>
                                        <p:cTn id="25" dur="1" fill="hold">
                                          <p:stCondLst>
                                            <p:cond delay="0"/>
                                          </p:stCondLst>
                                        </p:cTn>
                                        <p:tgtEl>
                                          <p:spTgt spid="93"/>
                                        </p:tgtEl>
                                        <p:attrNameLst>
                                          <p:attrName>style.visibility</p:attrName>
                                        </p:attrNameLst>
                                      </p:cBhvr>
                                      <p:to>
                                        <p:strVal val="visible"/>
                                      </p:to>
                                    </p:set>
                                    <p:animEffect transition="in" filter="fade">
                                      <p:cBhvr>
                                        <p:cTn id="26" dur="500"/>
                                        <p:tgtEl>
                                          <p:spTgt spid="93"/>
                                        </p:tgtEl>
                                      </p:cBhvr>
                                    </p:animEffect>
                                  </p:childTnLst>
                                </p:cTn>
                              </p:par>
                            </p:childTnLst>
                          </p:cTn>
                        </p:par>
                        <p:par>
                          <p:cTn id="27" fill="hold">
                            <p:stCondLst>
                              <p:cond delay="3150"/>
                            </p:stCondLst>
                            <p:childTnLst>
                              <p:par>
                                <p:cTn id="28" presetID="10" presetClass="entr" presetSubtype="0" fill="hold" grpId="0" nodeType="afterEffect">
                                  <p:stCondLst>
                                    <p:cond delay="50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par>
                          <p:cTn id="34" fill="hold">
                            <p:stCondLst>
                              <p:cond delay="4150"/>
                            </p:stCondLst>
                            <p:childTnLst>
                              <p:par>
                                <p:cTn id="35" presetID="10" presetClass="entr" presetSubtype="0" fill="hold" grpId="0" nodeType="afterEffect">
                                  <p:stCondLst>
                                    <p:cond delay="50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nodeType="withEffect">
                                  <p:stCondLst>
                                    <p:cond delay="50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childTnLst>
                          </p:cTn>
                        </p:par>
                        <p:par>
                          <p:cTn id="41" fill="hold">
                            <p:stCondLst>
                              <p:cond delay="5150"/>
                            </p:stCondLst>
                            <p:childTnLst>
                              <p:par>
                                <p:cTn id="42" presetID="10" presetClass="entr" presetSubtype="0" fill="hold" grpId="0" nodeType="afterEffect">
                                  <p:stCondLst>
                                    <p:cond delay="50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9" grpId="0"/>
      <p:bldP spid="50" grpId="0" animBg="1"/>
      <p:bldP spid="52" grpId="0" animBg="1"/>
      <p:bldP spid="91" grpId="0" animBg="1"/>
      <p:bldP spid="92" grpId="0" animBg="1"/>
      <p:bldP spid="98" grpId="0" animBg="1"/>
      <p:bldP spid="10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Rectangle 1"/>
          <p:cNvSpPr/>
          <p:nvPr/>
        </p:nvSpPr>
        <p:spPr bwMode="auto">
          <a:xfrm rot="16200000" flipV="1">
            <a:off x="5340757" y="4339626"/>
            <a:ext cx="4716000" cy="72000"/>
          </a:xfrm>
          <a:prstGeom prst="rect">
            <a:avLst/>
          </a:prstGeom>
          <a:solidFill>
            <a:srgbClr val="40404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Isosceles Triangle 2"/>
          <p:cNvSpPr/>
          <p:nvPr/>
        </p:nvSpPr>
        <p:spPr bwMode="auto">
          <a:xfrm rot="10800000">
            <a:off x="7442461" y="6453446"/>
            <a:ext cx="510159" cy="439792"/>
          </a:xfrm>
          <a:prstGeom prst="triangle">
            <a:avLst/>
          </a:prstGeom>
          <a:solidFill>
            <a:srgbClr val="404040">
              <a:lumMod val="20000"/>
              <a:lumOff val="80000"/>
            </a:srgbClr>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p:cNvPicPr>
            <a:picLocks noChangeAspect="1"/>
          </p:cNvPicPr>
          <p:nvPr/>
        </p:nvPicPr>
        <p:blipFill>
          <a:blip r:embed="rId3">
            <a:duotone>
              <a:srgbClr val="0078D7">
                <a:shade val="45000"/>
                <a:satMod val="135000"/>
              </a:srgbClr>
              <a:prstClr val="white"/>
            </a:duotone>
            <a:extLst>
              <a:ext uri="{28A0092B-C50C-407E-A947-70E740481C1C}">
                <a14:useLocalDpi xmlns:a14="http://schemas.microsoft.com/office/drawing/2010/main" val="0"/>
              </a:ext>
            </a:extLst>
          </a:blip>
          <a:stretch>
            <a:fillRect/>
          </a:stretch>
        </p:blipFill>
        <p:spPr>
          <a:xfrm>
            <a:off x="5444310" y="-2345400"/>
            <a:ext cx="4449971" cy="4449971"/>
          </a:xfrm>
          <a:prstGeom prst="rect">
            <a:avLst/>
          </a:prstGeom>
        </p:spPr>
      </p:pic>
      <p:sp>
        <p:nvSpPr>
          <p:cNvPr id="5" name="Freeform 9"/>
          <p:cNvSpPr>
            <a:spLocks/>
          </p:cNvSpPr>
          <p:nvPr/>
        </p:nvSpPr>
        <p:spPr bwMode="auto">
          <a:xfrm>
            <a:off x="5364189" y="-12078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404040"/>
              </a:solidFill>
              <a:effectLst/>
              <a:uLnTx/>
              <a:uFillTx/>
              <a:latin typeface="Segoe UI"/>
              <a:ea typeface="+mn-ea"/>
              <a:cs typeface="+mn-cs"/>
            </a:endParaRPr>
          </a:p>
        </p:txBody>
      </p:sp>
      <p:sp>
        <p:nvSpPr>
          <p:cNvPr id="6" name="Rectangle 5"/>
          <p:cNvSpPr/>
          <p:nvPr/>
        </p:nvSpPr>
        <p:spPr bwMode="auto">
          <a:xfrm rot="5400000" flipV="1">
            <a:off x="7533045" y="6264631"/>
            <a:ext cx="330373" cy="72147"/>
          </a:xfrm>
          <a:prstGeom prst="rect">
            <a:avLst/>
          </a:prstGeom>
          <a:solidFill>
            <a:srgbClr val="BA14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p:cNvSpPr/>
          <p:nvPr/>
        </p:nvSpPr>
        <p:spPr bwMode="auto">
          <a:xfrm rot="5400000" flipV="1">
            <a:off x="7494942" y="5547079"/>
            <a:ext cx="406574" cy="72148"/>
          </a:xfrm>
          <a:prstGeom prst="rect">
            <a:avLst/>
          </a:prstGeom>
          <a:solidFill>
            <a:srgbClr val="BA14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p:nvSpPr>
        <p:spPr bwMode="auto">
          <a:xfrm rot="5400000" flipV="1">
            <a:off x="7501293" y="4785079"/>
            <a:ext cx="393875" cy="72149"/>
          </a:xfrm>
          <a:prstGeom prst="rect">
            <a:avLst/>
          </a:prstGeom>
          <a:solidFill>
            <a:srgbClr val="BA14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p:nvSpPr>
        <p:spPr bwMode="auto">
          <a:xfrm rot="5400000" flipV="1">
            <a:off x="7491765" y="4026252"/>
            <a:ext cx="412926" cy="72150"/>
          </a:xfrm>
          <a:prstGeom prst="rect">
            <a:avLst/>
          </a:prstGeom>
          <a:solidFill>
            <a:srgbClr val="BA14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p:cNvSpPr/>
          <p:nvPr/>
        </p:nvSpPr>
        <p:spPr bwMode="auto">
          <a:xfrm rot="5400000" flipV="1">
            <a:off x="7494940" y="3273777"/>
            <a:ext cx="406577" cy="72151"/>
          </a:xfrm>
          <a:prstGeom prst="rect">
            <a:avLst/>
          </a:prstGeom>
          <a:solidFill>
            <a:srgbClr val="BA14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p:nvSpPr>
        <p:spPr bwMode="auto">
          <a:xfrm rot="5400000" flipV="1">
            <a:off x="7482238" y="2511775"/>
            <a:ext cx="431978" cy="72152"/>
          </a:xfrm>
          <a:prstGeom prst="rect">
            <a:avLst/>
          </a:prstGeom>
          <a:solidFill>
            <a:srgbClr val="BA14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2" name="Group 11"/>
          <p:cNvGrpSpPr/>
          <p:nvPr/>
        </p:nvGrpSpPr>
        <p:grpSpPr>
          <a:xfrm>
            <a:off x="7517716" y="2742149"/>
            <a:ext cx="2803468" cy="365757"/>
            <a:chOff x="7474852" y="2819939"/>
            <a:chExt cx="2803468" cy="365757"/>
          </a:xfrm>
        </p:grpSpPr>
        <p:cxnSp>
          <p:nvCxnSpPr>
            <p:cNvPr id="13" name="Straight Connector 12"/>
            <p:cNvCxnSpPr/>
            <p:nvPr/>
          </p:nvCxnSpPr>
          <p:spPr>
            <a:xfrm rot="16200000">
              <a:off x="8269160" y="2654943"/>
              <a:ext cx="0" cy="695750"/>
            </a:xfrm>
            <a:prstGeom prst="line">
              <a:avLst/>
            </a:prstGeom>
            <a:noFill/>
            <a:ln w="38100" cap="rnd" cmpd="sng" algn="ctr">
              <a:solidFill>
                <a:srgbClr val="CA2424"/>
              </a:solidFill>
              <a:prstDash val="sysDot"/>
              <a:headEnd type="none"/>
              <a:tailEnd type="oval"/>
            </a:ln>
            <a:effectLst/>
          </p:spPr>
        </p:cxnSp>
        <p:sp>
          <p:nvSpPr>
            <p:cNvPr id="14" name="TextBox 13"/>
            <p:cNvSpPr txBox="1"/>
            <p:nvPr/>
          </p:nvSpPr>
          <p:spPr>
            <a:xfrm>
              <a:off x="8792706" y="2840817"/>
              <a:ext cx="1485614" cy="324002"/>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Escrever</a:t>
              </a: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 </a:t>
              </a: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Código</a:t>
              </a:r>
              <a:endPar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endParaRPr>
            </a:p>
          </p:txBody>
        </p:sp>
        <p:sp>
          <p:nvSpPr>
            <p:cNvPr id="15" name="Oval 14"/>
            <p:cNvSpPr/>
            <p:nvPr/>
          </p:nvSpPr>
          <p:spPr bwMode="auto">
            <a:xfrm rot="16200000">
              <a:off x="7474852" y="2819939"/>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grpSp>
      <p:grpSp>
        <p:nvGrpSpPr>
          <p:cNvPr id="16" name="Group 15"/>
          <p:cNvGrpSpPr/>
          <p:nvPr/>
        </p:nvGrpSpPr>
        <p:grpSpPr>
          <a:xfrm>
            <a:off x="4938092" y="3453742"/>
            <a:ext cx="2945383" cy="413390"/>
            <a:chOff x="4895226" y="3527834"/>
            <a:chExt cx="2945383" cy="413390"/>
          </a:xfrm>
        </p:grpSpPr>
        <p:cxnSp>
          <p:nvCxnSpPr>
            <p:cNvPr id="17" name="Straight Connector 16"/>
            <p:cNvCxnSpPr/>
            <p:nvPr/>
          </p:nvCxnSpPr>
          <p:spPr>
            <a:xfrm rot="5400000" flipH="1">
              <a:off x="7211738" y="3410470"/>
              <a:ext cx="0" cy="695750"/>
            </a:xfrm>
            <a:prstGeom prst="line">
              <a:avLst/>
            </a:prstGeom>
            <a:noFill/>
            <a:ln w="38100" cap="rnd" cmpd="sng" algn="ctr">
              <a:solidFill>
                <a:srgbClr val="CA2424"/>
              </a:solidFill>
              <a:prstDash val="sysDot"/>
              <a:headEnd type="none"/>
              <a:tailEnd type="oval"/>
            </a:ln>
            <a:effectLst/>
          </p:spPr>
        </p:cxnSp>
        <p:sp>
          <p:nvSpPr>
            <p:cNvPr id="18" name="Oval 17"/>
            <p:cNvSpPr/>
            <p:nvPr/>
          </p:nvSpPr>
          <p:spPr bwMode="auto">
            <a:xfrm rot="16200000">
              <a:off x="7474852" y="3575467"/>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sp>
          <p:nvSpPr>
            <p:cNvPr id="19" name="TextBox 18"/>
            <p:cNvSpPr txBox="1"/>
            <p:nvPr/>
          </p:nvSpPr>
          <p:spPr>
            <a:xfrm>
              <a:off x="4895226" y="3527834"/>
              <a:ext cx="1810312" cy="409276"/>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Testes de </a:t>
              </a: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Unidade</a:t>
              </a:r>
              <a:endPar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endParaRPr>
            </a:p>
          </p:txBody>
        </p:sp>
      </p:grpSp>
      <p:sp>
        <p:nvSpPr>
          <p:cNvPr id="20" name="Oval 19"/>
          <p:cNvSpPr/>
          <p:nvPr/>
        </p:nvSpPr>
        <p:spPr bwMode="auto">
          <a:xfrm>
            <a:off x="7526152" y="1963736"/>
            <a:ext cx="355600" cy="355600"/>
          </a:xfrm>
          <a:prstGeom prst="ellipse">
            <a:avLst/>
          </a:prstGeom>
          <a:solidFill>
            <a:srgbClr val="BA141A"/>
          </a:solidFill>
          <a:ln w="76200" cap="flat" cmpd="sng" algn="ctr">
            <a:solidFill>
              <a:srgbClr val="BA141A"/>
            </a:solidFill>
            <a:prstDash val="solid"/>
            <a:headEnd type="none" w="med" len="med"/>
            <a:tailEnd type="none" w="med" len="med"/>
          </a:ln>
          <a:effectLst/>
        </p:spPr>
        <p:txBody>
          <a:bodyPr rot="0" spcFirstLastPara="0" vertOverflow="overflow" horzOverflow="overflow" vert="horz" wrap="square" lIns="198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2</a:t>
            </a:r>
          </a:p>
        </p:txBody>
      </p:sp>
      <p:grpSp>
        <p:nvGrpSpPr>
          <p:cNvPr id="21" name="Group 20"/>
          <p:cNvGrpSpPr/>
          <p:nvPr/>
        </p:nvGrpSpPr>
        <p:grpSpPr>
          <a:xfrm>
            <a:off x="3657946" y="5019827"/>
            <a:ext cx="4225529" cy="365757"/>
            <a:chOff x="3615080" y="5095127"/>
            <a:chExt cx="4225529" cy="365757"/>
          </a:xfrm>
        </p:grpSpPr>
        <p:cxnSp>
          <p:nvCxnSpPr>
            <p:cNvPr id="22" name="Straight Connector 21"/>
            <p:cNvCxnSpPr/>
            <p:nvPr/>
          </p:nvCxnSpPr>
          <p:spPr>
            <a:xfrm rot="5400000" flipH="1">
              <a:off x="7211738" y="4930130"/>
              <a:ext cx="0" cy="695750"/>
            </a:xfrm>
            <a:prstGeom prst="line">
              <a:avLst/>
            </a:prstGeom>
            <a:noFill/>
            <a:ln w="38100" cap="rnd" cmpd="sng" algn="ctr">
              <a:solidFill>
                <a:srgbClr val="CA2424"/>
              </a:solidFill>
              <a:prstDash val="sysDot"/>
              <a:headEnd type="none"/>
              <a:tailEnd type="oval"/>
            </a:ln>
            <a:effectLst/>
          </p:spPr>
        </p:cxnSp>
        <p:sp>
          <p:nvSpPr>
            <p:cNvPr id="23" name="Oval 22"/>
            <p:cNvSpPr/>
            <p:nvPr/>
          </p:nvSpPr>
          <p:spPr bwMode="auto">
            <a:xfrm rot="16200000">
              <a:off x="7474852" y="5095127"/>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sp>
          <p:nvSpPr>
            <p:cNvPr id="24" name="TextBox 23"/>
            <p:cNvSpPr txBox="1"/>
            <p:nvPr/>
          </p:nvSpPr>
          <p:spPr>
            <a:xfrm>
              <a:off x="3615080" y="5154895"/>
              <a:ext cx="3090458" cy="246221"/>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Compilar</a:t>
              </a: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 (Build)</a:t>
              </a:r>
            </a:p>
          </p:txBody>
        </p:sp>
      </p:grpSp>
      <p:grpSp>
        <p:nvGrpSpPr>
          <p:cNvPr id="25" name="Group 24"/>
          <p:cNvGrpSpPr/>
          <p:nvPr/>
        </p:nvGrpSpPr>
        <p:grpSpPr>
          <a:xfrm>
            <a:off x="7517716" y="4260601"/>
            <a:ext cx="3181032" cy="365757"/>
            <a:chOff x="7474852" y="4332280"/>
            <a:chExt cx="3181032" cy="365757"/>
          </a:xfrm>
        </p:grpSpPr>
        <p:cxnSp>
          <p:nvCxnSpPr>
            <p:cNvPr id="26" name="Straight Connector 25"/>
            <p:cNvCxnSpPr/>
            <p:nvPr/>
          </p:nvCxnSpPr>
          <p:spPr>
            <a:xfrm rot="16200000">
              <a:off x="8269160" y="4167284"/>
              <a:ext cx="0" cy="695750"/>
            </a:xfrm>
            <a:prstGeom prst="line">
              <a:avLst/>
            </a:prstGeom>
            <a:noFill/>
            <a:ln w="38100" cap="rnd" cmpd="sng" algn="ctr">
              <a:solidFill>
                <a:srgbClr val="CA2424"/>
              </a:solidFill>
              <a:prstDash val="sysDot"/>
              <a:headEnd type="none"/>
              <a:tailEnd type="oval"/>
            </a:ln>
            <a:effectLst/>
          </p:spPr>
        </p:cxnSp>
        <p:sp>
          <p:nvSpPr>
            <p:cNvPr id="27" name="TextBox 26"/>
            <p:cNvSpPr txBox="1"/>
            <p:nvPr/>
          </p:nvSpPr>
          <p:spPr>
            <a:xfrm>
              <a:off x="8792706" y="4392762"/>
              <a:ext cx="1863178" cy="18200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Controle</a:t>
              </a: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 de </a:t>
              </a: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Versão</a:t>
              </a:r>
              <a:endPar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endParaRPr>
            </a:p>
          </p:txBody>
        </p:sp>
        <p:sp>
          <p:nvSpPr>
            <p:cNvPr id="28" name="Oval 27"/>
            <p:cNvSpPr/>
            <p:nvPr/>
          </p:nvSpPr>
          <p:spPr bwMode="auto">
            <a:xfrm rot="16200000">
              <a:off x="7474852" y="4332280"/>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grpSp>
      <p:grpSp>
        <p:nvGrpSpPr>
          <p:cNvPr id="29" name="Group 28"/>
          <p:cNvGrpSpPr/>
          <p:nvPr/>
        </p:nvGrpSpPr>
        <p:grpSpPr>
          <a:xfrm>
            <a:off x="7517718" y="5779051"/>
            <a:ext cx="3729663" cy="365757"/>
            <a:chOff x="7474852" y="5856841"/>
            <a:chExt cx="3729663" cy="365757"/>
          </a:xfrm>
        </p:grpSpPr>
        <p:cxnSp>
          <p:nvCxnSpPr>
            <p:cNvPr id="30" name="Straight Connector 29"/>
            <p:cNvCxnSpPr/>
            <p:nvPr/>
          </p:nvCxnSpPr>
          <p:spPr>
            <a:xfrm rot="16200000">
              <a:off x="8268286" y="5691845"/>
              <a:ext cx="0" cy="695750"/>
            </a:xfrm>
            <a:prstGeom prst="line">
              <a:avLst/>
            </a:prstGeom>
            <a:noFill/>
            <a:ln w="38100" cap="rnd" cmpd="sng" algn="ctr">
              <a:solidFill>
                <a:srgbClr val="CA2424"/>
              </a:solidFill>
              <a:prstDash val="sysDot"/>
              <a:headEnd type="none"/>
              <a:tailEnd type="oval"/>
            </a:ln>
            <a:effectLst/>
          </p:spPr>
        </p:cxnSp>
        <p:sp>
          <p:nvSpPr>
            <p:cNvPr id="31" name="TextBox 30"/>
            <p:cNvSpPr txBox="1"/>
            <p:nvPr/>
          </p:nvSpPr>
          <p:spPr>
            <a:xfrm>
              <a:off x="8804280" y="5877718"/>
              <a:ext cx="2400235" cy="344879"/>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Testes de </a:t>
              </a:r>
              <a:r>
                <a:rPr kumimoji="0" lang="en-US" sz="16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mn-ea"/>
                  <a:cs typeface="Arial" pitchFamily="34" charset="0"/>
                </a:rPr>
                <a:t>Verificação</a:t>
              </a:r>
              <a:r>
                <a:rPr kumimoji="0" lang="en-US" sz="16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a:ea typeface="+mn-ea"/>
                  <a:cs typeface="Arial" pitchFamily="34" charset="0"/>
                </a:rPr>
                <a:t> (Smoke Tests)</a:t>
              </a:r>
            </a:p>
          </p:txBody>
        </p:sp>
        <p:sp>
          <p:nvSpPr>
            <p:cNvPr id="32" name="Oval 31"/>
            <p:cNvSpPr/>
            <p:nvPr/>
          </p:nvSpPr>
          <p:spPr bwMode="auto">
            <a:xfrm rot="16200000">
              <a:off x="7474852" y="5856841"/>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31858">
                      <a:srgbClr val="FFFFFF"/>
                    </a:gs>
                    <a:gs pos="83000">
                      <a:srgbClr val="FFFFFF"/>
                    </a:gs>
                  </a:gsLst>
                  <a:lin ang="5400000" scaled="1"/>
                </a:gradFill>
                <a:effectLst/>
                <a:uLnTx/>
                <a:uFillTx/>
                <a:latin typeface="Segoe UI"/>
                <a:ea typeface="Segoe UI" pitchFamily="34" charset="0"/>
                <a:cs typeface="Segoe UI" pitchFamily="34" charset="0"/>
              </a:endParaRPr>
            </a:p>
          </p:txBody>
        </p:sp>
      </p:grpSp>
      <p:sp>
        <p:nvSpPr>
          <p:cNvPr id="33" name="Rectangle 32"/>
          <p:cNvSpPr/>
          <p:nvPr/>
        </p:nvSpPr>
        <p:spPr>
          <a:xfrm>
            <a:off x="6251968" y="6388764"/>
            <a:ext cx="1186543" cy="461665"/>
          </a:xfrm>
          <a:prstGeom prst="rect">
            <a:avLst/>
          </a:prstGeom>
        </p:spPr>
        <p:txBody>
          <a:bodyPr wrap="non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Semilight"/>
                <a:ea typeface="+mn-ea"/>
                <a:cs typeface="Arial" pitchFamily="34" charset="0"/>
              </a:rPr>
              <a:t>Release</a:t>
            </a:r>
            <a:endParaRPr kumimoji="0" lang="en-US" sz="1836" b="0" i="0" u="none" strike="noStrike" kern="0" cap="none" spc="0" normalizeH="0" baseline="0" noProof="0" dirty="0">
              <a:ln>
                <a:noFill/>
              </a:ln>
              <a:gradFill>
                <a:gsLst>
                  <a:gs pos="31858">
                    <a:srgbClr val="FFFFFF"/>
                  </a:gs>
                  <a:gs pos="83000">
                    <a:srgbClr val="FFFFFF"/>
                  </a:gs>
                </a:gsLst>
                <a:lin ang="5400000" scaled="1"/>
              </a:gradFill>
              <a:effectLst/>
              <a:uLnTx/>
              <a:uFillTx/>
              <a:latin typeface="Segoe UI Semilight"/>
              <a:ea typeface="+mn-ea"/>
              <a:cs typeface="+mn-cs"/>
            </a:endParaRPr>
          </a:p>
        </p:txBody>
      </p:sp>
      <p:sp>
        <p:nvSpPr>
          <p:cNvPr id="34" name="TextBox 33"/>
          <p:cNvSpPr txBox="1"/>
          <p:nvPr/>
        </p:nvSpPr>
        <p:spPr>
          <a:xfrm>
            <a:off x="1072467" y="1206262"/>
            <a:ext cx="4988609" cy="1200329"/>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Assim</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que a sprint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tem</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início</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desenvolvedores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transformam</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ideias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em</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software…</a:t>
            </a:r>
          </a:p>
        </p:txBody>
      </p:sp>
      <p:sp>
        <p:nvSpPr>
          <p:cNvPr id="36" name="Isosceles Triangle 35"/>
          <p:cNvSpPr/>
          <p:nvPr/>
        </p:nvSpPr>
        <p:spPr bwMode="auto">
          <a:xfrm rot="10800000">
            <a:off x="7436957" y="6446300"/>
            <a:ext cx="521211" cy="449320"/>
          </a:xfrm>
          <a:prstGeom prst="triangle">
            <a:avLst/>
          </a:prstGeom>
          <a:solidFill>
            <a:srgbClr val="BA141A"/>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7" name="Picture 36" descr="DevOpsGraphic_v6-08.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 y="209327"/>
            <a:ext cx="1458250" cy="1295400"/>
          </a:xfrm>
          <a:prstGeom prst="rect">
            <a:avLst/>
          </a:prstGeom>
        </p:spPr>
      </p:pic>
      <p:sp>
        <p:nvSpPr>
          <p:cNvPr id="38" name="Title 2"/>
          <p:cNvSpPr txBox="1">
            <a:spLocks/>
          </p:cNvSpPr>
          <p:nvPr/>
        </p:nvSpPr>
        <p:spPr>
          <a:xfrm>
            <a:off x="1203960" y="298910"/>
            <a:ext cx="10960244" cy="916534"/>
          </a:xfrm>
          <a:prstGeom prst="rect">
            <a:avLst/>
          </a:prstGeom>
        </p:spPr>
        <p:txBody>
          <a:bodyPr/>
          <a:lstStyle>
            <a:lvl1pPr algn="l" defTabSz="931710" rtl="0" eaLnBrk="1" latinLnBrk="0" hangingPunct="1">
              <a:lnSpc>
                <a:spcPct val="90000"/>
              </a:lnSpc>
              <a:spcBef>
                <a:spcPct val="0"/>
              </a:spcBef>
              <a:buNone/>
              <a:defRPr lang="en-US" sz="4200" b="0" kern="1200" cap="none" spc="-102" baseline="0" dirty="0" smtClean="0">
                <a:ln w="3175">
                  <a:noFill/>
                </a:ln>
                <a:solidFill>
                  <a:srgbClr val="505050"/>
                </a:solidFill>
                <a:effectLst/>
                <a:latin typeface="+mj-lt"/>
                <a:ea typeface="+mn-ea"/>
                <a:cs typeface="Segoe UI" pitchFamily="34" charset="0"/>
              </a:defRPr>
            </a:lvl1pPr>
          </a:lstStyle>
          <a:p>
            <a:pPr marL="0" marR="0" lvl="0" indent="0" algn="l" defTabSz="931710" rtl="0" eaLnBrk="1" fontAlgn="auto" latinLnBrk="0" hangingPunct="1">
              <a:lnSpc>
                <a:spcPct val="90000"/>
              </a:lnSpc>
              <a:spcBef>
                <a:spcPct val="0"/>
              </a:spcBef>
              <a:spcAft>
                <a:spcPts val="0"/>
              </a:spcAft>
              <a:buClrTx/>
              <a:buSzTx/>
              <a:buFontTx/>
              <a:buNone/>
              <a:tabLst/>
              <a:defRPr/>
            </a:pPr>
            <a:r>
              <a:rPr kumimoji="0" lang="de-DE" sz="4200" b="0" i="0" u="none" strike="noStrike" kern="1200" cap="none" spc="-102" normalizeH="0" baseline="0" noProof="0" dirty="0">
                <a:ln w="3175">
                  <a:noFill/>
                </a:ln>
                <a:solidFill>
                  <a:srgbClr val="FFFFFF"/>
                </a:solidFill>
                <a:effectLst/>
                <a:uLnTx/>
                <a:uFillTx/>
                <a:latin typeface="Segoe UI Light"/>
                <a:ea typeface="+mn-ea"/>
                <a:cs typeface="Segoe UI" pitchFamily="34" charset="0"/>
              </a:rPr>
              <a:t>Codificar + Testar</a:t>
            </a:r>
          </a:p>
        </p:txBody>
      </p:sp>
    </p:spTree>
    <p:extLst>
      <p:ext uri="{BB962C8B-B14F-4D97-AF65-F5344CB8AC3E}">
        <p14:creationId xmlns:p14="http://schemas.microsoft.com/office/powerpoint/2010/main" val="228677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5400000">
                                      <p:cBhvr>
                                        <p:cTn id="6" dur="1000" fill="hold"/>
                                        <p:tgtEl>
                                          <p:spTgt spid="4"/>
                                        </p:tgtEl>
                                        <p:attrNameLst>
                                          <p:attrName>r</p:attrName>
                                        </p:attrNameLst>
                                      </p:cBhvr>
                                    </p:animRot>
                                  </p:childTnLst>
                                </p:cTn>
                              </p:par>
                              <p:par>
                                <p:cTn id="7" presetID="22" presetClass="entr" presetSubtype="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
                                        <p:tgtEl>
                                          <p:spTgt spid="5"/>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1000"/>
                            </p:stCondLst>
                            <p:childTnLst>
                              <p:par>
                                <p:cTn id="14" presetID="10"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000"/>
                            </p:stCondLst>
                            <p:childTnLst>
                              <p:par>
                                <p:cTn id="28" presetID="10"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5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4000"/>
                            </p:stCondLst>
                            <p:childTnLst>
                              <p:par>
                                <p:cTn id="35" presetID="10" presetClass="entr" presetSubtype="0" fill="hold" grpId="0" nodeType="afterEffect">
                                  <p:stCondLst>
                                    <p:cond delay="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5000"/>
                            </p:stCondLst>
                            <p:childTnLst>
                              <p:par>
                                <p:cTn id="42" presetID="10" presetClass="entr" presetSubtype="0" fill="hold" grpId="0" nodeType="afterEffect">
                                  <p:stCondLst>
                                    <p:cond delay="50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nodeType="withEffect">
                                  <p:stCondLst>
                                    <p:cond delay="5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6000"/>
                            </p:stCondLst>
                            <p:childTnLst>
                              <p:par>
                                <p:cTn id="49" presetID="10" presetClass="entr" presetSubtype="0" fill="hold" grpId="0" nodeType="afterEffect">
                                  <p:stCondLst>
                                    <p:cond delay="50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20" grpId="0" animBg="1"/>
      <p:bldP spid="33" grpId="0"/>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122" name="Rounded Rectangle 121"/>
          <p:cNvSpPr/>
          <p:nvPr/>
        </p:nvSpPr>
        <p:spPr bwMode="auto">
          <a:xfrm>
            <a:off x="530413" y="1599153"/>
            <a:ext cx="2701118" cy="2114104"/>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Código</a:t>
            </a: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Fonte</a:t>
            </a:r>
          </a:p>
        </p:txBody>
      </p:sp>
      <p:sp>
        <p:nvSpPr>
          <p:cNvPr id="7" name="Rounded Rectangle 6"/>
          <p:cNvSpPr/>
          <p:nvPr/>
        </p:nvSpPr>
        <p:spPr bwMode="auto">
          <a:xfrm>
            <a:off x="4712765" y="1599153"/>
            <a:ext cx="2141103" cy="2114104"/>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Build</a:t>
            </a:r>
          </a:p>
        </p:txBody>
      </p:sp>
      <p:sp>
        <p:nvSpPr>
          <p:cNvPr id="2" name="Title 1"/>
          <p:cNvSpPr>
            <a:spLocks noGrp="1"/>
          </p:cNvSpPr>
          <p:nvPr>
            <p:ph type="title"/>
          </p:nvPr>
        </p:nvSpPr>
        <p:spPr/>
        <p:txBody>
          <a:bodyPr/>
          <a:lstStyle/>
          <a:p>
            <a:r>
              <a:rPr lang="en-US" dirty="0" err="1">
                <a:solidFill>
                  <a:schemeClr val="bg1"/>
                </a:solidFill>
              </a:rPr>
              <a:t>Integração</a:t>
            </a:r>
            <a:r>
              <a:rPr lang="en-US" dirty="0">
                <a:solidFill>
                  <a:schemeClr val="bg1"/>
                </a:solidFill>
              </a:rPr>
              <a:t> </a:t>
            </a:r>
            <a:r>
              <a:rPr lang="en-US" dirty="0" err="1">
                <a:solidFill>
                  <a:schemeClr val="bg1"/>
                </a:solidFill>
              </a:rPr>
              <a:t>Contínua</a:t>
            </a:r>
            <a:endParaRPr lang="en-US" dirty="0">
              <a:solidFill>
                <a:schemeClr val="bg1"/>
              </a:solidFill>
            </a:endParaRPr>
          </a:p>
        </p:txBody>
      </p:sp>
      <p:cxnSp>
        <p:nvCxnSpPr>
          <p:cNvPr id="11" name="Straight Connector 10"/>
          <p:cNvCxnSpPr/>
          <p:nvPr/>
        </p:nvCxnSpPr>
        <p:spPr>
          <a:xfrm>
            <a:off x="1880972" y="3191805"/>
            <a:ext cx="0" cy="1989645"/>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323306" y="5293710"/>
            <a:ext cx="1939818" cy="1118892"/>
            <a:chOff x="940119" y="5293964"/>
            <a:chExt cx="1940093" cy="1119051"/>
          </a:xfrm>
        </p:grpSpPr>
        <p:sp>
          <p:nvSpPr>
            <p:cNvPr id="132" name="Rectangle 154"/>
            <p:cNvSpPr>
              <a:spLocks noChangeArrowheads="1"/>
            </p:cNvSpPr>
            <p:nvPr/>
          </p:nvSpPr>
          <p:spPr bwMode="auto">
            <a:xfrm>
              <a:off x="1171231" y="5293964"/>
              <a:ext cx="1505245" cy="1027824"/>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3" name="Rectangle 156"/>
            <p:cNvSpPr>
              <a:spLocks noChangeArrowheads="1"/>
            </p:cNvSpPr>
            <p:nvPr/>
          </p:nvSpPr>
          <p:spPr bwMode="auto">
            <a:xfrm>
              <a:off x="1224447" y="5359343"/>
              <a:ext cx="1398813" cy="897066"/>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4" name="Freeform 158"/>
            <p:cNvSpPr>
              <a:spLocks/>
            </p:cNvSpPr>
            <p:nvPr/>
          </p:nvSpPr>
          <p:spPr bwMode="auto">
            <a:xfrm>
              <a:off x="940119" y="6336991"/>
              <a:ext cx="1940093" cy="76024"/>
            </a:xfrm>
            <a:custGeom>
              <a:avLst/>
              <a:gdLst>
                <a:gd name="T0" fmla="*/ 0 w 1454"/>
                <a:gd name="T1" fmla="*/ 0 h 57"/>
                <a:gd name="T2" fmla="*/ 0 w 1454"/>
                <a:gd name="T3" fmla="*/ 4 h 57"/>
                <a:gd name="T4" fmla="*/ 53 w 1454"/>
                <a:gd name="T5" fmla="*/ 57 h 57"/>
                <a:gd name="T6" fmla="*/ 1400 w 1454"/>
                <a:gd name="T7" fmla="*/ 57 h 57"/>
                <a:gd name="T8" fmla="*/ 1454 w 1454"/>
                <a:gd name="T9" fmla="*/ 4 h 57"/>
                <a:gd name="T10" fmla="*/ 1454 w 1454"/>
                <a:gd name="T11" fmla="*/ 0 h 57"/>
                <a:gd name="T12" fmla="*/ 0 w 145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454" h="57">
                  <a:moveTo>
                    <a:pt x="0" y="0"/>
                  </a:moveTo>
                  <a:cubicBezTo>
                    <a:pt x="0" y="4"/>
                    <a:pt x="0" y="4"/>
                    <a:pt x="0" y="4"/>
                  </a:cubicBezTo>
                  <a:cubicBezTo>
                    <a:pt x="0" y="33"/>
                    <a:pt x="24" y="57"/>
                    <a:pt x="53" y="57"/>
                  </a:cubicBezTo>
                  <a:cubicBezTo>
                    <a:pt x="1400" y="57"/>
                    <a:pt x="1400" y="57"/>
                    <a:pt x="1400" y="57"/>
                  </a:cubicBezTo>
                  <a:cubicBezTo>
                    <a:pt x="1430" y="57"/>
                    <a:pt x="1454" y="33"/>
                    <a:pt x="1454" y="4"/>
                  </a:cubicBezTo>
                  <a:cubicBezTo>
                    <a:pt x="1454" y="0"/>
                    <a:pt x="1454" y="0"/>
                    <a:pt x="1454" y="0"/>
                  </a:cubicBezTo>
                  <a:lnTo>
                    <a:pt x="0" y="0"/>
                  </a:lnTo>
                  <a:close/>
                </a:path>
              </a:pathLst>
            </a:custGeom>
            <a:solidFill>
              <a:schemeClr val="bg2">
                <a:lumMod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120" name="Picture 28"/>
          <p:cNvPicPr>
            <a:picLocks noChangeAspect="1"/>
          </p:cNvPicPr>
          <p:nvPr/>
        </p:nvPicPr>
        <p:blipFill rotWithShape="1">
          <a:blip r:embed="rId3">
            <a:extLst>
              <a:ext uri="{28A0092B-C50C-407E-A947-70E740481C1C}">
                <a14:useLocalDpi xmlns:a14="http://schemas.microsoft.com/office/drawing/2010/main" val="0"/>
              </a:ext>
            </a:extLst>
          </a:blip>
          <a:srcRect b="35075"/>
          <a:stretch/>
        </p:blipFill>
        <p:spPr bwMode="auto">
          <a:xfrm>
            <a:off x="5270673" y="2215909"/>
            <a:ext cx="1025284" cy="8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Accepted DEV"/>
          <p:cNvGrpSpPr/>
          <p:nvPr/>
        </p:nvGrpSpPr>
        <p:grpSpPr>
          <a:xfrm>
            <a:off x="5991027" y="2697925"/>
            <a:ext cx="456787" cy="456787"/>
            <a:chOff x="4382751" y="3909289"/>
            <a:chExt cx="456852" cy="456852"/>
          </a:xfrm>
        </p:grpSpPr>
        <p:sp>
          <p:nvSpPr>
            <p:cNvPr id="152" name="Accepted"/>
            <p:cNvSpPr/>
            <p:nvPr/>
          </p:nvSpPr>
          <p:spPr bwMode="auto">
            <a:xfrm>
              <a:off x="4382751" y="3909289"/>
              <a:ext cx="456852" cy="456852"/>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3" name="Freeform 26"/>
            <p:cNvSpPr>
              <a:spLocks/>
            </p:cNvSpPr>
            <p:nvPr/>
          </p:nvSpPr>
          <p:spPr bwMode="auto">
            <a:xfrm>
              <a:off x="4460627" y="4004450"/>
              <a:ext cx="301100" cy="266531"/>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lumMod val="95000"/>
              </a:schemeClr>
            </a:solidFill>
            <a:ln>
              <a:noFill/>
            </a:ln>
          </p:spPr>
          <p:txBody>
            <a:bodyPr vert="horz" wrap="square" lIns="91427" tIns="45713" rIns="91427" bIns="45713" numCol="1" anchor="t" anchorCtr="0" compatLnSpc="1">
              <a:prstTxWarp prst="textNoShape">
                <a:avLst/>
              </a:prstTxWarp>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0" name="Rounded Rectangle 29"/>
          <p:cNvSpPr/>
          <p:nvPr/>
        </p:nvSpPr>
        <p:spPr bwMode="auto">
          <a:xfrm>
            <a:off x="4712765" y="4088754"/>
            <a:ext cx="2141103" cy="2114104"/>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Teste</a:t>
            </a:r>
          </a:p>
        </p:txBody>
      </p:sp>
      <p:pic>
        <p:nvPicPr>
          <p:cNvPr id="168" name="Tes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508" y="4828904"/>
            <a:ext cx="621617" cy="633805"/>
          </a:xfrm>
          <a:prstGeom prst="rect">
            <a:avLst/>
          </a:prstGeom>
        </p:spPr>
      </p:pic>
      <p:cxnSp>
        <p:nvCxnSpPr>
          <p:cNvPr id="31" name="Straight Arrow Connector 30"/>
          <p:cNvCxnSpPr>
            <a:endCxn id="7" idx="1"/>
          </p:cNvCxnSpPr>
          <p:nvPr/>
        </p:nvCxnSpPr>
        <p:spPr>
          <a:xfrm>
            <a:off x="3231531" y="2656205"/>
            <a:ext cx="1481234"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866004" y="3308298"/>
            <a:ext cx="0" cy="82296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714914" y="3308298"/>
            <a:ext cx="0" cy="82296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090230" y="5550508"/>
            <a:ext cx="434335" cy="450589"/>
            <a:chOff x="1707792" y="5550508"/>
            <a:chExt cx="434335" cy="450589"/>
          </a:xfrm>
        </p:grpSpPr>
        <p:grpSp>
          <p:nvGrpSpPr>
            <p:cNvPr id="26" name="Group 25"/>
            <p:cNvGrpSpPr/>
            <p:nvPr/>
          </p:nvGrpSpPr>
          <p:grpSpPr>
            <a:xfrm>
              <a:off x="1707792" y="5550508"/>
              <a:ext cx="433342" cy="450589"/>
              <a:chOff x="652595" y="2571201"/>
              <a:chExt cx="609169" cy="633414"/>
            </a:xfrm>
          </p:grpSpPr>
          <p:sp>
            <p:nvSpPr>
              <p:cNvPr id="27" name="Freeform 11"/>
              <p:cNvSpPr>
                <a:spLocks/>
              </p:cNvSpPr>
              <p:nvPr/>
            </p:nvSpPr>
            <p:spPr bwMode="auto">
              <a:xfrm>
                <a:off x="652595" y="2571201"/>
                <a:ext cx="609169" cy="633414"/>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28" name="Freeform 6"/>
              <p:cNvSpPr>
                <a:spLocks/>
              </p:cNvSpPr>
              <p:nvPr/>
            </p:nvSpPr>
            <p:spPr bwMode="auto">
              <a:xfrm>
                <a:off x="828249" y="2734135"/>
                <a:ext cx="107771" cy="333265"/>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29" name="Freeform 7"/>
              <p:cNvSpPr>
                <a:spLocks/>
              </p:cNvSpPr>
              <p:nvPr/>
            </p:nvSpPr>
            <p:spPr bwMode="auto">
              <a:xfrm>
                <a:off x="1000685" y="2734135"/>
                <a:ext cx="107771" cy="333265"/>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 name="Freeform 12"/>
            <p:cNvSpPr>
              <a:spLocks/>
            </p:cNvSpPr>
            <p:nvPr/>
          </p:nvSpPr>
          <p:spPr bwMode="auto">
            <a:xfrm>
              <a:off x="2052638" y="5550508"/>
              <a:ext cx="89489" cy="85748"/>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69696"/>
            </a:solidFill>
            <a:ln>
              <a:noFill/>
            </a:ln>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Segoe UI"/>
                <a:ea typeface="+mn-ea"/>
                <a:cs typeface="+mn-cs"/>
              </a:endParaRPr>
            </a:p>
          </p:txBody>
        </p:sp>
      </p:gr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1" y="4138454"/>
            <a:ext cx="1406136" cy="2516780"/>
          </a:xfrm>
          <a:prstGeom prst="rect">
            <a:avLst/>
          </a:prstGeom>
        </p:spPr>
      </p:pic>
      <p:grpSp>
        <p:nvGrpSpPr>
          <p:cNvPr id="36" name="Group 35"/>
          <p:cNvGrpSpPr/>
          <p:nvPr/>
        </p:nvGrpSpPr>
        <p:grpSpPr>
          <a:xfrm>
            <a:off x="3426917" y="4804367"/>
            <a:ext cx="328185" cy="113257"/>
            <a:chOff x="8334103" y="3143135"/>
            <a:chExt cx="582929" cy="201169"/>
          </a:xfrm>
        </p:grpSpPr>
        <p:pic>
          <p:nvPicPr>
            <p:cNvPr id="40" name="Picture 39"/>
            <p:cNvPicPr>
              <a:picLocks/>
            </p:cNvPicPr>
            <p:nvPr/>
          </p:nvPicPr>
          <p:blipFill>
            <a:blip r:embed="rId6"/>
            <a:stretch>
              <a:fillRect/>
            </a:stretch>
          </p:blipFill>
          <p:spPr>
            <a:xfrm>
              <a:off x="8334103" y="3143135"/>
              <a:ext cx="186403" cy="201169"/>
            </a:xfrm>
            <a:prstGeom prst="rect">
              <a:avLst/>
            </a:prstGeom>
          </p:spPr>
        </p:pic>
        <p:pic>
          <p:nvPicPr>
            <p:cNvPr id="41" name="Picture 40"/>
            <p:cNvPicPr>
              <a:picLocks/>
            </p:cNvPicPr>
            <p:nvPr/>
          </p:nvPicPr>
          <p:blipFill>
            <a:blip r:embed="rId6"/>
            <a:stretch>
              <a:fillRect/>
            </a:stretch>
          </p:blipFill>
          <p:spPr>
            <a:xfrm flipH="1">
              <a:off x="8734152" y="3143135"/>
              <a:ext cx="182880" cy="201169"/>
            </a:xfrm>
            <a:prstGeom prst="rect">
              <a:avLst/>
            </a:prstGeom>
          </p:spPr>
        </p:pic>
      </p:grpSp>
      <p:sp>
        <p:nvSpPr>
          <p:cNvPr id="129" name="TextBox 128"/>
          <p:cNvSpPr txBox="1"/>
          <p:nvPr/>
        </p:nvSpPr>
        <p:spPr>
          <a:xfrm>
            <a:off x="890793" y="5186474"/>
            <a:ext cx="357327" cy="197628"/>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1" i="0" u="none" strike="noStrike" kern="1200" cap="none" spc="0" normalizeH="0" baseline="0" noProof="0" dirty="0">
                <a:ln>
                  <a:noFill/>
                </a:ln>
                <a:gradFill>
                  <a:gsLst>
                    <a:gs pos="2917">
                      <a:srgbClr val="505050">
                        <a:lumMod val="50000"/>
                      </a:srgbClr>
                    </a:gs>
                    <a:gs pos="74000">
                      <a:srgbClr val="505050">
                        <a:lumMod val="50000"/>
                      </a:srgbClr>
                    </a:gs>
                  </a:gsLst>
                  <a:lin ang="5400000" scaled="0"/>
                </a:gradFill>
                <a:effectLst/>
                <a:uLnTx/>
                <a:uFillTx/>
                <a:latin typeface="Segoe UI"/>
                <a:ea typeface="+mn-ea"/>
                <a:cs typeface="+mn-cs"/>
              </a:rPr>
              <a:t>DEV</a:t>
            </a:r>
          </a:p>
        </p:txBody>
      </p:sp>
      <p:sp>
        <p:nvSpPr>
          <p:cNvPr id="130" name="TextBox 129"/>
          <p:cNvSpPr txBox="1"/>
          <p:nvPr/>
        </p:nvSpPr>
        <p:spPr>
          <a:xfrm>
            <a:off x="3427668" y="5186474"/>
            <a:ext cx="354777" cy="197628"/>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OPS</a:t>
            </a:r>
          </a:p>
        </p:txBody>
      </p:sp>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133" y="4460830"/>
            <a:ext cx="1095894" cy="2151343"/>
          </a:xfrm>
          <a:prstGeom prst="rect">
            <a:avLst/>
          </a:prstGeom>
        </p:spPr>
      </p:pic>
      <p:sp>
        <p:nvSpPr>
          <p:cNvPr id="58" name="TextBox 57"/>
          <p:cNvSpPr txBox="1"/>
          <p:nvPr/>
        </p:nvSpPr>
        <p:spPr>
          <a:xfrm>
            <a:off x="3448179" y="5224414"/>
            <a:ext cx="354777" cy="197628"/>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OPS</a:t>
            </a:r>
          </a:p>
        </p:txBody>
      </p:sp>
    </p:spTree>
    <p:extLst>
      <p:ext uri="{BB962C8B-B14F-4D97-AF65-F5344CB8AC3E}">
        <p14:creationId xmlns:p14="http://schemas.microsoft.com/office/powerpoint/2010/main" val="1714564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500"/>
                            </p:stCondLst>
                            <p:childTnLst>
                              <p:par>
                                <p:cTn id="16" presetID="64" presetClass="path" presetSubtype="0" decel="100000" fill="hold" nodeType="afterEffect">
                                  <p:stCondLst>
                                    <p:cond delay="500"/>
                                  </p:stCondLst>
                                  <p:childTnLst>
                                    <p:animMotion origin="layout" path="M -3.57672E-6 -2.23786E-6 L -0.03625 -0.44598 " pathEditMode="relative" rAng="0" ptsTypes="AA">
                                      <p:cBhvr>
                                        <p:cTn id="17" dur="1000" fill="hold"/>
                                        <p:tgtEl>
                                          <p:spTgt spid="9"/>
                                        </p:tgtEl>
                                        <p:attrNameLst>
                                          <p:attrName>ppt_x</p:attrName>
                                          <p:attrName>ppt_y</p:attrName>
                                        </p:attrNameLst>
                                      </p:cBhvr>
                                      <p:rCtr x="-1813" y="-22310"/>
                                    </p:animMotion>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10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fade">
                                      <p:cBhvr>
                                        <p:cTn id="27" dur="500"/>
                                        <p:tgtEl>
                                          <p:spTgt spid="120"/>
                                        </p:tgtEl>
                                      </p:cBhvr>
                                    </p:animEffect>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10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168"/>
                                        </p:tgtEl>
                                        <p:attrNameLst>
                                          <p:attrName>style.visibility</p:attrName>
                                        </p:attrNameLst>
                                      </p:cBhvr>
                                      <p:to>
                                        <p:strVal val="visible"/>
                                      </p:to>
                                    </p:set>
                                    <p:animEffect transition="in" filter="fade">
                                      <p:cBhvr>
                                        <p:cTn id="37" dur="500"/>
                                        <p:tgtEl>
                                          <p:spTgt spid="168"/>
                                        </p:tgtEl>
                                      </p:cBhvr>
                                    </p:animEffect>
                                  </p:childTnLst>
                                </p:cTn>
                              </p:par>
                            </p:childTnLst>
                          </p:cTn>
                        </p:par>
                        <p:par>
                          <p:cTn id="38" fill="hold">
                            <p:stCondLst>
                              <p:cond delay="5000"/>
                            </p:stCondLst>
                            <p:childTnLst>
                              <p:par>
                                <p:cTn id="39" presetID="22" presetClass="entr" presetSubtype="4"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1000"/>
                                        <p:tgtEl>
                                          <p:spTgt spid="33"/>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7"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bwMode="auto">
          <a:xfrm rot="5400000" flipH="1">
            <a:off x="9512562" y="4332547"/>
            <a:ext cx="510159" cy="439792"/>
          </a:xfrm>
          <a:prstGeom prst="triangle">
            <a:avLst/>
          </a:prstGeom>
          <a:solidFill>
            <a:srgbClr val="404040">
              <a:lumMod val="20000"/>
              <a:lumOff val="80000"/>
            </a:srgbClr>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p:nvSpPr>
        <p:spPr bwMode="auto">
          <a:xfrm flipV="1">
            <a:off x="2127054" y="4509545"/>
            <a:ext cx="7452000" cy="72000"/>
          </a:xfrm>
          <a:prstGeom prst="rect">
            <a:avLst/>
          </a:prstGeom>
          <a:solidFill>
            <a:srgbClr val="40404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p:nvSpPr>
        <p:spPr bwMode="auto">
          <a:xfrm flipV="1">
            <a:off x="8832850" y="4507610"/>
            <a:ext cx="762000" cy="85027"/>
          </a:xfrm>
          <a:prstGeom prst="rect">
            <a:avLst/>
          </a:prstGeom>
          <a:solidFill>
            <a:srgbClr val="4CC8F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p:cNvSpPr/>
          <p:nvPr/>
        </p:nvSpPr>
        <p:spPr bwMode="auto">
          <a:xfrm flipV="1">
            <a:off x="7370234" y="4507612"/>
            <a:ext cx="1119716" cy="85025"/>
          </a:xfrm>
          <a:prstGeom prst="rect">
            <a:avLst/>
          </a:prstGeom>
          <a:solidFill>
            <a:srgbClr val="4CC8F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p:cNvSpPr/>
          <p:nvPr/>
        </p:nvSpPr>
        <p:spPr bwMode="auto">
          <a:xfrm flipV="1">
            <a:off x="5643034" y="4507612"/>
            <a:ext cx="1367366" cy="85025"/>
          </a:xfrm>
          <a:prstGeom prst="rect">
            <a:avLst/>
          </a:prstGeom>
          <a:solidFill>
            <a:srgbClr val="4CC8F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p:nvSpPr>
        <p:spPr bwMode="auto">
          <a:xfrm flipV="1">
            <a:off x="3966634" y="4507612"/>
            <a:ext cx="1341966" cy="85025"/>
          </a:xfrm>
          <a:prstGeom prst="rect">
            <a:avLst/>
          </a:prstGeom>
          <a:solidFill>
            <a:srgbClr val="4CC8F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p:cNvPicPr>
            <a:picLocks noChangeAspect="1"/>
          </p:cNvPicPr>
          <p:nvPr/>
        </p:nvPicPr>
        <p:blipFill>
          <a:blip r:embed="rId2">
            <a:duotone>
              <a:srgbClr val="0078D7">
                <a:shade val="45000"/>
                <a:satMod val="135000"/>
              </a:srgbClr>
              <a:prstClr val="white"/>
            </a:duotone>
            <a:extLst>
              <a:ext uri="{28A0092B-C50C-407E-A947-70E740481C1C}">
                <a14:useLocalDpi xmlns:a14="http://schemas.microsoft.com/office/drawing/2010/main" val="0"/>
              </a:ext>
            </a:extLst>
          </a:blip>
          <a:stretch>
            <a:fillRect/>
          </a:stretch>
        </p:blipFill>
        <p:spPr>
          <a:xfrm>
            <a:off x="-2239192" y="2290102"/>
            <a:ext cx="4449971" cy="4449971"/>
          </a:xfrm>
          <a:prstGeom prst="rect">
            <a:avLst/>
          </a:prstGeom>
        </p:spPr>
      </p:pic>
      <p:sp>
        <p:nvSpPr>
          <p:cNvPr id="10" name="Freeform 11"/>
          <p:cNvSpPr>
            <a:spLocks/>
          </p:cNvSpPr>
          <p:nvPr/>
        </p:nvSpPr>
        <p:spPr bwMode="auto">
          <a:xfrm>
            <a:off x="-14261" y="4514713"/>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4CC8F4"/>
          </a:solidFill>
          <a:ln w="0">
            <a:solidFill>
              <a:srgbClr val="4CC8F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Rectangle 10"/>
          <p:cNvSpPr/>
          <p:nvPr/>
        </p:nvSpPr>
        <p:spPr bwMode="auto">
          <a:xfrm flipV="1">
            <a:off x="2461684" y="4507611"/>
            <a:ext cx="1176866" cy="85024"/>
          </a:xfrm>
          <a:prstGeom prst="rect">
            <a:avLst/>
          </a:prstGeom>
          <a:solidFill>
            <a:srgbClr val="4CC8F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2" name="Group 11"/>
          <p:cNvGrpSpPr/>
          <p:nvPr/>
        </p:nvGrpSpPr>
        <p:grpSpPr>
          <a:xfrm>
            <a:off x="6219813" y="1998757"/>
            <a:ext cx="1901202" cy="2522098"/>
            <a:chOff x="5701653" y="1978121"/>
            <a:chExt cx="1901202" cy="2522098"/>
          </a:xfrm>
        </p:grpSpPr>
        <p:pic>
          <p:nvPicPr>
            <p:cNvPr id="13" name="Picture 12"/>
            <p:cNvPicPr>
              <a:picLocks noChangeAspect="1"/>
            </p:cNvPicPr>
            <p:nvPr/>
          </p:nvPicPr>
          <p:blipFill>
            <a:blip r:embed="rId3"/>
            <a:stretch>
              <a:fillRect/>
            </a:stretch>
          </p:blipFill>
          <p:spPr>
            <a:xfrm>
              <a:off x="6030454" y="3700379"/>
              <a:ext cx="1293456" cy="799840"/>
            </a:xfrm>
            <a:prstGeom prst="rect">
              <a:avLst/>
            </a:prstGeom>
          </p:spPr>
        </p:pic>
        <p:pic>
          <p:nvPicPr>
            <p:cNvPr id="14" name="Picture 13"/>
            <p:cNvPicPr>
              <a:picLocks noChangeAspect="1"/>
            </p:cNvPicPr>
            <p:nvPr/>
          </p:nvPicPr>
          <p:blipFill>
            <a:blip r:embed="rId4"/>
            <a:stretch>
              <a:fillRect/>
            </a:stretch>
          </p:blipFill>
          <p:spPr>
            <a:xfrm flipV="1">
              <a:off x="5892979" y="2465446"/>
              <a:ext cx="1102383" cy="1498554"/>
            </a:xfrm>
            <a:prstGeom prst="rect">
              <a:avLst/>
            </a:prstGeom>
          </p:spPr>
        </p:pic>
        <p:sp>
          <p:nvSpPr>
            <p:cNvPr id="15" name="Freeform 95"/>
            <p:cNvSpPr>
              <a:spLocks/>
            </p:cNvSpPr>
            <p:nvPr/>
          </p:nvSpPr>
          <p:spPr bwMode="auto">
            <a:xfrm flipH="1">
              <a:off x="5701653" y="1978121"/>
              <a:ext cx="1426107" cy="92614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0C0">
                <a:alpha val="27000"/>
              </a:srgbClr>
            </a:solidFill>
            <a:ln>
              <a:noFill/>
            </a:ln>
            <a:extLst/>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Freeform 95"/>
            <p:cNvSpPr>
              <a:spLocks/>
            </p:cNvSpPr>
            <p:nvPr/>
          </p:nvSpPr>
          <p:spPr bwMode="auto">
            <a:xfrm flipH="1">
              <a:off x="6053201" y="2052432"/>
              <a:ext cx="1549654" cy="1006377"/>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23BDEF">
                <a:alpha val="9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TextBox 16"/>
            <p:cNvSpPr txBox="1"/>
            <p:nvPr/>
          </p:nvSpPr>
          <p:spPr>
            <a:xfrm>
              <a:off x="6187440" y="2299985"/>
              <a:ext cx="1306581" cy="584775"/>
            </a:xfrm>
            <a:prstGeom prst="rect">
              <a:avLst/>
            </a:prstGeom>
            <a:noFill/>
          </p:spPr>
          <p:txBody>
            <a:bodyPr wrap="square" rtlCol="0">
              <a:spAutoFit/>
            </a:bodyPr>
            <a:lstStyle/>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Testes de </a:t>
              </a:r>
              <a:r>
                <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Carga</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endParaRPr>
            </a:p>
          </p:txBody>
        </p:sp>
      </p:grpSp>
      <p:sp>
        <p:nvSpPr>
          <p:cNvPr id="18" name="Title 18"/>
          <p:cNvSpPr txBox="1">
            <a:spLocks/>
          </p:cNvSpPr>
          <p:nvPr/>
        </p:nvSpPr>
        <p:spPr>
          <a:xfrm>
            <a:off x="274320" y="304835"/>
            <a:ext cx="11889564" cy="917575"/>
          </a:xfrm>
          <a:prstGeom prst="rect">
            <a:avLst/>
          </a:prstGeom>
          <a:ln>
            <a:noFill/>
          </a:ln>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102" normalizeH="0" baseline="0" noProof="0">
              <a:ln w="3175">
                <a:noFill/>
              </a:ln>
              <a:gradFill>
                <a:gsLst>
                  <a:gs pos="0">
                    <a:srgbClr val="FFFFFF"/>
                  </a:gs>
                  <a:gs pos="100000">
                    <a:srgbClr val="FFFFFF"/>
                  </a:gs>
                </a:gsLst>
                <a:lin ang="5400000" scaled="0"/>
              </a:gradFill>
              <a:effectLst/>
              <a:uLnTx/>
              <a:uFillTx/>
              <a:latin typeface="Segoe UI Light"/>
              <a:ea typeface="+mn-ea"/>
              <a:cs typeface="Segoe UI" pitchFamily="34" charset="0"/>
            </a:endParaRPr>
          </a:p>
        </p:txBody>
      </p:sp>
      <p:sp>
        <p:nvSpPr>
          <p:cNvPr id="19" name="TextBox 18"/>
          <p:cNvSpPr txBox="1"/>
          <p:nvPr/>
        </p:nvSpPr>
        <p:spPr>
          <a:xfrm>
            <a:off x="4544599" y="3016284"/>
            <a:ext cx="1868892"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rPr>
              <a:t>Testes de </a:t>
            </a:r>
            <a:r>
              <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Arial" pitchFamily="34" charset="0"/>
              </a:rPr>
              <a:t>Integração</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endParaRPr>
          </a:p>
        </p:txBody>
      </p:sp>
      <p:cxnSp>
        <p:nvCxnSpPr>
          <p:cNvPr id="20" name="Straight Connector 19"/>
          <p:cNvCxnSpPr/>
          <p:nvPr/>
        </p:nvCxnSpPr>
        <p:spPr>
          <a:xfrm flipV="1">
            <a:off x="5463805" y="3734166"/>
            <a:ext cx="0" cy="695750"/>
          </a:xfrm>
          <a:prstGeom prst="line">
            <a:avLst/>
          </a:prstGeom>
          <a:noFill/>
          <a:ln w="38100" cap="rnd" cmpd="sng" algn="ctr">
            <a:solidFill>
              <a:srgbClr val="4CC8F4"/>
            </a:solidFill>
            <a:prstDash val="sysDot"/>
            <a:headEnd type="none"/>
            <a:tailEnd type="oval"/>
          </a:ln>
          <a:effectLst/>
        </p:spPr>
      </p:cxnSp>
      <p:sp>
        <p:nvSpPr>
          <p:cNvPr id="21" name="Oval 20"/>
          <p:cNvSpPr/>
          <p:nvPr/>
        </p:nvSpPr>
        <p:spPr bwMode="auto">
          <a:xfrm>
            <a:off x="5280928" y="4353226"/>
            <a:ext cx="365757" cy="365757"/>
          </a:xfrm>
          <a:prstGeom prst="ellipse">
            <a:avLst/>
          </a:prstGeom>
          <a:solidFill>
            <a:srgbClr val="FFFFFF"/>
          </a:solidFill>
          <a:ln w="38100" cap="flat" cmpd="sng" algn="ctr">
            <a:solidFill>
              <a:srgbClr val="4CC8F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TextBox 21"/>
          <p:cNvSpPr txBox="1"/>
          <p:nvPr/>
        </p:nvSpPr>
        <p:spPr>
          <a:xfrm>
            <a:off x="2696590" y="5519590"/>
            <a:ext cx="2202126"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rPr>
              <a:t>Testes </a:t>
            </a:r>
            <a:r>
              <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Arial" pitchFamily="34" charset="0"/>
              </a:rPr>
              <a:t>Funcionais</a:t>
            </a: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rPr>
              <a:t> </a:t>
            </a:r>
            <a:r>
              <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Arial" pitchFamily="34" charset="0"/>
              </a:rPr>
              <a:t>Automatizados</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endParaRPr>
          </a:p>
        </p:txBody>
      </p:sp>
      <p:cxnSp>
        <p:nvCxnSpPr>
          <p:cNvPr id="23" name="Straight Connector 22"/>
          <p:cNvCxnSpPr/>
          <p:nvPr/>
        </p:nvCxnSpPr>
        <p:spPr>
          <a:xfrm>
            <a:off x="3797653" y="4708236"/>
            <a:ext cx="0" cy="695750"/>
          </a:xfrm>
          <a:prstGeom prst="line">
            <a:avLst/>
          </a:prstGeom>
          <a:noFill/>
          <a:ln w="38100" cap="rnd" cmpd="sng" algn="ctr">
            <a:solidFill>
              <a:srgbClr val="4CC8F4"/>
            </a:solidFill>
            <a:prstDash val="sysDot"/>
            <a:headEnd type="none"/>
            <a:tailEnd type="oval"/>
          </a:ln>
          <a:effectLst/>
        </p:spPr>
      </p:cxnSp>
      <p:sp>
        <p:nvSpPr>
          <p:cNvPr id="24" name="Oval 23"/>
          <p:cNvSpPr/>
          <p:nvPr/>
        </p:nvSpPr>
        <p:spPr bwMode="auto">
          <a:xfrm>
            <a:off x="3614776" y="4353225"/>
            <a:ext cx="365757" cy="365757"/>
          </a:xfrm>
          <a:prstGeom prst="ellipse">
            <a:avLst/>
          </a:prstGeom>
          <a:solidFill>
            <a:srgbClr val="FFFFFF"/>
          </a:solidFill>
          <a:ln w="38100" cap="flat" cmpd="sng" algn="ctr">
            <a:solidFill>
              <a:srgbClr val="4CC8F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Oval 24"/>
          <p:cNvSpPr/>
          <p:nvPr/>
        </p:nvSpPr>
        <p:spPr bwMode="auto">
          <a:xfrm>
            <a:off x="2044701" y="4342349"/>
            <a:ext cx="394343" cy="394343"/>
          </a:xfrm>
          <a:prstGeom prst="ellipse">
            <a:avLst/>
          </a:prstGeom>
          <a:solidFill>
            <a:srgbClr val="4CC8F4"/>
          </a:solidFill>
          <a:ln w="76200" cap="flat" cmpd="sng" algn="ctr">
            <a:solidFill>
              <a:srgbClr val="4CC8F4"/>
            </a:solidFill>
            <a:prstDash val="solid"/>
            <a:headEnd type="none" w="med" len="med"/>
            <a:tailEnd type="none" w="med" len="med"/>
          </a:ln>
          <a:effectLst/>
        </p:spPr>
        <p:txBody>
          <a:bodyPr rot="0" spcFirstLastPara="0" vertOverflow="overflow" horzOverflow="overflow" vert="horz" wrap="square" lIns="198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cxnSp>
        <p:nvCxnSpPr>
          <p:cNvPr id="26" name="Straight Connector 25"/>
          <p:cNvCxnSpPr/>
          <p:nvPr/>
        </p:nvCxnSpPr>
        <p:spPr>
          <a:xfrm>
            <a:off x="7192006" y="4708236"/>
            <a:ext cx="0" cy="695750"/>
          </a:xfrm>
          <a:prstGeom prst="line">
            <a:avLst/>
          </a:prstGeom>
          <a:noFill/>
          <a:ln w="38100" cap="rnd" cmpd="sng" algn="ctr">
            <a:solidFill>
              <a:srgbClr val="4CC8F4"/>
            </a:solidFill>
            <a:prstDash val="sysDot"/>
            <a:headEnd type="none"/>
            <a:tailEnd type="oval"/>
          </a:ln>
          <a:effectLst/>
        </p:spPr>
      </p:cxnSp>
      <p:sp>
        <p:nvSpPr>
          <p:cNvPr id="27" name="TextBox 26"/>
          <p:cNvSpPr txBox="1"/>
          <p:nvPr/>
        </p:nvSpPr>
        <p:spPr>
          <a:xfrm>
            <a:off x="6386091" y="5600359"/>
            <a:ext cx="1611833" cy="33855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Arial" pitchFamily="34" charset="0"/>
              </a:rPr>
              <a:t>Homologação</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endParaRPr>
          </a:p>
        </p:txBody>
      </p:sp>
      <p:sp>
        <p:nvSpPr>
          <p:cNvPr id="28" name="Oval 27"/>
          <p:cNvSpPr/>
          <p:nvPr/>
        </p:nvSpPr>
        <p:spPr bwMode="auto">
          <a:xfrm>
            <a:off x="7009129" y="4353225"/>
            <a:ext cx="365757" cy="365757"/>
          </a:xfrm>
          <a:prstGeom prst="ellipse">
            <a:avLst/>
          </a:prstGeom>
          <a:solidFill>
            <a:srgbClr val="FFFFFF"/>
          </a:solidFill>
          <a:ln w="38100" cap="flat" cmpd="sng" algn="ctr">
            <a:solidFill>
              <a:srgbClr val="4CC8F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9" name="Straight Connector 28"/>
          <p:cNvCxnSpPr/>
          <p:nvPr/>
        </p:nvCxnSpPr>
        <p:spPr>
          <a:xfrm flipV="1">
            <a:off x="8646160" y="3734166"/>
            <a:ext cx="0" cy="695750"/>
          </a:xfrm>
          <a:prstGeom prst="line">
            <a:avLst/>
          </a:prstGeom>
          <a:noFill/>
          <a:ln w="38100" cap="rnd" cmpd="sng" algn="ctr">
            <a:solidFill>
              <a:srgbClr val="4CC8F4"/>
            </a:solidFill>
            <a:prstDash val="sysDot"/>
            <a:headEnd type="none"/>
            <a:tailEnd type="oval"/>
          </a:ln>
          <a:effectLst/>
        </p:spPr>
      </p:cxnSp>
      <p:sp>
        <p:nvSpPr>
          <p:cNvPr id="30" name="Oval 29"/>
          <p:cNvSpPr/>
          <p:nvPr/>
        </p:nvSpPr>
        <p:spPr bwMode="auto">
          <a:xfrm>
            <a:off x="8463283" y="4353226"/>
            <a:ext cx="365757" cy="365757"/>
          </a:xfrm>
          <a:prstGeom prst="ellipse">
            <a:avLst/>
          </a:prstGeom>
          <a:solidFill>
            <a:srgbClr val="FFFFFF"/>
          </a:solidFill>
          <a:ln w="38100" cap="flat" cmpd="sng" algn="ctr">
            <a:solidFill>
              <a:srgbClr val="4CC8F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TextBox 30"/>
          <p:cNvSpPr txBox="1"/>
          <p:nvPr/>
        </p:nvSpPr>
        <p:spPr>
          <a:xfrm>
            <a:off x="7985761" y="3142782"/>
            <a:ext cx="1320801" cy="33855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Arial" pitchFamily="34" charset="0"/>
              </a:rPr>
              <a:t>Produção</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endParaRPr>
          </a:p>
        </p:txBody>
      </p:sp>
      <p:sp>
        <p:nvSpPr>
          <p:cNvPr id="32" name="Rectangle 31"/>
          <p:cNvSpPr/>
          <p:nvPr/>
        </p:nvSpPr>
        <p:spPr>
          <a:xfrm>
            <a:off x="10045728" y="4137335"/>
            <a:ext cx="1877437" cy="830997"/>
          </a:xfrm>
          <a:prstGeom prst="rect">
            <a:avLst/>
          </a:prstGeom>
        </p:spPr>
        <p:txBody>
          <a:bodyPr wrap="non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Monitorar</a:t>
            </a: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 </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Aprender</a:t>
            </a:r>
            <a:endParaRPr kumimoji="0" lang="en-US" sz="1836"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3" name="TextBox 32"/>
          <p:cNvSpPr txBox="1"/>
          <p:nvPr/>
        </p:nvSpPr>
        <p:spPr>
          <a:xfrm>
            <a:off x="1462537" y="1062929"/>
            <a:ext cx="10085755" cy="830997"/>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Após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o build e testes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iniciais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 nova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versão</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é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entregue</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nos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respectivos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ambientes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seguindo</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os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estágios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do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processo</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de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implantação</a:t>
            </a:r>
            <a:endPar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endParaRPr>
          </a:p>
        </p:txBody>
      </p:sp>
      <p:sp>
        <p:nvSpPr>
          <p:cNvPr id="35" name="Isosceles Triangle 34"/>
          <p:cNvSpPr/>
          <p:nvPr/>
        </p:nvSpPr>
        <p:spPr bwMode="auto">
          <a:xfrm rot="5400000" flipH="1">
            <a:off x="9508524" y="4325555"/>
            <a:ext cx="523873" cy="451614"/>
          </a:xfrm>
          <a:prstGeom prst="triangle">
            <a:avLst/>
          </a:prstGeom>
          <a:solidFill>
            <a:srgbClr val="4CC8F4"/>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6" name="Picture 35" descr="DevOpsGraphic_v6-04.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2" y="122236"/>
            <a:ext cx="1629809" cy="1447800"/>
          </a:xfrm>
          <a:prstGeom prst="rect">
            <a:avLst/>
          </a:prstGeom>
        </p:spPr>
      </p:pic>
      <p:sp>
        <p:nvSpPr>
          <p:cNvPr id="37" name="Title 2"/>
          <p:cNvSpPr txBox="1">
            <a:spLocks/>
          </p:cNvSpPr>
          <p:nvPr/>
        </p:nvSpPr>
        <p:spPr>
          <a:xfrm>
            <a:off x="1440765" y="298910"/>
            <a:ext cx="10723439" cy="916534"/>
          </a:xfrm>
          <a:prstGeom prst="rect">
            <a:avLst/>
          </a:prstGeom>
        </p:spPr>
        <p:txBody>
          <a:bodyPr/>
          <a:lstStyle>
            <a:lvl1pPr algn="l" defTabSz="931710" rtl="0" eaLnBrk="1" latinLnBrk="0" hangingPunct="1">
              <a:lnSpc>
                <a:spcPct val="90000"/>
              </a:lnSpc>
              <a:spcBef>
                <a:spcPct val="0"/>
              </a:spcBef>
              <a:buNone/>
              <a:defRPr lang="en-US" sz="4200" b="0" kern="1200" cap="none" spc="-102" baseline="0" dirty="0" smtClean="0">
                <a:ln w="3175">
                  <a:noFill/>
                </a:ln>
                <a:solidFill>
                  <a:srgbClr val="505050"/>
                </a:solidFill>
                <a:effectLst/>
                <a:latin typeface="+mj-lt"/>
                <a:ea typeface="+mn-ea"/>
                <a:cs typeface="Segoe UI" pitchFamily="34" charset="0"/>
              </a:defRPr>
            </a:lvl1pPr>
          </a:lstStyle>
          <a:p>
            <a:pPr marL="0" marR="0" lvl="0" indent="0" algn="l" defTabSz="931710" rtl="0" eaLnBrk="1" fontAlgn="auto" latinLnBrk="0" hangingPunct="1">
              <a:lnSpc>
                <a:spcPct val="90000"/>
              </a:lnSpc>
              <a:spcBef>
                <a:spcPct val="0"/>
              </a:spcBef>
              <a:spcAft>
                <a:spcPts val="0"/>
              </a:spcAft>
              <a:buClrTx/>
              <a:buSzTx/>
              <a:buFontTx/>
              <a:buNone/>
              <a:tabLst/>
              <a:defRPr/>
            </a:pPr>
            <a:r>
              <a:rPr kumimoji="0" lang="de-DE" sz="4200" b="0" i="0" u="none" strike="noStrike" kern="1200" cap="none" spc="-102" normalizeH="0" baseline="0" noProof="0" dirty="0">
                <a:ln w="3175">
                  <a:noFill/>
                </a:ln>
                <a:solidFill>
                  <a:srgbClr val="FFFFFF"/>
                </a:solidFill>
                <a:effectLst/>
                <a:uLnTx/>
                <a:uFillTx/>
                <a:latin typeface="Segoe UI Light"/>
                <a:ea typeface="+mn-ea"/>
                <a:cs typeface="Segoe UI" pitchFamily="34" charset="0"/>
              </a:rPr>
              <a:t>Release</a:t>
            </a:r>
          </a:p>
        </p:txBody>
      </p:sp>
    </p:spTree>
    <p:extLst>
      <p:ext uri="{BB962C8B-B14F-4D97-AF65-F5344CB8AC3E}">
        <p14:creationId xmlns:p14="http://schemas.microsoft.com/office/powerpoint/2010/main" val="12366342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Rounded Rectangle 6"/>
          <p:cNvSpPr/>
          <p:nvPr/>
        </p:nvSpPr>
        <p:spPr bwMode="auto">
          <a:xfrm>
            <a:off x="5038668" y="1599422"/>
            <a:ext cx="2384532" cy="1592427"/>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59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Desenvolvimento</a:t>
            </a:r>
            <a:endParaRPr kumimoji="0" lang="en-US" sz="159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 name="Straight Connector 10"/>
          <p:cNvCxnSpPr/>
          <p:nvPr/>
        </p:nvCxnSpPr>
        <p:spPr>
          <a:xfrm>
            <a:off x="1886451" y="3313574"/>
            <a:ext cx="0" cy="1867637"/>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331557" y="5293456"/>
            <a:ext cx="1939544" cy="1118733"/>
            <a:chOff x="511109" y="5814543"/>
            <a:chExt cx="1041729" cy="600871"/>
          </a:xfrm>
        </p:grpSpPr>
        <p:sp>
          <p:nvSpPr>
            <p:cNvPr id="41" name="Rectangle 154"/>
            <p:cNvSpPr>
              <a:spLocks noChangeArrowheads="1"/>
            </p:cNvSpPr>
            <p:nvPr/>
          </p:nvSpPr>
          <p:spPr bwMode="auto">
            <a:xfrm>
              <a:off x="635204" y="5814543"/>
              <a:ext cx="808238" cy="551887"/>
            </a:xfrm>
            <a:prstGeom prst="rect">
              <a:avLst/>
            </a:prstGeom>
            <a:solidFill>
              <a:schemeClr val="tx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42" name="Rectangle 156"/>
            <p:cNvSpPr>
              <a:spLocks noChangeArrowheads="1"/>
            </p:cNvSpPr>
            <p:nvPr/>
          </p:nvSpPr>
          <p:spPr bwMode="auto">
            <a:xfrm>
              <a:off x="663778" y="5849648"/>
              <a:ext cx="751090" cy="481677"/>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43" name="Freeform 158"/>
            <p:cNvSpPr>
              <a:spLocks/>
            </p:cNvSpPr>
            <p:nvPr/>
          </p:nvSpPr>
          <p:spPr bwMode="auto">
            <a:xfrm>
              <a:off x="511109" y="6374593"/>
              <a:ext cx="1041729" cy="40821"/>
            </a:xfrm>
            <a:custGeom>
              <a:avLst/>
              <a:gdLst>
                <a:gd name="T0" fmla="*/ 0 w 1454"/>
                <a:gd name="T1" fmla="*/ 0 h 57"/>
                <a:gd name="T2" fmla="*/ 0 w 1454"/>
                <a:gd name="T3" fmla="*/ 4 h 57"/>
                <a:gd name="T4" fmla="*/ 53 w 1454"/>
                <a:gd name="T5" fmla="*/ 57 h 57"/>
                <a:gd name="T6" fmla="*/ 1400 w 1454"/>
                <a:gd name="T7" fmla="*/ 57 h 57"/>
                <a:gd name="T8" fmla="*/ 1454 w 1454"/>
                <a:gd name="T9" fmla="*/ 4 h 57"/>
                <a:gd name="T10" fmla="*/ 1454 w 1454"/>
                <a:gd name="T11" fmla="*/ 0 h 57"/>
                <a:gd name="T12" fmla="*/ 0 w 145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454" h="57">
                  <a:moveTo>
                    <a:pt x="0" y="0"/>
                  </a:moveTo>
                  <a:cubicBezTo>
                    <a:pt x="0" y="4"/>
                    <a:pt x="0" y="4"/>
                    <a:pt x="0" y="4"/>
                  </a:cubicBezTo>
                  <a:cubicBezTo>
                    <a:pt x="0" y="33"/>
                    <a:pt x="24" y="57"/>
                    <a:pt x="53" y="57"/>
                  </a:cubicBezTo>
                  <a:cubicBezTo>
                    <a:pt x="1400" y="57"/>
                    <a:pt x="1400" y="57"/>
                    <a:pt x="1400" y="57"/>
                  </a:cubicBezTo>
                  <a:cubicBezTo>
                    <a:pt x="1430" y="57"/>
                    <a:pt x="1454" y="33"/>
                    <a:pt x="1454" y="4"/>
                  </a:cubicBezTo>
                  <a:cubicBezTo>
                    <a:pt x="1454" y="0"/>
                    <a:pt x="1454" y="0"/>
                    <a:pt x="1454" y="0"/>
                  </a:cubicBezTo>
                  <a:lnTo>
                    <a:pt x="0" y="0"/>
                  </a:ln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sp>
        <p:nvSpPr>
          <p:cNvPr id="126" name="Rounded Rectangle 125"/>
          <p:cNvSpPr/>
          <p:nvPr/>
        </p:nvSpPr>
        <p:spPr bwMode="auto">
          <a:xfrm>
            <a:off x="535893" y="1599422"/>
            <a:ext cx="2701118" cy="1592427"/>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59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Build</a:t>
            </a:r>
          </a:p>
        </p:txBody>
      </p:sp>
      <p:sp>
        <p:nvSpPr>
          <p:cNvPr id="2" name="Title 1"/>
          <p:cNvSpPr>
            <a:spLocks noGrp="1"/>
          </p:cNvSpPr>
          <p:nvPr>
            <p:ph type="title"/>
          </p:nvPr>
        </p:nvSpPr>
        <p:spPr/>
        <p:txBody>
          <a:bodyPr/>
          <a:lstStyle/>
          <a:p>
            <a:r>
              <a:rPr lang="en-US" dirty="0" err="1">
                <a:solidFill>
                  <a:schemeClr val="bg1"/>
                </a:solidFill>
              </a:rPr>
              <a:t>Entrega</a:t>
            </a:r>
            <a:r>
              <a:rPr lang="en-US" dirty="0">
                <a:solidFill>
                  <a:schemeClr val="bg1"/>
                </a:solidFill>
              </a:rPr>
              <a:t> / </a:t>
            </a:r>
            <a:r>
              <a:rPr lang="en-US" dirty="0" err="1">
                <a:solidFill>
                  <a:schemeClr val="bg1"/>
                </a:solidFill>
              </a:rPr>
              <a:t>Implantação</a:t>
            </a:r>
            <a:r>
              <a:rPr lang="en-US" dirty="0">
                <a:solidFill>
                  <a:schemeClr val="bg1"/>
                </a:solidFill>
              </a:rPr>
              <a:t> </a:t>
            </a:r>
            <a:r>
              <a:rPr lang="en-US" dirty="0" err="1">
                <a:solidFill>
                  <a:schemeClr val="bg1"/>
                </a:solidFill>
              </a:rPr>
              <a:t>Contínua</a:t>
            </a:r>
            <a:endParaRPr lang="en-US" dirty="0">
              <a:solidFill>
                <a:schemeClr val="bg1"/>
              </a:solidFill>
            </a:endParaRPr>
          </a:p>
        </p:txBody>
      </p:sp>
      <p:sp>
        <p:nvSpPr>
          <p:cNvPr id="25" name="Rectangle 155"/>
          <p:cNvSpPr>
            <a:spLocks noChangeArrowheads="1"/>
          </p:cNvSpPr>
          <p:nvPr/>
        </p:nvSpPr>
        <p:spPr bwMode="auto">
          <a:xfrm>
            <a:off x="1296507" y="5371431"/>
            <a:ext cx="1487271" cy="10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nvGrpSpPr>
          <p:cNvPr id="66" name="CODE1"/>
          <p:cNvGrpSpPr/>
          <p:nvPr/>
        </p:nvGrpSpPr>
        <p:grpSpPr>
          <a:xfrm>
            <a:off x="2086805" y="5544790"/>
            <a:ext cx="538129" cy="560885"/>
            <a:chOff x="2328300" y="3506767"/>
            <a:chExt cx="551703" cy="575034"/>
          </a:xfrm>
        </p:grpSpPr>
        <p:sp>
          <p:nvSpPr>
            <p:cNvPr id="67"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nvGrpSpPr>
            <p:cNvPr id="68" name="Group 67"/>
            <p:cNvGrpSpPr/>
            <p:nvPr/>
          </p:nvGrpSpPr>
          <p:grpSpPr>
            <a:xfrm>
              <a:off x="2328300" y="3506767"/>
              <a:ext cx="551703" cy="575034"/>
              <a:chOff x="3937001" y="4448175"/>
              <a:chExt cx="638175" cy="665163"/>
            </a:xfrm>
          </p:grpSpPr>
          <p:grpSp>
            <p:nvGrpSpPr>
              <p:cNvPr id="69" name="Group 10"/>
              <p:cNvGrpSpPr>
                <a:grpSpLocks noChangeAspect="1"/>
              </p:cNvGrpSpPr>
              <p:nvPr/>
            </p:nvGrpSpPr>
            <p:grpSpPr bwMode="auto">
              <a:xfrm>
                <a:off x="3937001" y="4448175"/>
                <a:ext cx="638175" cy="665163"/>
                <a:chOff x="2480" y="2802"/>
                <a:chExt cx="402" cy="419"/>
              </a:xfrm>
            </p:grpSpPr>
            <p:sp>
              <p:nvSpPr>
                <p:cNvPr id="73"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75"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0" name="Group 69"/>
              <p:cNvGrpSpPr/>
              <p:nvPr/>
            </p:nvGrpSpPr>
            <p:grpSpPr>
              <a:xfrm>
                <a:off x="4120302" y="4618868"/>
                <a:ext cx="293550" cy="349134"/>
                <a:chOff x="4662074" y="4335997"/>
                <a:chExt cx="234105" cy="278433"/>
              </a:xfrm>
            </p:grpSpPr>
            <p:sp>
              <p:nvSpPr>
                <p:cNvPr id="71"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grpSp>
      <p:sp>
        <p:nvSpPr>
          <p:cNvPr id="79" name="Rounded Rectangle 78"/>
          <p:cNvSpPr/>
          <p:nvPr/>
        </p:nvSpPr>
        <p:spPr bwMode="auto">
          <a:xfrm>
            <a:off x="5038668" y="3313575"/>
            <a:ext cx="2384532" cy="1592427"/>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59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Homologação</a:t>
            </a:r>
            <a:endParaRPr kumimoji="0" lang="en-US" sz="159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ounded Rectangle 79"/>
          <p:cNvSpPr/>
          <p:nvPr/>
        </p:nvSpPr>
        <p:spPr bwMode="auto">
          <a:xfrm>
            <a:off x="5038668" y="5027727"/>
            <a:ext cx="2384532" cy="1592427"/>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59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Produção</a:t>
            </a:r>
            <a:endParaRPr kumimoji="0" lang="en-US" sz="159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2" name="APP 1"/>
          <p:cNvSpPr>
            <a:spLocks noEditPoints="1"/>
          </p:cNvSpPr>
          <p:nvPr/>
        </p:nvSpPr>
        <p:spPr bwMode="auto">
          <a:xfrm>
            <a:off x="6352796" y="2165911"/>
            <a:ext cx="796943" cy="822387"/>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marL="0" marR="0" lvl="0" indent="0" algn="l" defTabSz="913833"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APP 2"/>
          <p:cNvSpPr>
            <a:spLocks noEditPoints="1"/>
          </p:cNvSpPr>
          <p:nvPr/>
        </p:nvSpPr>
        <p:spPr bwMode="auto">
          <a:xfrm>
            <a:off x="6352796" y="3871853"/>
            <a:ext cx="796943" cy="822387"/>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marL="0" marR="0" lvl="0" indent="0" algn="l" defTabSz="913833"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APP 3"/>
          <p:cNvSpPr>
            <a:spLocks noEditPoints="1"/>
          </p:cNvSpPr>
          <p:nvPr/>
        </p:nvSpPr>
        <p:spPr bwMode="auto">
          <a:xfrm>
            <a:off x="6352796" y="5593065"/>
            <a:ext cx="796943" cy="822387"/>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marL="0" marR="0" lvl="0" indent="0" algn="l" defTabSz="913833"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37" name="CODE 2" descr="Down:  CODE 2"/>
          <p:cNvGrpSpPr/>
          <p:nvPr/>
        </p:nvGrpSpPr>
        <p:grpSpPr>
          <a:xfrm>
            <a:off x="5445462" y="2270671"/>
            <a:ext cx="538129" cy="560885"/>
            <a:chOff x="2328300" y="3506767"/>
            <a:chExt cx="551703" cy="575034"/>
          </a:xfrm>
        </p:grpSpPr>
        <p:sp>
          <p:nvSpPr>
            <p:cNvPr id="138"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nvGrpSpPr>
            <p:cNvPr id="139" name="Group 138"/>
            <p:cNvGrpSpPr/>
            <p:nvPr/>
          </p:nvGrpSpPr>
          <p:grpSpPr>
            <a:xfrm>
              <a:off x="2328300" y="3506767"/>
              <a:ext cx="551703" cy="575034"/>
              <a:chOff x="3937001" y="4448175"/>
              <a:chExt cx="638175" cy="665163"/>
            </a:xfrm>
          </p:grpSpPr>
          <p:grpSp>
            <p:nvGrpSpPr>
              <p:cNvPr id="140" name="Group 10"/>
              <p:cNvGrpSpPr>
                <a:grpSpLocks noChangeAspect="1"/>
              </p:cNvGrpSpPr>
              <p:nvPr/>
            </p:nvGrpSpPr>
            <p:grpSpPr bwMode="auto">
              <a:xfrm>
                <a:off x="3937001" y="4448175"/>
                <a:ext cx="638175" cy="665163"/>
                <a:chOff x="2480" y="2802"/>
                <a:chExt cx="402" cy="419"/>
              </a:xfrm>
            </p:grpSpPr>
            <p:sp>
              <p:nvSpPr>
                <p:cNvPr id="144"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45"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46"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41" name="Group 140"/>
              <p:cNvGrpSpPr/>
              <p:nvPr/>
            </p:nvGrpSpPr>
            <p:grpSpPr>
              <a:xfrm>
                <a:off x="4120302" y="4618868"/>
                <a:ext cx="293550" cy="349134"/>
                <a:chOff x="4662074" y="4335997"/>
                <a:chExt cx="234105" cy="278433"/>
              </a:xfrm>
            </p:grpSpPr>
            <p:sp>
              <p:nvSpPr>
                <p:cNvPr id="142"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43"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grpSp>
      <p:grpSp>
        <p:nvGrpSpPr>
          <p:cNvPr id="147" name="CODE 2" descr="Down:  CODE 2"/>
          <p:cNvGrpSpPr/>
          <p:nvPr/>
        </p:nvGrpSpPr>
        <p:grpSpPr>
          <a:xfrm>
            <a:off x="5445462" y="4018037"/>
            <a:ext cx="538129" cy="560885"/>
            <a:chOff x="2328300" y="3506767"/>
            <a:chExt cx="551703" cy="575034"/>
          </a:xfrm>
        </p:grpSpPr>
        <p:sp>
          <p:nvSpPr>
            <p:cNvPr id="148"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nvGrpSpPr>
            <p:cNvPr id="149" name="Group 148"/>
            <p:cNvGrpSpPr/>
            <p:nvPr/>
          </p:nvGrpSpPr>
          <p:grpSpPr>
            <a:xfrm>
              <a:off x="2328300" y="3506767"/>
              <a:ext cx="551703" cy="575034"/>
              <a:chOff x="3937001" y="4448175"/>
              <a:chExt cx="638175" cy="665163"/>
            </a:xfrm>
          </p:grpSpPr>
          <p:grpSp>
            <p:nvGrpSpPr>
              <p:cNvPr id="150" name="Group 10"/>
              <p:cNvGrpSpPr>
                <a:grpSpLocks noChangeAspect="1"/>
              </p:cNvGrpSpPr>
              <p:nvPr/>
            </p:nvGrpSpPr>
            <p:grpSpPr bwMode="auto">
              <a:xfrm>
                <a:off x="3937001" y="4448175"/>
                <a:ext cx="638175" cy="665163"/>
                <a:chOff x="2480" y="2802"/>
                <a:chExt cx="402" cy="419"/>
              </a:xfrm>
            </p:grpSpPr>
            <p:sp>
              <p:nvSpPr>
                <p:cNvPr id="154"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55"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56"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51" name="Group 150"/>
              <p:cNvGrpSpPr/>
              <p:nvPr/>
            </p:nvGrpSpPr>
            <p:grpSpPr>
              <a:xfrm>
                <a:off x="4120302" y="4618868"/>
                <a:ext cx="293550" cy="349134"/>
                <a:chOff x="4662074" y="4335997"/>
                <a:chExt cx="234105" cy="278433"/>
              </a:xfrm>
            </p:grpSpPr>
            <p:sp>
              <p:nvSpPr>
                <p:cNvPr id="152"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53"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grpSp>
      <p:grpSp>
        <p:nvGrpSpPr>
          <p:cNvPr id="127" name="CODE 2" descr="Down:  Group 65"/>
          <p:cNvGrpSpPr/>
          <p:nvPr/>
        </p:nvGrpSpPr>
        <p:grpSpPr>
          <a:xfrm>
            <a:off x="1636504" y="2280180"/>
            <a:ext cx="538129" cy="560885"/>
            <a:chOff x="2328300" y="3506767"/>
            <a:chExt cx="551703" cy="575034"/>
          </a:xfrm>
        </p:grpSpPr>
        <p:sp>
          <p:nvSpPr>
            <p:cNvPr id="128"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nvGrpSpPr>
            <p:cNvPr id="129" name="Group 128"/>
            <p:cNvGrpSpPr/>
            <p:nvPr/>
          </p:nvGrpSpPr>
          <p:grpSpPr>
            <a:xfrm>
              <a:off x="2328300" y="3506767"/>
              <a:ext cx="551703" cy="575034"/>
              <a:chOff x="3937001" y="4448175"/>
              <a:chExt cx="638175" cy="665163"/>
            </a:xfrm>
          </p:grpSpPr>
          <p:grpSp>
            <p:nvGrpSpPr>
              <p:cNvPr id="130" name="Group 10"/>
              <p:cNvGrpSpPr>
                <a:grpSpLocks noChangeAspect="1"/>
              </p:cNvGrpSpPr>
              <p:nvPr/>
            </p:nvGrpSpPr>
            <p:grpSpPr bwMode="auto">
              <a:xfrm>
                <a:off x="3937001" y="4448175"/>
                <a:ext cx="638175" cy="665163"/>
                <a:chOff x="2480" y="2802"/>
                <a:chExt cx="402" cy="419"/>
              </a:xfrm>
            </p:grpSpPr>
            <p:sp>
              <p:nvSpPr>
                <p:cNvPr id="134"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35"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36"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1" name="Group 130"/>
              <p:cNvGrpSpPr/>
              <p:nvPr/>
            </p:nvGrpSpPr>
            <p:grpSpPr>
              <a:xfrm>
                <a:off x="4120302" y="4618868"/>
                <a:ext cx="293550" cy="349134"/>
                <a:chOff x="4662074" y="4335997"/>
                <a:chExt cx="234105" cy="278433"/>
              </a:xfrm>
            </p:grpSpPr>
            <p:sp>
              <p:nvSpPr>
                <p:cNvPr id="132"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33"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grpSp>
      <p:sp>
        <p:nvSpPr>
          <p:cNvPr id="76" name="AutoShape 3"/>
          <p:cNvSpPr>
            <a:spLocks noChangeAspect="1" noChangeArrowheads="1" noTextEdit="1"/>
          </p:cNvSpPr>
          <p:nvPr/>
        </p:nvSpPr>
        <p:spPr bwMode="auto">
          <a:xfrm>
            <a:off x="1545039" y="3098807"/>
            <a:ext cx="768746" cy="7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1" name="Group 80"/>
          <p:cNvGrpSpPr/>
          <p:nvPr/>
        </p:nvGrpSpPr>
        <p:grpSpPr>
          <a:xfrm>
            <a:off x="3950044" y="1534326"/>
            <a:ext cx="359269" cy="427298"/>
            <a:chOff x="4662074" y="4335997"/>
            <a:chExt cx="234105" cy="278433"/>
          </a:xfrm>
        </p:grpSpPr>
        <p:sp>
          <p:nvSpPr>
            <p:cNvPr id="82"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3"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1" y="4138454"/>
            <a:ext cx="1406136" cy="2516780"/>
          </a:xfrm>
          <a:prstGeom prst="rect">
            <a:avLst/>
          </a:prstGeom>
        </p:spPr>
      </p:pic>
      <p:pic>
        <p:nvPicPr>
          <p:cNvPr id="84" name="Picture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22" y="4422890"/>
            <a:ext cx="1095894" cy="2151343"/>
          </a:xfrm>
          <a:prstGeom prst="rect">
            <a:avLst/>
          </a:prstGeom>
        </p:spPr>
      </p:pic>
      <p:sp>
        <p:nvSpPr>
          <p:cNvPr id="88" name="TextBox 87"/>
          <p:cNvSpPr txBox="1"/>
          <p:nvPr/>
        </p:nvSpPr>
        <p:spPr>
          <a:xfrm>
            <a:off x="890793" y="5186474"/>
            <a:ext cx="357327" cy="197628"/>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1" i="0" u="none" strike="noStrike" kern="1200" cap="none" spc="0" normalizeH="0" baseline="0" noProof="0" dirty="0">
                <a:ln>
                  <a:noFill/>
                </a:ln>
                <a:gradFill>
                  <a:gsLst>
                    <a:gs pos="2917">
                      <a:srgbClr val="505050">
                        <a:lumMod val="50000"/>
                      </a:srgbClr>
                    </a:gs>
                    <a:gs pos="74000">
                      <a:srgbClr val="505050">
                        <a:lumMod val="50000"/>
                      </a:srgbClr>
                    </a:gs>
                  </a:gsLst>
                  <a:lin ang="5400000" scaled="0"/>
                </a:gradFill>
                <a:effectLst/>
                <a:uLnTx/>
                <a:uFillTx/>
                <a:latin typeface="Segoe UI"/>
                <a:ea typeface="+mn-ea"/>
                <a:cs typeface="+mn-cs"/>
              </a:rPr>
              <a:t>DEV</a:t>
            </a:r>
          </a:p>
        </p:txBody>
      </p:sp>
      <p:sp>
        <p:nvSpPr>
          <p:cNvPr id="89" name="TextBox 88"/>
          <p:cNvSpPr txBox="1"/>
          <p:nvPr/>
        </p:nvSpPr>
        <p:spPr>
          <a:xfrm>
            <a:off x="3427668" y="5186474"/>
            <a:ext cx="354777" cy="197628"/>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OPS</a:t>
            </a:r>
          </a:p>
        </p:txBody>
      </p:sp>
      <p:pic>
        <p:nvPicPr>
          <p:cNvPr id="90" name="Tes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7036" y="2536635"/>
            <a:ext cx="234260" cy="238853"/>
          </a:xfrm>
          <a:prstGeom prst="rect">
            <a:avLst/>
          </a:prstGeom>
        </p:spPr>
      </p:pic>
      <p:pic>
        <p:nvPicPr>
          <p:cNvPr id="97" name="Tes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9669" y="4261369"/>
            <a:ext cx="234260" cy="238853"/>
          </a:xfrm>
          <a:prstGeom prst="rect">
            <a:avLst/>
          </a:prstGeom>
        </p:spPr>
      </p:pic>
      <p:grpSp>
        <p:nvGrpSpPr>
          <p:cNvPr id="85" name="Accepted DEV"/>
          <p:cNvGrpSpPr/>
          <p:nvPr/>
        </p:nvGrpSpPr>
        <p:grpSpPr>
          <a:xfrm>
            <a:off x="6645772" y="2447258"/>
            <a:ext cx="456787" cy="456787"/>
            <a:chOff x="4382751" y="3909289"/>
            <a:chExt cx="456852" cy="456852"/>
          </a:xfrm>
        </p:grpSpPr>
        <p:sp>
          <p:nvSpPr>
            <p:cNvPr id="86" name="Accepted"/>
            <p:cNvSpPr/>
            <p:nvPr/>
          </p:nvSpPr>
          <p:spPr bwMode="auto">
            <a:xfrm>
              <a:off x="4382751" y="3909289"/>
              <a:ext cx="456852" cy="456852"/>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Freeform 26"/>
            <p:cNvSpPr>
              <a:spLocks/>
            </p:cNvSpPr>
            <p:nvPr/>
          </p:nvSpPr>
          <p:spPr bwMode="auto">
            <a:xfrm>
              <a:off x="4460627" y="4004450"/>
              <a:ext cx="301100" cy="266531"/>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lumMod val="95000"/>
              </a:schemeClr>
            </a:solidFill>
            <a:ln>
              <a:noFill/>
            </a:ln>
          </p:spPr>
          <p:txBody>
            <a:bodyPr vert="horz" wrap="square" lIns="91427" tIns="45713" rIns="91427" bIns="45713" numCol="1" anchor="t" anchorCtr="0" compatLnSpc="1">
              <a:prstTxWarp prst="textNoShape">
                <a:avLst/>
              </a:prstTxWarp>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8" name="Tes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082" y="6002388"/>
            <a:ext cx="234260" cy="238853"/>
          </a:xfrm>
          <a:prstGeom prst="rect">
            <a:avLst/>
          </a:prstGeom>
        </p:spPr>
      </p:pic>
      <p:grpSp>
        <p:nvGrpSpPr>
          <p:cNvPr id="91" name="Accepted DEV"/>
          <p:cNvGrpSpPr/>
          <p:nvPr/>
        </p:nvGrpSpPr>
        <p:grpSpPr>
          <a:xfrm>
            <a:off x="6654417" y="4161970"/>
            <a:ext cx="456787" cy="456787"/>
            <a:chOff x="4382751" y="3909289"/>
            <a:chExt cx="456852" cy="456852"/>
          </a:xfrm>
        </p:grpSpPr>
        <p:sp>
          <p:nvSpPr>
            <p:cNvPr id="92" name="Accepted"/>
            <p:cNvSpPr/>
            <p:nvPr/>
          </p:nvSpPr>
          <p:spPr bwMode="auto">
            <a:xfrm>
              <a:off x="4382751" y="3909289"/>
              <a:ext cx="456852" cy="456852"/>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Freeform 26"/>
            <p:cNvSpPr>
              <a:spLocks/>
            </p:cNvSpPr>
            <p:nvPr/>
          </p:nvSpPr>
          <p:spPr bwMode="auto">
            <a:xfrm>
              <a:off x="4460627" y="4004450"/>
              <a:ext cx="301100" cy="266531"/>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lumMod val="95000"/>
              </a:schemeClr>
            </a:solidFill>
            <a:ln>
              <a:noFill/>
            </a:ln>
          </p:spPr>
          <p:txBody>
            <a:bodyPr vert="horz" wrap="square" lIns="91427" tIns="45713" rIns="91427" bIns="45713" numCol="1" anchor="t" anchorCtr="0" compatLnSpc="1">
              <a:prstTxWarp prst="textNoShape">
                <a:avLst/>
              </a:prstTxWarp>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94" name="Accepted DEV"/>
          <p:cNvGrpSpPr/>
          <p:nvPr/>
        </p:nvGrpSpPr>
        <p:grpSpPr>
          <a:xfrm>
            <a:off x="6654417" y="5893420"/>
            <a:ext cx="456787" cy="456787"/>
            <a:chOff x="4382751" y="3909289"/>
            <a:chExt cx="456852" cy="456852"/>
          </a:xfrm>
        </p:grpSpPr>
        <p:sp>
          <p:nvSpPr>
            <p:cNvPr id="95" name="Accepted"/>
            <p:cNvSpPr/>
            <p:nvPr/>
          </p:nvSpPr>
          <p:spPr bwMode="auto">
            <a:xfrm>
              <a:off x="4382751" y="3909289"/>
              <a:ext cx="456852" cy="456852"/>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6" name="Freeform 26"/>
            <p:cNvSpPr>
              <a:spLocks/>
            </p:cNvSpPr>
            <p:nvPr/>
          </p:nvSpPr>
          <p:spPr bwMode="auto">
            <a:xfrm>
              <a:off x="4460627" y="4004450"/>
              <a:ext cx="301100" cy="266531"/>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lumMod val="95000"/>
              </a:schemeClr>
            </a:solidFill>
            <a:ln>
              <a:noFill/>
            </a:ln>
          </p:spPr>
          <p:txBody>
            <a:bodyPr vert="horz" wrap="square" lIns="91427" tIns="45713" rIns="91427" bIns="45713" numCol="1" anchor="t" anchorCtr="0" compatLnSpc="1">
              <a:prstTxWarp prst="textNoShape">
                <a:avLst/>
              </a:prstTxWarp>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698546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par>
                          <p:cTn id="8" fill="hold">
                            <p:stCondLst>
                              <p:cond delay="1000"/>
                            </p:stCondLst>
                            <p:childTnLst>
                              <p:par>
                                <p:cTn id="9" presetID="42" presetClass="path" presetSubtype="0" decel="100000" fill="hold" nodeType="afterEffect">
                                  <p:stCondLst>
                                    <p:cond delay="0"/>
                                  </p:stCondLst>
                                  <p:childTnLst>
                                    <p:animMotion origin="layout" path="M -6.8675E-7 1.90195E-6 L -0.03625 -0.46664 " pathEditMode="relative" rAng="0" ptsTypes="AA">
                                      <p:cBhvr>
                                        <p:cTn id="10" dur="2000" fill="hold"/>
                                        <p:tgtEl>
                                          <p:spTgt spid="66"/>
                                        </p:tgtEl>
                                        <p:attrNameLst>
                                          <p:attrName>ppt_x</p:attrName>
                                          <p:attrName>ppt_y</p:attrName>
                                        </p:attrNameLst>
                                      </p:cBhvr>
                                      <p:rCtr x="-1762" y="-23355"/>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par>
                          <p:cTn id="15" fill="hold">
                            <p:stCondLst>
                              <p:cond delay="0"/>
                            </p:stCondLst>
                            <p:childTnLst>
                              <p:par>
                                <p:cTn id="16" presetID="42" presetClass="path" presetSubtype="0" decel="100000" fill="hold" nodeType="afterEffect">
                                  <p:stCondLst>
                                    <p:cond delay="0"/>
                                  </p:stCondLst>
                                  <p:childTnLst>
                                    <p:animMotion origin="layout" path="M -8.04187E-7 -1.69315E-6 L 0.30636 -0.00136 " pathEditMode="relative" rAng="0" ptsTypes="AA">
                                      <p:cBhvr>
                                        <p:cTn id="17" dur="2000" fill="hold"/>
                                        <p:tgtEl>
                                          <p:spTgt spid="127"/>
                                        </p:tgtEl>
                                        <p:attrNameLst>
                                          <p:attrName>ppt_x</p:attrName>
                                          <p:attrName>ppt_y</p:attrName>
                                        </p:attrNameLst>
                                      </p:cBhvr>
                                      <p:rCtr x="15318" y="-68"/>
                                    </p:animMotion>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500"/>
                                        <p:tgtEl>
                                          <p:spTgt spid="90"/>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childTnLst>
                          </p:cTn>
                        </p:par>
                        <p:par>
                          <p:cTn id="29" fill="hold">
                            <p:stCondLst>
                              <p:cond delay="3000"/>
                            </p:stCondLst>
                            <p:childTnLst>
                              <p:par>
                                <p:cTn id="30" presetID="42" presetClass="path" presetSubtype="0" decel="100000" fill="hold" nodeType="afterEffect">
                                  <p:stCondLst>
                                    <p:cond delay="300"/>
                                  </p:stCondLst>
                                  <p:childTnLst>
                                    <p:animMotion origin="layout" path="M 0.30636 -0.00136 L 0.30636 0.24853 " pathEditMode="relative" rAng="0" ptsTypes="AA">
                                      <p:cBhvr>
                                        <p:cTn id="31" dur="1000" fill="hold"/>
                                        <p:tgtEl>
                                          <p:spTgt spid="127"/>
                                        </p:tgtEl>
                                        <p:attrNameLst>
                                          <p:attrName>ppt_x</p:attrName>
                                          <p:attrName>ppt_y</p:attrName>
                                        </p:attrNameLst>
                                      </p:cBhvr>
                                      <p:rCtr x="0" y="12483"/>
                                    </p:animMotion>
                                  </p:childTnLst>
                                </p:cTn>
                              </p:par>
                            </p:childTnLst>
                          </p:cTn>
                        </p:par>
                        <p:par>
                          <p:cTn id="32" fill="hold">
                            <p:stCondLst>
                              <p:cond delay="4300"/>
                            </p:stCondLst>
                            <p:childTnLst>
                              <p:par>
                                <p:cTn id="33" presetID="10" presetClass="entr" presetSubtype="0"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par>
                          <p:cTn id="36" fill="hold">
                            <p:stCondLst>
                              <p:cond delay="5300"/>
                            </p:stCondLst>
                            <p:childTnLst>
                              <p:par>
                                <p:cTn id="37" presetID="10" presetClass="entr" presetSubtype="0" fill="hold"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500"/>
                                        <p:tgtEl>
                                          <p:spTgt spid="91"/>
                                        </p:tgtEl>
                                      </p:cBhvr>
                                    </p:animEffect>
                                  </p:childTnLst>
                                </p:cTn>
                              </p:par>
                            </p:childTnLst>
                          </p:cTn>
                        </p:par>
                        <p:par>
                          <p:cTn id="40" fill="hold">
                            <p:stCondLst>
                              <p:cond delay="5800"/>
                            </p:stCondLst>
                            <p:childTnLst>
                              <p:par>
                                <p:cTn id="41" presetID="1" presetClass="entr" presetSubtype="0" fill="hold" nodeType="afterEffect">
                                  <p:stCondLst>
                                    <p:cond delay="0"/>
                                  </p:stCondLst>
                                  <p:childTnLst>
                                    <p:set>
                                      <p:cBhvr>
                                        <p:cTn id="42" dur="1" fill="hold">
                                          <p:stCondLst>
                                            <p:cond delay="0"/>
                                          </p:stCondLst>
                                        </p:cTn>
                                        <p:tgtEl>
                                          <p:spTgt spid="147"/>
                                        </p:tgtEl>
                                        <p:attrNameLst>
                                          <p:attrName>style.visibility</p:attrName>
                                        </p:attrNameLst>
                                      </p:cBhvr>
                                      <p:to>
                                        <p:strVal val="visible"/>
                                      </p:to>
                                    </p:set>
                                  </p:childTnLst>
                                </p:cTn>
                              </p:par>
                            </p:childTnLst>
                          </p:cTn>
                        </p:par>
                        <p:par>
                          <p:cTn id="43" fill="hold">
                            <p:stCondLst>
                              <p:cond delay="5800"/>
                            </p:stCondLst>
                            <p:childTnLst>
                              <p:par>
                                <p:cTn id="44" presetID="42" presetClass="path" presetSubtype="0" accel="50000" decel="50000" fill="hold" nodeType="afterEffect">
                                  <p:stCondLst>
                                    <p:cond delay="300"/>
                                  </p:stCondLst>
                                  <p:childTnLst>
                                    <p:animMotion origin="layout" path="M 0.30636 0.24853 L 0.30674 0.49092 " pathEditMode="relative" rAng="0" ptsTypes="AA">
                                      <p:cBhvr>
                                        <p:cTn id="45" dur="1000" fill="hold"/>
                                        <p:tgtEl>
                                          <p:spTgt spid="127"/>
                                        </p:tgtEl>
                                        <p:attrNameLst>
                                          <p:attrName>ppt_x</p:attrName>
                                          <p:attrName>ppt_y</p:attrName>
                                        </p:attrNameLst>
                                      </p:cBhvr>
                                      <p:rCtr x="13" y="12120"/>
                                    </p:animMotion>
                                  </p:childTnLst>
                                </p:cTn>
                              </p:par>
                            </p:childTnLst>
                          </p:cTn>
                        </p:par>
                        <p:par>
                          <p:cTn id="46" fill="hold">
                            <p:stCondLst>
                              <p:cond delay="7100"/>
                            </p:stCondLst>
                            <p:childTnLst>
                              <p:par>
                                <p:cTn id="47" presetID="10" presetClass="entr" presetSubtype="0" fill="hold" nodeType="after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fade">
                                      <p:cBhvr>
                                        <p:cTn id="49" dur="500"/>
                                        <p:tgtEl>
                                          <p:spTgt spid="98"/>
                                        </p:tgtEl>
                                      </p:cBhvr>
                                    </p:animEffect>
                                  </p:childTnLst>
                                </p:cTn>
                              </p:par>
                            </p:childTnLst>
                          </p:cTn>
                        </p:par>
                        <p:par>
                          <p:cTn id="50" fill="hold">
                            <p:stCondLst>
                              <p:cond delay="7600"/>
                            </p:stCondLst>
                            <p:childTnLst>
                              <p:par>
                                <p:cTn id="51" presetID="10" presetClass="entr" presetSubtype="0" fill="hold" nodeType="after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1" y="4138454"/>
            <a:ext cx="1406136" cy="2516780"/>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22" y="4422890"/>
            <a:ext cx="1095894" cy="2151343"/>
          </a:xfrm>
          <a:prstGeom prst="rect">
            <a:avLst/>
          </a:prstGeom>
        </p:spPr>
      </p:pic>
      <p:sp>
        <p:nvSpPr>
          <p:cNvPr id="7" name="Rounded Rectangle 6"/>
          <p:cNvSpPr/>
          <p:nvPr/>
        </p:nvSpPr>
        <p:spPr bwMode="auto">
          <a:xfrm>
            <a:off x="5282267" y="1599152"/>
            <a:ext cx="2141103" cy="1592653"/>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599"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Desenvolvimento</a:t>
            </a:r>
            <a:endParaRPr kumimoji="0" lang="en-US" sz="159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dirty="0" err="1">
                <a:solidFill>
                  <a:schemeClr val="bg1"/>
                </a:solidFill>
              </a:rPr>
              <a:t>Infraestrutura</a:t>
            </a:r>
            <a:r>
              <a:rPr lang="en-US" dirty="0">
                <a:solidFill>
                  <a:schemeClr val="bg1"/>
                </a:solidFill>
              </a:rPr>
              <a:t> &amp; </a:t>
            </a:r>
            <a:r>
              <a:rPr lang="en-US" dirty="0" err="1">
                <a:solidFill>
                  <a:schemeClr val="bg1"/>
                </a:solidFill>
              </a:rPr>
              <a:t>Configuração</a:t>
            </a:r>
            <a:r>
              <a:rPr lang="en-US" dirty="0">
                <a:solidFill>
                  <a:schemeClr val="bg1"/>
                </a:solidFill>
              </a:rPr>
              <a:t> </a:t>
            </a:r>
            <a:r>
              <a:rPr lang="en-US" dirty="0" err="1">
                <a:solidFill>
                  <a:schemeClr val="bg1"/>
                </a:solidFill>
              </a:rPr>
              <a:t>por</a:t>
            </a:r>
            <a:r>
              <a:rPr lang="en-US" dirty="0">
                <a:solidFill>
                  <a:schemeClr val="bg1"/>
                </a:solidFill>
              </a:rPr>
              <a:t> </a:t>
            </a:r>
            <a:r>
              <a:rPr lang="en-US" dirty="0" err="1">
                <a:solidFill>
                  <a:schemeClr val="bg1"/>
                </a:solidFill>
              </a:rPr>
              <a:t>Código</a:t>
            </a:r>
            <a:endParaRPr lang="en-US" dirty="0">
              <a:solidFill>
                <a:schemeClr val="bg1"/>
              </a:solidFill>
            </a:endParaRPr>
          </a:p>
        </p:txBody>
      </p:sp>
      <p:sp>
        <p:nvSpPr>
          <p:cNvPr id="25" name="Rectangle 155"/>
          <p:cNvSpPr>
            <a:spLocks noChangeArrowheads="1"/>
          </p:cNvSpPr>
          <p:nvPr/>
        </p:nvSpPr>
        <p:spPr bwMode="auto">
          <a:xfrm>
            <a:off x="1295808" y="5371696"/>
            <a:ext cx="1487482" cy="101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Freeform 147"/>
          <p:cNvSpPr>
            <a:spLocks/>
          </p:cNvSpPr>
          <p:nvPr/>
        </p:nvSpPr>
        <p:spPr bwMode="auto">
          <a:xfrm>
            <a:off x="678510" y="5405062"/>
            <a:ext cx="256903" cy="999512"/>
          </a:xfrm>
          <a:custGeom>
            <a:avLst/>
            <a:gdLst>
              <a:gd name="T0" fmla="*/ 64 w 64"/>
              <a:gd name="T1" fmla="*/ 0 h 249"/>
              <a:gd name="T2" fmla="*/ 51 w 64"/>
              <a:gd name="T3" fmla="*/ 249 h 249"/>
              <a:gd name="T4" fmla="*/ 0 w 64"/>
              <a:gd name="T5" fmla="*/ 249 h 249"/>
              <a:gd name="T6" fmla="*/ 0 w 64"/>
              <a:gd name="T7" fmla="*/ 0 h 249"/>
              <a:gd name="T8" fmla="*/ 64 w 64"/>
              <a:gd name="T9" fmla="*/ 0 h 249"/>
            </a:gdLst>
            <a:ahLst/>
            <a:cxnLst>
              <a:cxn ang="0">
                <a:pos x="T0" y="T1"/>
              </a:cxn>
              <a:cxn ang="0">
                <a:pos x="T2" y="T3"/>
              </a:cxn>
              <a:cxn ang="0">
                <a:pos x="T4" y="T5"/>
              </a:cxn>
              <a:cxn ang="0">
                <a:pos x="T6" y="T7"/>
              </a:cxn>
              <a:cxn ang="0">
                <a:pos x="T8" y="T9"/>
              </a:cxn>
            </a:cxnLst>
            <a:rect l="0" t="0" r="r" b="b"/>
            <a:pathLst>
              <a:path w="64" h="249">
                <a:moveTo>
                  <a:pt x="64" y="0"/>
                </a:moveTo>
                <a:lnTo>
                  <a:pt x="51" y="249"/>
                </a:lnTo>
                <a:lnTo>
                  <a:pt x="0" y="249"/>
                </a:lnTo>
                <a:lnTo>
                  <a:pt x="0" y="0"/>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9" name="Group 38"/>
          <p:cNvGrpSpPr/>
          <p:nvPr/>
        </p:nvGrpSpPr>
        <p:grpSpPr>
          <a:xfrm>
            <a:off x="1325754" y="5293710"/>
            <a:ext cx="1939818" cy="1118892"/>
            <a:chOff x="511109" y="5814543"/>
            <a:chExt cx="1041729" cy="600871"/>
          </a:xfrm>
        </p:grpSpPr>
        <p:sp>
          <p:nvSpPr>
            <p:cNvPr id="41" name="Rectangle 154"/>
            <p:cNvSpPr>
              <a:spLocks noChangeArrowheads="1"/>
            </p:cNvSpPr>
            <p:nvPr/>
          </p:nvSpPr>
          <p:spPr bwMode="auto">
            <a:xfrm>
              <a:off x="635204" y="5814543"/>
              <a:ext cx="808238" cy="551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Rectangle 156"/>
            <p:cNvSpPr>
              <a:spLocks noChangeArrowheads="1"/>
            </p:cNvSpPr>
            <p:nvPr/>
          </p:nvSpPr>
          <p:spPr bwMode="auto">
            <a:xfrm>
              <a:off x="662962" y="5849648"/>
              <a:ext cx="751090" cy="481677"/>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Freeform 158"/>
            <p:cNvSpPr>
              <a:spLocks/>
            </p:cNvSpPr>
            <p:nvPr/>
          </p:nvSpPr>
          <p:spPr bwMode="auto">
            <a:xfrm>
              <a:off x="511109" y="6374593"/>
              <a:ext cx="1041729" cy="40821"/>
            </a:xfrm>
            <a:custGeom>
              <a:avLst/>
              <a:gdLst>
                <a:gd name="T0" fmla="*/ 0 w 1454"/>
                <a:gd name="T1" fmla="*/ 0 h 57"/>
                <a:gd name="T2" fmla="*/ 0 w 1454"/>
                <a:gd name="T3" fmla="*/ 4 h 57"/>
                <a:gd name="T4" fmla="*/ 53 w 1454"/>
                <a:gd name="T5" fmla="*/ 57 h 57"/>
                <a:gd name="T6" fmla="*/ 1400 w 1454"/>
                <a:gd name="T7" fmla="*/ 57 h 57"/>
                <a:gd name="T8" fmla="*/ 1454 w 1454"/>
                <a:gd name="T9" fmla="*/ 4 h 57"/>
                <a:gd name="T10" fmla="*/ 1454 w 1454"/>
                <a:gd name="T11" fmla="*/ 0 h 57"/>
                <a:gd name="T12" fmla="*/ 0 w 145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454" h="57">
                  <a:moveTo>
                    <a:pt x="0" y="0"/>
                  </a:moveTo>
                  <a:cubicBezTo>
                    <a:pt x="0" y="4"/>
                    <a:pt x="0" y="4"/>
                    <a:pt x="0" y="4"/>
                  </a:cubicBezTo>
                  <a:cubicBezTo>
                    <a:pt x="0" y="33"/>
                    <a:pt x="24" y="57"/>
                    <a:pt x="53" y="57"/>
                  </a:cubicBezTo>
                  <a:cubicBezTo>
                    <a:pt x="1400" y="57"/>
                    <a:pt x="1400" y="57"/>
                    <a:pt x="1400" y="57"/>
                  </a:cubicBezTo>
                  <a:cubicBezTo>
                    <a:pt x="1430" y="57"/>
                    <a:pt x="1454" y="33"/>
                    <a:pt x="1454" y="4"/>
                  </a:cubicBezTo>
                  <a:cubicBezTo>
                    <a:pt x="1454" y="0"/>
                    <a:pt x="1454" y="0"/>
                    <a:pt x="1454" y="0"/>
                  </a:cubicBez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 name="CODE" hidden="1"/>
          <p:cNvGrpSpPr/>
          <p:nvPr/>
        </p:nvGrpSpPr>
        <p:grpSpPr>
          <a:xfrm>
            <a:off x="1520799" y="2686512"/>
            <a:ext cx="830109" cy="1228729"/>
            <a:chOff x="1418248" y="2499327"/>
            <a:chExt cx="830227" cy="1228904"/>
          </a:xfrm>
        </p:grpSpPr>
        <p:grpSp>
          <p:nvGrpSpPr>
            <p:cNvPr id="66" name="Group 65"/>
            <p:cNvGrpSpPr/>
            <p:nvPr/>
          </p:nvGrpSpPr>
          <p:grpSpPr>
            <a:xfrm>
              <a:off x="1442782" y="2914037"/>
              <a:ext cx="781159" cy="814194"/>
              <a:chOff x="2328300" y="3506767"/>
              <a:chExt cx="551703" cy="575034"/>
            </a:xfrm>
          </p:grpSpPr>
          <p:sp>
            <p:nvSpPr>
              <p:cNvPr id="67"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68" name="Group 67"/>
              <p:cNvGrpSpPr/>
              <p:nvPr/>
            </p:nvGrpSpPr>
            <p:grpSpPr>
              <a:xfrm>
                <a:off x="2328300" y="3506767"/>
                <a:ext cx="551703" cy="575034"/>
                <a:chOff x="3937001" y="4448175"/>
                <a:chExt cx="638175" cy="665163"/>
              </a:xfrm>
            </p:grpSpPr>
            <p:grpSp>
              <p:nvGrpSpPr>
                <p:cNvPr id="69" name="Group 10"/>
                <p:cNvGrpSpPr>
                  <a:grpSpLocks noChangeAspect="1"/>
                </p:cNvGrpSpPr>
                <p:nvPr/>
              </p:nvGrpSpPr>
              <p:grpSpPr bwMode="auto">
                <a:xfrm>
                  <a:off x="3937001" y="4448175"/>
                  <a:ext cx="638175" cy="665163"/>
                  <a:chOff x="2480" y="2802"/>
                  <a:chExt cx="402" cy="419"/>
                </a:xfrm>
              </p:grpSpPr>
              <p:sp>
                <p:nvSpPr>
                  <p:cNvPr id="73"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0" name="Group 69"/>
                <p:cNvGrpSpPr/>
                <p:nvPr/>
              </p:nvGrpSpPr>
              <p:grpSpPr>
                <a:xfrm>
                  <a:off x="4120302" y="4618868"/>
                  <a:ext cx="293550" cy="349134"/>
                  <a:chOff x="4662074" y="4335997"/>
                  <a:chExt cx="234105" cy="278433"/>
                </a:xfrm>
              </p:grpSpPr>
              <p:sp>
                <p:nvSpPr>
                  <p:cNvPr id="71"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sp>
          <p:nvSpPr>
            <p:cNvPr id="76" name="TextBox 75"/>
            <p:cNvSpPr txBox="1"/>
            <p:nvPr/>
          </p:nvSpPr>
          <p:spPr>
            <a:xfrm>
              <a:off x="1418248" y="2499327"/>
              <a:ext cx="830227" cy="489365"/>
            </a:xfrm>
            <a:prstGeom prst="rect">
              <a:avLst/>
            </a:prstGeom>
            <a:noFill/>
          </p:spPr>
          <p:txBody>
            <a:bodyPr wrap="none" lIns="182854" tIns="146283" rIns="182854" bIns="146283"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CODE</a:t>
              </a:r>
            </a:p>
          </p:txBody>
        </p:sp>
      </p:grpSp>
      <p:sp>
        <p:nvSpPr>
          <p:cNvPr id="79" name="Rounded Rectangle 78"/>
          <p:cNvSpPr/>
          <p:nvPr/>
        </p:nvSpPr>
        <p:spPr bwMode="auto">
          <a:xfrm>
            <a:off x="5282267" y="3313548"/>
            <a:ext cx="2141103" cy="1592653"/>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599"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Homologação</a:t>
            </a:r>
            <a:endParaRPr kumimoji="0" lang="en-US" sz="159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ounded Rectangle 79"/>
          <p:cNvSpPr/>
          <p:nvPr/>
        </p:nvSpPr>
        <p:spPr bwMode="auto">
          <a:xfrm>
            <a:off x="5282267" y="5027943"/>
            <a:ext cx="2141103" cy="1592653"/>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599"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Produção</a:t>
            </a:r>
            <a:endParaRPr kumimoji="0" lang="en-US" sz="159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 name="Straight Connector 10"/>
          <p:cNvCxnSpPr/>
          <p:nvPr/>
        </p:nvCxnSpPr>
        <p:spPr>
          <a:xfrm>
            <a:off x="1885836" y="4001840"/>
            <a:ext cx="0" cy="1179610"/>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91" name="CODE 1"/>
          <p:cNvGrpSpPr/>
          <p:nvPr/>
        </p:nvGrpSpPr>
        <p:grpSpPr>
          <a:xfrm>
            <a:off x="1548260" y="3098092"/>
            <a:ext cx="781048" cy="814079"/>
            <a:chOff x="2328300" y="3506767"/>
            <a:chExt cx="551703" cy="575034"/>
          </a:xfrm>
        </p:grpSpPr>
        <p:sp>
          <p:nvSpPr>
            <p:cNvPr id="93"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94" name="Group 93"/>
            <p:cNvGrpSpPr/>
            <p:nvPr/>
          </p:nvGrpSpPr>
          <p:grpSpPr>
            <a:xfrm>
              <a:off x="2328300" y="3506767"/>
              <a:ext cx="551703" cy="575034"/>
              <a:chOff x="3937001" y="4448175"/>
              <a:chExt cx="638175" cy="665163"/>
            </a:xfrm>
          </p:grpSpPr>
          <p:grpSp>
            <p:nvGrpSpPr>
              <p:cNvPr id="95" name="Group 10"/>
              <p:cNvGrpSpPr>
                <a:grpSpLocks noChangeAspect="1"/>
              </p:cNvGrpSpPr>
              <p:nvPr/>
            </p:nvGrpSpPr>
            <p:grpSpPr bwMode="auto">
              <a:xfrm>
                <a:off x="3937001" y="4448175"/>
                <a:ext cx="638175" cy="665163"/>
                <a:chOff x="2480" y="2802"/>
                <a:chExt cx="402" cy="419"/>
              </a:xfrm>
            </p:grpSpPr>
            <p:sp>
              <p:nvSpPr>
                <p:cNvPr id="99"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0"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1"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6" name="Group 95"/>
              <p:cNvGrpSpPr/>
              <p:nvPr/>
            </p:nvGrpSpPr>
            <p:grpSpPr>
              <a:xfrm>
                <a:off x="4120302" y="4618868"/>
                <a:ext cx="293550" cy="349134"/>
                <a:chOff x="4662074" y="4335997"/>
                <a:chExt cx="234105" cy="278433"/>
              </a:xfrm>
            </p:grpSpPr>
            <p:sp>
              <p:nvSpPr>
                <p:cNvPr id="97"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grpSp>
        <p:nvGrpSpPr>
          <p:cNvPr id="102" name="CODE 2"/>
          <p:cNvGrpSpPr/>
          <p:nvPr/>
        </p:nvGrpSpPr>
        <p:grpSpPr>
          <a:xfrm>
            <a:off x="1548260" y="3098092"/>
            <a:ext cx="781048" cy="814079"/>
            <a:chOff x="2328300" y="3506767"/>
            <a:chExt cx="551703" cy="575034"/>
          </a:xfrm>
        </p:grpSpPr>
        <p:sp>
          <p:nvSpPr>
            <p:cNvPr id="103"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04" name="Group 103"/>
            <p:cNvGrpSpPr/>
            <p:nvPr/>
          </p:nvGrpSpPr>
          <p:grpSpPr>
            <a:xfrm>
              <a:off x="2328300" y="3506767"/>
              <a:ext cx="551703" cy="575034"/>
              <a:chOff x="3937001" y="4448175"/>
              <a:chExt cx="638175" cy="665163"/>
            </a:xfrm>
          </p:grpSpPr>
          <p:grpSp>
            <p:nvGrpSpPr>
              <p:cNvPr id="105" name="Group 10"/>
              <p:cNvGrpSpPr>
                <a:grpSpLocks noChangeAspect="1"/>
              </p:cNvGrpSpPr>
              <p:nvPr/>
            </p:nvGrpSpPr>
            <p:grpSpPr bwMode="auto">
              <a:xfrm>
                <a:off x="3937001" y="4448175"/>
                <a:ext cx="638175" cy="665163"/>
                <a:chOff x="2480" y="2802"/>
                <a:chExt cx="402" cy="419"/>
              </a:xfrm>
            </p:grpSpPr>
            <p:sp>
              <p:nvSpPr>
                <p:cNvPr id="109"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0"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1"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6" name="Group 105"/>
              <p:cNvGrpSpPr/>
              <p:nvPr/>
            </p:nvGrpSpPr>
            <p:grpSpPr>
              <a:xfrm>
                <a:off x="4120302" y="4618868"/>
                <a:ext cx="293550" cy="349134"/>
                <a:chOff x="4662074" y="4335997"/>
                <a:chExt cx="234105" cy="278433"/>
              </a:xfrm>
            </p:grpSpPr>
            <p:sp>
              <p:nvSpPr>
                <p:cNvPr id="107"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8"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grpSp>
        <p:nvGrpSpPr>
          <p:cNvPr id="112" name="CODE 3"/>
          <p:cNvGrpSpPr/>
          <p:nvPr/>
        </p:nvGrpSpPr>
        <p:grpSpPr>
          <a:xfrm>
            <a:off x="1542108" y="3098092"/>
            <a:ext cx="781048" cy="814079"/>
            <a:chOff x="2328300" y="3506767"/>
            <a:chExt cx="551703" cy="575034"/>
          </a:xfrm>
        </p:grpSpPr>
        <p:sp>
          <p:nvSpPr>
            <p:cNvPr id="113"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14" name="Group 113"/>
            <p:cNvGrpSpPr/>
            <p:nvPr/>
          </p:nvGrpSpPr>
          <p:grpSpPr>
            <a:xfrm>
              <a:off x="2328300" y="3506767"/>
              <a:ext cx="551703" cy="575034"/>
              <a:chOff x="3937001" y="4448175"/>
              <a:chExt cx="638175" cy="665163"/>
            </a:xfrm>
          </p:grpSpPr>
          <p:grpSp>
            <p:nvGrpSpPr>
              <p:cNvPr id="115" name="Group 10"/>
              <p:cNvGrpSpPr>
                <a:grpSpLocks noChangeAspect="1"/>
              </p:cNvGrpSpPr>
              <p:nvPr/>
            </p:nvGrpSpPr>
            <p:grpSpPr bwMode="auto">
              <a:xfrm>
                <a:off x="3937001" y="4448175"/>
                <a:ext cx="638175" cy="665163"/>
                <a:chOff x="2480" y="2802"/>
                <a:chExt cx="402" cy="419"/>
              </a:xfrm>
            </p:grpSpPr>
            <p:sp>
              <p:nvSpPr>
                <p:cNvPr id="119"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0"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1"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16" name="Group 115"/>
              <p:cNvGrpSpPr/>
              <p:nvPr/>
            </p:nvGrpSpPr>
            <p:grpSpPr>
              <a:xfrm>
                <a:off x="4120302" y="4618868"/>
                <a:ext cx="293550" cy="349134"/>
                <a:chOff x="4662074" y="4335997"/>
                <a:chExt cx="234105" cy="278433"/>
              </a:xfrm>
            </p:grpSpPr>
            <p:sp>
              <p:nvSpPr>
                <p:cNvPr id="117"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8"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sp>
        <p:nvSpPr>
          <p:cNvPr id="122" name="APP 1"/>
          <p:cNvSpPr>
            <a:spLocks noEditPoints="1"/>
          </p:cNvSpPr>
          <p:nvPr/>
        </p:nvSpPr>
        <p:spPr bwMode="auto">
          <a:xfrm>
            <a:off x="5954287" y="2165722"/>
            <a:ext cx="797056" cy="822504"/>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APP 2"/>
          <p:cNvSpPr>
            <a:spLocks noEditPoints="1"/>
          </p:cNvSpPr>
          <p:nvPr/>
        </p:nvSpPr>
        <p:spPr bwMode="auto">
          <a:xfrm>
            <a:off x="5954287" y="3871906"/>
            <a:ext cx="797056" cy="822504"/>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APP 3"/>
          <p:cNvSpPr>
            <a:spLocks noEditPoints="1"/>
          </p:cNvSpPr>
          <p:nvPr/>
        </p:nvSpPr>
        <p:spPr bwMode="auto">
          <a:xfrm>
            <a:off x="5954287" y="5593362"/>
            <a:ext cx="797056" cy="822504"/>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Segoe UI"/>
              <a:ea typeface="+mn-ea"/>
              <a:cs typeface="+mn-cs"/>
            </a:endParaRPr>
          </a:p>
        </p:txBody>
      </p:sp>
      <p:sp>
        <p:nvSpPr>
          <p:cNvPr id="65" name="AutoShape 3"/>
          <p:cNvSpPr>
            <a:spLocks noChangeAspect="1" noChangeArrowheads="1" noTextEdit="1"/>
          </p:cNvSpPr>
          <p:nvPr/>
        </p:nvSpPr>
        <p:spPr bwMode="auto">
          <a:xfrm>
            <a:off x="382052" y="1599867"/>
            <a:ext cx="768746" cy="7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4" name="AutoShape 9"/>
          <p:cNvSpPr>
            <a:spLocks noChangeAspect="1" noChangeArrowheads="1" noTextEdit="1"/>
          </p:cNvSpPr>
          <p:nvPr/>
        </p:nvSpPr>
        <p:spPr bwMode="auto">
          <a:xfrm>
            <a:off x="381064" y="1599152"/>
            <a:ext cx="777162" cy="81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TextBox 76"/>
          <p:cNvSpPr txBox="1"/>
          <p:nvPr/>
        </p:nvSpPr>
        <p:spPr>
          <a:xfrm>
            <a:off x="890793" y="5186474"/>
            <a:ext cx="357327" cy="197628"/>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1" i="0" u="none" strike="noStrike" kern="1200" cap="none" spc="0" normalizeH="0" baseline="0" noProof="0" dirty="0">
                <a:ln>
                  <a:noFill/>
                </a:ln>
                <a:gradFill>
                  <a:gsLst>
                    <a:gs pos="2917">
                      <a:srgbClr val="505050">
                        <a:lumMod val="50000"/>
                      </a:srgbClr>
                    </a:gs>
                    <a:gs pos="74000">
                      <a:srgbClr val="505050">
                        <a:lumMod val="50000"/>
                      </a:srgbClr>
                    </a:gs>
                  </a:gsLst>
                  <a:lin ang="5400000" scaled="0"/>
                </a:gradFill>
                <a:effectLst/>
                <a:uLnTx/>
                <a:uFillTx/>
                <a:latin typeface="Segoe UI"/>
                <a:ea typeface="+mn-ea"/>
                <a:cs typeface="+mn-cs"/>
              </a:rPr>
              <a:t>DEV</a:t>
            </a:r>
          </a:p>
        </p:txBody>
      </p:sp>
      <p:sp>
        <p:nvSpPr>
          <p:cNvPr id="78" name="TextBox 77"/>
          <p:cNvSpPr txBox="1"/>
          <p:nvPr/>
        </p:nvSpPr>
        <p:spPr>
          <a:xfrm>
            <a:off x="3427668" y="5186474"/>
            <a:ext cx="354777" cy="197628"/>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OPS</a:t>
            </a:r>
          </a:p>
        </p:txBody>
      </p:sp>
      <p:grpSp>
        <p:nvGrpSpPr>
          <p:cNvPr id="132" name="CODE 3"/>
          <p:cNvGrpSpPr/>
          <p:nvPr/>
        </p:nvGrpSpPr>
        <p:grpSpPr>
          <a:xfrm>
            <a:off x="1548261" y="3086960"/>
            <a:ext cx="781048" cy="814079"/>
            <a:chOff x="2328300" y="3506767"/>
            <a:chExt cx="551703" cy="575034"/>
          </a:xfrm>
        </p:grpSpPr>
        <p:sp>
          <p:nvSpPr>
            <p:cNvPr id="133"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4" name="Group 133"/>
            <p:cNvGrpSpPr/>
            <p:nvPr/>
          </p:nvGrpSpPr>
          <p:grpSpPr>
            <a:xfrm>
              <a:off x="2328300" y="3506767"/>
              <a:ext cx="551703" cy="575034"/>
              <a:chOff x="3937001" y="4448175"/>
              <a:chExt cx="638175" cy="665163"/>
            </a:xfrm>
          </p:grpSpPr>
          <p:grpSp>
            <p:nvGrpSpPr>
              <p:cNvPr id="135" name="Group 10"/>
              <p:cNvGrpSpPr>
                <a:grpSpLocks noChangeAspect="1"/>
              </p:cNvGrpSpPr>
              <p:nvPr/>
            </p:nvGrpSpPr>
            <p:grpSpPr bwMode="auto">
              <a:xfrm>
                <a:off x="3937001" y="4448175"/>
                <a:ext cx="638175" cy="665163"/>
                <a:chOff x="2480" y="2802"/>
                <a:chExt cx="402" cy="419"/>
              </a:xfrm>
            </p:grpSpPr>
            <p:sp>
              <p:nvSpPr>
                <p:cNvPr id="139"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0"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1"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6" name="Group 135"/>
              <p:cNvGrpSpPr/>
              <p:nvPr/>
            </p:nvGrpSpPr>
            <p:grpSpPr>
              <a:xfrm>
                <a:off x="4120302" y="4618868"/>
                <a:ext cx="293550" cy="349134"/>
                <a:chOff x="4662074" y="4335997"/>
                <a:chExt cx="234105" cy="278433"/>
              </a:xfrm>
            </p:grpSpPr>
            <p:sp>
              <p:nvSpPr>
                <p:cNvPr id="137"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8"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spTree>
    <p:extLst>
      <p:ext uri="{BB962C8B-B14F-4D97-AF65-F5344CB8AC3E}">
        <p14:creationId xmlns:p14="http://schemas.microsoft.com/office/powerpoint/2010/main" val="223669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2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650"/>
                                        <p:tgtEl>
                                          <p:spTgt spid="3"/>
                                        </p:tgtEl>
                                      </p:cBhvr>
                                    </p:animEffect>
                                  </p:childTnLst>
                                </p:cTn>
                              </p:par>
                            </p:childTnLst>
                          </p:cTn>
                        </p:par>
                        <p:par>
                          <p:cTn id="12" fill="hold">
                            <p:stCondLst>
                              <p:cond delay="1850"/>
                            </p:stCondLst>
                            <p:childTnLst>
                              <p:par>
                                <p:cTn id="13" presetID="10" presetClass="entr" presetSubtype="0" fill="hold"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2"/>
                                        </p:tgtEl>
                                        <p:attrNameLst>
                                          <p:attrName>style.visibility</p:attrName>
                                        </p:attrNameLst>
                                      </p:cBhvr>
                                      <p:to>
                                        <p:strVal val="visible"/>
                                      </p:to>
                                    </p:set>
                                  </p:childTnLst>
                                </p:cTn>
                              </p:par>
                            </p:childTnLst>
                          </p:cTn>
                        </p:par>
                        <p:par>
                          <p:cTn id="24" fill="hold">
                            <p:stCondLst>
                              <p:cond delay="0"/>
                            </p:stCondLst>
                            <p:childTnLst>
                              <p:par>
                                <p:cTn id="25" presetID="42" presetClass="path" presetSubtype="0" decel="100000" fill="hold" nodeType="afterEffect">
                                  <p:stCondLst>
                                    <p:cond delay="0"/>
                                  </p:stCondLst>
                                  <p:childTnLst>
                                    <p:animMotion origin="layout" path="M 1.51902E-6 -4.81616E-6 L 0.35627 -0.13073 " pathEditMode="relative" rAng="0" ptsTypes="AA">
                                      <p:cBhvr>
                                        <p:cTn id="26" dur="2000" fill="hold"/>
                                        <p:tgtEl>
                                          <p:spTgt spid="112"/>
                                        </p:tgtEl>
                                        <p:attrNameLst>
                                          <p:attrName>ppt_x</p:attrName>
                                          <p:attrName>ppt_y</p:attrName>
                                        </p:attrNameLst>
                                      </p:cBhvr>
                                      <p:rCtr x="17807" y="-6537"/>
                                    </p:animMotion>
                                  </p:childTnLst>
                                </p:cTn>
                              </p:par>
                              <p:par>
                                <p:cTn id="27" presetID="42" presetClass="path" presetSubtype="0" decel="100000" fill="hold" nodeType="withEffect">
                                  <p:stCondLst>
                                    <p:cond delay="0"/>
                                  </p:stCondLst>
                                  <p:childTnLst>
                                    <p:animMotion origin="layout" path="M 9.24177E-7 -4.81616E-6 L 0.35576 0.11371 " pathEditMode="relative" rAng="0" ptsTypes="AA">
                                      <p:cBhvr>
                                        <p:cTn id="28" dur="2000" fill="hold"/>
                                        <p:tgtEl>
                                          <p:spTgt spid="102"/>
                                        </p:tgtEl>
                                        <p:attrNameLst>
                                          <p:attrName>ppt_x</p:attrName>
                                          <p:attrName>ppt_y</p:attrName>
                                        </p:attrNameLst>
                                      </p:cBhvr>
                                      <p:rCtr x="17781" y="5674"/>
                                    </p:animMotion>
                                  </p:childTnLst>
                                </p:cTn>
                              </p:par>
                              <p:par>
                                <p:cTn id="29" presetID="42" presetClass="path" presetSubtype="0" decel="100000" fill="hold" nodeType="withEffect">
                                  <p:stCondLst>
                                    <p:cond delay="0"/>
                                  </p:stCondLst>
                                  <p:childTnLst>
                                    <p:animMotion origin="layout" path="M 9.24177E-7 -4.81616E-6 L 0.35678 0.36065 " pathEditMode="relative" rAng="0" ptsTypes="AA">
                                      <p:cBhvr>
                                        <p:cTn id="30" dur="2000" fill="hold"/>
                                        <p:tgtEl>
                                          <p:spTgt spid="91"/>
                                        </p:tgtEl>
                                        <p:attrNameLst>
                                          <p:attrName>ppt_x</p:attrName>
                                          <p:attrName>ppt_y</p:attrName>
                                        </p:attrNameLst>
                                      </p:cBhvr>
                                      <p:rCtr x="17833" y="18021"/>
                                    </p:animMotion>
                                  </p:childTnLst>
                                </p:cTn>
                              </p:par>
                            </p:childTnLst>
                          </p:cTn>
                        </p:par>
                        <p:par>
                          <p:cTn id="31" fill="hold">
                            <p:stCondLst>
                              <p:cond delay="2000"/>
                            </p:stCondLst>
                            <p:childTnLst>
                              <p:par>
                                <p:cTn id="32" presetID="10" presetClass="exit" presetSubtype="0" fill="hold" nodeType="afterEffect">
                                  <p:stCondLst>
                                    <p:cond delay="500"/>
                                  </p:stCondLst>
                                  <p:childTnLst>
                                    <p:animEffect transition="out" filter="fade">
                                      <p:cBhvr>
                                        <p:cTn id="33" dur="650"/>
                                        <p:tgtEl>
                                          <p:spTgt spid="112"/>
                                        </p:tgtEl>
                                      </p:cBhvr>
                                    </p:animEffect>
                                    <p:set>
                                      <p:cBhvr>
                                        <p:cTn id="34" dur="1" fill="hold">
                                          <p:stCondLst>
                                            <p:cond delay="649"/>
                                          </p:stCondLst>
                                        </p:cTn>
                                        <p:tgtEl>
                                          <p:spTgt spid="112"/>
                                        </p:tgtEl>
                                        <p:attrNameLst>
                                          <p:attrName>style.visibility</p:attrName>
                                        </p:attrNameLst>
                                      </p:cBhvr>
                                      <p:to>
                                        <p:strVal val="hidden"/>
                                      </p:to>
                                    </p:set>
                                  </p:childTnLst>
                                </p:cTn>
                              </p:par>
                            </p:childTnLst>
                          </p:cTn>
                        </p:par>
                        <p:par>
                          <p:cTn id="35" fill="hold">
                            <p:stCondLst>
                              <p:cond delay="3150"/>
                            </p:stCondLst>
                            <p:childTnLst>
                              <p:par>
                                <p:cTn id="36" presetID="10" presetClass="entr" presetSubtype="0" fill="hold" grpId="0" nodeType="afterEffect">
                                  <p:stCondLst>
                                    <p:cond delay="0"/>
                                  </p:stCondLst>
                                  <p:childTnLst>
                                    <p:set>
                                      <p:cBhvr>
                                        <p:cTn id="37" dur="1" fill="hold">
                                          <p:stCondLst>
                                            <p:cond delay="0"/>
                                          </p:stCondLst>
                                        </p:cTn>
                                        <p:tgtEl>
                                          <p:spTgt spid="122"/>
                                        </p:tgtEl>
                                        <p:attrNameLst>
                                          <p:attrName>style.visibility</p:attrName>
                                        </p:attrNameLst>
                                      </p:cBhvr>
                                      <p:to>
                                        <p:strVal val="visible"/>
                                      </p:to>
                                    </p:set>
                                    <p:animEffect transition="in" filter="fade">
                                      <p:cBhvr>
                                        <p:cTn id="38" dur="650"/>
                                        <p:tgtEl>
                                          <p:spTgt spid="122"/>
                                        </p:tgtEl>
                                      </p:cBhvr>
                                    </p:animEffect>
                                  </p:childTnLst>
                                </p:cTn>
                              </p:par>
                            </p:childTnLst>
                          </p:cTn>
                        </p:par>
                        <p:par>
                          <p:cTn id="39" fill="hold">
                            <p:stCondLst>
                              <p:cond delay="3800"/>
                            </p:stCondLst>
                            <p:childTnLst>
                              <p:par>
                                <p:cTn id="40" presetID="10" presetClass="exit" presetSubtype="0" fill="hold" nodeType="afterEffect">
                                  <p:stCondLst>
                                    <p:cond delay="300"/>
                                  </p:stCondLst>
                                  <p:childTnLst>
                                    <p:animEffect transition="out" filter="fade">
                                      <p:cBhvr>
                                        <p:cTn id="41" dur="650"/>
                                        <p:tgtEl>
                                          <p:spTgt spid="102"/>
                                        </p:tgtEl>
                                      </p:cBhvr>
                                    </p:animEffect>
                                    <p:set>
                                      <p:cBhvr>
                                        <p:cTn id="42" dur="1" fill="hold">
                                          <p:stCondLst>
                                            <p:cond delay="649"/>
                                          </p:stCondLst>
                                        </p:cTn>
                                        <p:tgtEl>
                                          <p:spTgt spid="102"/>
                                        </p:tgtEl>
                                        <p:attrNameLst>
                                          <p:attrName>style.visibility</p:attrName>
                                        </p:attrNameLst>
                                      </p:cBhvr>
                                      <p:to>
                                        <p:strVal val="hidden"/>
                                      </p:to>
                                    </p:se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650"/>
                                        <p:tgtEl>
                                          <p:spTgt spid="123"/>
                                        </p:tgtEl>
                                      </p:cBhvr>
                                    </p:animEffect>
                                  </p:childTnLst>
                                </p:cTn>
                              </p:par>
                            </p:childTnLst>
                          </p:cTn>
                        </p:par>
                        <p:par>
                          <p:cTn id="47" fill="hold">
                            <p:stCondLst>
                              <p:cond delay="5400"/>
                            </p:stCondLst>
                            <p:childTnLst>
                              <p:par>
                                <p:cTn id="48" presetID="10" presetClass="exit" presetSubtype="0" fill="hold" nodeType="afterEffect">
                                  <p:stCondLst>
                                    <p:cond delay="300"/>
                                  </p:stCondLst>
                                  <p:childTnLst>
                                    <p:animEffect transition="out" filter="fade">
                                      <p:cBhvr>
                                        <p:cTn id="49" dur="650"/>
                                        <p:tgtEl>
                                          <p:spTgt spid="91"/>
                                        </p:tgtEl>
                                      </p:cBhvr>
                                    </p:animEffect>
                                    <p:set>
                                      <p:cBhvr>
                                        <p:cTn id="50" dur="1" fill="hold">
                                          <p:stCondLst>
                                            <p:cond delay="649"/>
                                          </p:stCondLst>
                                        </p:cTn>
                                        <p:tgtEl>
                                          <p:spTgt spid="91"/>
                                        </p:tgtEl>
                                        <p:attrNameLst>
                                          <p:attrName>style.visibility</p:attrName>
                                        </p:attrNameLst>
                                      </p:cBhvr>
                                      <p:to>
                                        <p:strVal val="hidden"/>
                                      </p:to>
                                    </p:set>
                                  </p:childTnLst>
                                </p:cTn>
                              </p:par>
                            </p:childTnLst>
                          </p:cTn>
                        </p:par>
                        <p:par>
                          <p:cTn id="51" fill="hold">
                            <p:stCondLst>
                              <p:cond delay="6350"/>
                            </p:stCondLst>
                            <p:childTnLst>
                              <p:par>
                                <p:cTn id="52" presetID="10" presetClass="entr" presetSubtype="0" fill="hold" grpId="0" nodeType="after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fade">
                                      <p:cBhvr>
                                        <p:cTn id="54" dur="6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P spid="1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rot="16200000" flipV="1">
            <a:off x="4760073" y="3441144"/>
            <a:ext cx="2880000" cy="72000"/>
          </a:xfrm>
          <a:prstGeom prst="rect">
            <a:avLst/>
          </a:prstGeom>
          <a:solidFill>
            <a:srgbClr val="40404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p:cNvSpPr/>
          <p:nvPr/>
        </p:nvSpPr>
        <p:spPr bwMode="auto">
          <a:xfrm rot="5400000" flipV="1">
            <a:off x="5793231" y="2397566"/>
            <a:ext cx="812801" cy="72150"/>
          </a:xfrm>
          <a:prstGeom prst="rect">
            <a:avLst/>
          </a:prstGeom>
          <a:solidFill>
            <a:srgbClr val="F693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ectangle 40"/>
          <p:cNvSpPr/>
          <p:nvPr/>
        </p:nvSpPr>
        <p:spPr bwMode="auto">
          <a:xfrm rot="5400000" flipV="1">
            <a:off x="5793231" y="3286567"/>
            <a:ext cx="812801" cy="72150"/>
          </a:xfrm>
          <a:prstGeom prst="rect">
            <a:avLst/>
          </a:prstGeom>
          <a:solidFill>
            <a:srgbClr val="F693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ectangle 41"/>
          <p:cNvSpPr/>
          <p:nvPr/>
        </p:nvSpPr>
        <p:spPr bwMode="auto">
          <a:xfrm rot="5400000" flipV="1">
            <a:off x="5793229" y="4277165"/>
            <a:ext cx="812801" cy="72150"/>
          </a:xfrm>
          <a:prstGeom prst="rect">
            <a:avLst/>
          </a:prstGeom>
          <a:solidFill>
            <a:srgbClr val="F693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3" name="Picture 42"/>
          <p:cNvPicPr>
            <a:picLocks noChangeAspect="1"/>
          </p:cNvPicPr>
          <p:nvPr/>
        </p:nvPicPr>
        <p:blipFill>
          <a:blip r:embed="rId3">
            <a:duotone>
              <a:srgbClr val="0078D7">
                <a:shade val="45000"/>
                <a:satMod val="135000"/>
              </a:srgbClr>
              <a:prstClr val="white"/>
            </a:duotone>
            <a:extLst>
              <a:ext uri="{28A0092B-C50C-407E-A947-70E740481C1C}">
                <a14:useLocalDpi xmlns:a14="http://schemas.microsoft.com/office/drawing/2010/main" val="0"/>
              </a:ext>
            </a:extLst>
          </a:blip>
          <a:stretch>
            <a:fillRect/>
          </a:stretch>
        </p:blipFill>
        <p:spPr>
          <a:xfrm>
            <a:off x="3933010" y="4893602"/>
            <a:ext cx="4449971" cy="4449971"/>
          </a:xfrm>
          <a:prstGeom prst="rect">
            <a:avLst/>
          </a:prstGeom>
        </p:spPr>
      </p:pic>
      <p:sp>
        <p:nvSpPr>
          <p:cNvPr id="44" name="Freeform 13"/>
          <p:cNvSpPr>
            <a:spLocks/>
          </p:cNvSpPr>
          <p:nvPr/>
        </p:nvSpPr>
        <p:spPr bwMode="auto">
          <a:xfrm>
            <a:off x="6157939" y="4813163"/>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5" name="TextBox 44"/>
          <p:cNvSpPr txBox="1"/>
          <p:nvPr/>
        </p:nvSpPr>
        <p:spPr>
          <a:xfrm>
            <a:off x="1455095" y="820860"/>
            <a:ext cx="9792287" cy="830997"/>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Entender</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como</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os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usuários</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utilizam</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aplicação</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monitorar</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o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seu</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comportamento</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e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rapidamente</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corrigir</a:t>
            </a:r>
            <a:r>
              <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2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falhas</a:t>
            </a:r>
            <a:endParaRPr kumimoji="0" lang="en-US" sz="2400" b="0" i="0" u="none" strike="noStrike" kern="0" cap="none" spc="2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endParaRPr>
          </a:p>
        </p:txBody>
      </p:sp>
      <p:sp>
        <p:nvSpPr>
          <p:cNvPr id="47" name="Oval 46"/>
          <p:cNvSpPr/>
          <p:nvPr/>
        </p:nvSpPr>
        <p:spPr bwMode="auto">
          <a:xfrm>
            <a:off x="6024155" y="4681536"/>
            <a:ext cx="342900" cy="342900"/>
          </a:xfrm>
          <a:prstGeom prst="ellipse">
            <a:avLst/>
          </a:prstGeom>
          <a:solidFill>
            <a:srgbClr val="F6931A"/>
          </a:solidFill>
          <a:ln w="76200" cap="flat" cmpd="sng" algn="ctr">
            <a:solidFill>
              <a:srgbClr val="F6931A"/>
            </a:solidFill>
            <a:prstDash val="solid"/>
            <a:headEnd type="none" w="med" len="med"/>
            <a:tailEnd type="none" w="med" len="med"/>
          </a:ln>
          <a:effectLst/>
        </p:spPr>
        <p:txBody>
          <a:bodyPr rot="0" spcFirstLastPara="0" vertOverflow="overflow" horzOverflow="overflow" vert="horz" wrap="square" lIns="144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4</a:t>
            </a:r>
          </a:p>
        </p:txBody>
      </p:sp>
      <p:grpSp>
        <p:nvGrpSpPr>
          <p:cNvPr id="48" name="Group 47"/>
          <p:cNvGrpSpPr/>
          <p:nvPr/>
        </p:nvGrpSpPr>
        <p:grpSpPr>
          <a:xfrm>
            <a:off x="6016564" y="3649515"/>
            <a:ext cx="5367052" cy="365757"/>
            <a:chOff x="6016564" y="3641577"/>
            <a:chExt cx="5367052" cy="365757"/>
          </a:xfrm>
        </p:grpSpPr>
        <p:cxnSp>
          <p:nvCxnSpPr>
            <p:cNvPr id="49" name="Straight Connector 48"/>
            <p:cNvCxnSpPr/>
            <p:nvPr/>
          </p:nvCxnSpPr>
          <p:spPr>
            <a:xfrm rot="16200000">
              <a:off x="6798172" y="3476581"/>
              <a:ext cx="0" cy="695750"/>
            </a:xfrm>
            <a:prstGeom prst="line">
              <a:avLst/>
            </a:prstGeom>
            <a:noFill/>
            <a:ln w="38100" cap="rnd" cmpd="sng" algn="ctr">
              <a:solidFill>
                <a:srgbClr val="F6931A"/>
              </a:solidFill>
              <a:prstDash val="sysDot"/>
              <a:headEnd type="none"/>
              <a:tailEnd type="oval"/>
            </a:ln>
            <a:effectLst/>
          </p:spPr>
        </p:cxnSp>
        <p:sp>
          <p:nvSpPr>
            <p:cNvPr id="50" name="TextBox 49"/>
            <p:cNvSpPr txBox="1"/>
            <p:nvPr/>
          </p:nvSpPr>
          <p:spPr>
            <a:xfrm>
              <a:off x="7252267" y="3682277"/>
              <a:ext cx="41313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Arial" pitchFamily="34" charset="0"/>
                </a:rPr>
                <a:t>Monitorar</a:t>
              </a:r>
              <a:endParaRPr kumimoji="0" lang="en-US"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endParaRPr>
            </a:p>
          </p:txBody>
        </p:sp>
        <p:sp>
          <p:nvSpPr>
            <p:cNvPr id="51" name="Oval 50"/>
            <p:cNvSpPr/>
            <p:nvPr/>
          </p:nvSpPr>
          <p:spPr bwMode="auto">
            <a:xfrm rot="16200000">
              <a:off x="6016564" y="3641577"/>
              <a:ext cx="365757" cy="365757"/>
            </a:xfrm>
            <a:prstGeom prst="ellipse">
              <a:avLst/>
            </a:prstGeom>
            <a:solidFill>
              <a:srgbClr val="FFFFFF"/>
            </a:solidFill>
            <a:ln w="38100" cap="flat" cmpd="sng" algn="ctr">
              <a:solidFill>
                <a:srgbClr val="F6931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2" name="Group 51"/>
          <p:cNvGrpSpPr/>
          <p:nvPr/>
        </p:nvGrpSpPr>
        <p:grpSpPr>
          <a:xfrm>
            <a:off x="1908312" y="2669313"/>
            <a:ext cx="4474008" cy="365757"/>
            <a:chOff x="1908312" y="2661375"/>
            <a:chExt cx="4474008" cy="365757"/>
          </a:xfrm>
        </p:grpSpPr>
        <p:cxnSp>
          <p:nvCxnSpPr>
            <p:cNvPr id="53" name="Straight Connector 52"/>
            <p:cNvCxnSpPr/>
            <p:nvPr/>
          </p:nvCxnSpPr>
          <p:spPr>
            <a:xfrm rot="5400000" flipH="1">
              <a:off x="5740749" y="2496378"/>
              <a:ext cx="0" cy="695750"/>
            </a:xfrm>
            <a:prstGeom prst="line">
              <a:avLst/>
            </a:prstGeom>
            <a:noFill/>
            <a:ln w="38100" cap="rnd" cmpd="sng" algn="ctr">
              <a:solidFill>
                <a:srgbClr val="F6931A"/>
              </a:solidFill>
              <a:prstDash val="sysDot"/>
              <a:headEnd type="none"/>
              <a:tailEnd type="oval"/>
            </a:ln>
            <a:effectLst/>
          </p:spPr>
        </p:cxnSp>
        <p:sp>
          <p:nvSpPr>
            <p:cNvPr id="54" name="Oval 53"/>
            <p:cNvSpPr/>
            <p:nvPr/>
          </p:nvSpPr>
          <p:spPr bwMode="auto">
            <a:xfrm rot="16200000">
              <a:off x="6016563" y="2661375"/>
              <a:ext cx="365757" cy="365757"/>
            </a:xfrm>
            <a:prstGeom prst="ellipse">
              <a:avLst/>
            </a:prstGeom>
            <a:solidFill>
              <a:srgbClr val="FFFFFF"/>
            </a:solidFill>
            <a:ln w="38100" cap="flat" cmpd="sng" algn="ctr">
              <a:solidFill>
                <a:srgbClr val="F6931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TextBox 54"/>
            <p:cNvSpPr txBox="1"/>
            <p:nvPr/>
          </p:nvSpPr>
          <p:spPr>
            <a:xfrm>
              <a:off x="1908312" y="2690936"/>
              <a:ext cx="34072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Arial" pitchFamily="34" charset="0"/>
                </a:rPr>
                <a:t>Feedback</a:t>
              </a:r>
              <a:endParaRPr kumimoji="0" lang="en-US"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Arial" pitchFamily="34" charset="0"/>
              </a:endParaRPr>
            </a:p>
          </p:txBody>
        </p:sp>
      </p:grpSp>
      <p:sp>
        <p:nvSpPr>
          <p:cNvPr id="56" name="Rectangle 55"/>
          <p:cNvSpPr/>
          <p:nvPr/>
        </p:nvSpPr>
        <p:spPr>
          <a:xfrm>
            <a:off x="6487400" y="1743466"/>
            <a:ext cx="3770584" cy="461665"/>
          </a:xfrm>
          <a:prstGeom prst="rect">
            <a:avLst/>
          </a:prstGeom>
        </p:spPr>
        <p:txBody>
          <a:bodyPr wrap="non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Planejar</a:t>
            </a: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 </a:t>
            </a: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próxima</a:t>
            </a: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Arial" pitchFamily="34" charset="0"/>
              </a:rPr>
              <a:t> </a:t>
            </a: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Arial" pitchFamily="34" charset="0"/>
              </a:rPr>
              <a:t>iteração</a:t>
            </a: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57" name="Group 56"/>
          <p:cNvGrpSpPr/>
          <p:nvPr/>
        </p:nvGrpSpPr>
        <p:grpSpPr>
          <a:xfrm>
            <a:off x="400430" y="490537"/>
            <a:ext cx="935248" cy="566011"/>
            <a:chOff x="7302500" y="1771650"/>
            <a:chExt cx="1282700" cy="776288"/>
          </a:xfrm>
        </p:grpSpPr>
        <p:sp>
          <p:nvSpPr>
            <p:cNvPr id="58" name="Freeform 28"/>
            <p:cNvSpPr>
              <a:spLocks/>
            </p:cNvSpPr>
            <p:nvPr/>
          </p:nvSpPr>
          <p:spPr bwMode="auto">
            <a:xfrm>
              <a:off x="7302500" y="1771650"/>
              <a:ext cx="1127125" cy="755650"/>
            </a:xfrm>
            <a:custGeom>
              <a:avLst/>
              <a:gdLst>
                <a:gd name="T0" fmla="*/ 1311 w 1311"/>
                <a:gd name="T1" fmla="*/ 828 h 878"/>
                <a:gd name="T2" fmla="*/ 1311 w 1311"/>
                <a:gd name="T3" fmla="*/ 828 h 878"/>
                <a:gd name="T4" fmla="*/ 1260 w 1311"/>
                <a:gd name="T5" fmla="*/ 878 h 878"/>
                <a:gd name="T6" fmla="*/ 50 w 1311"/>
                <a:gd name="T7" fmla="*/ 878 h 878"/>
                <a:gd name="T8" fmla="*/ 0 w 1311"/>
                <a:gd name="T9" fmla="*/ 828 h 878"/>
                <a:gd name="T10" fmla="*/ 0 w 1311"/>
                <a:gd name="T11" fmla="*/ 51 h 878"/>
                <a:gd name="T12" fmla="*/ 50 w 1311"/>
                <a:gd name="T13" fmla="*/ 0 h 878"/>
                <a:gd name="T14" fmla="*/ 1260 w 1311"/>
                <a:gd name="T15" fmla="*/ 0 h 878"/>
                <a:gd name="T16" fmla="*/ 1311 w 1311"/>
                <a:gd name="T17" fmla="*/ 51 h 878"/>
                <a:gd name="T18" fmla="*/ 1311 w 1311"/>
                <a:gd name="T19" fmla="*/ 828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1" h="878">
                  <a:moveTo>
                    <a:pt x="1311" y="828"/>
                  </a:moveTo>
                  <a:lnTo>
                    <a:pt x="1311" y="828"/>
                  </a:lnTo>
                  <a:cubicBezTo>
                    <a:pt x="1311" y="856"/>
                    <a:pt x="1288" y="878"/>
                    <a:pt x="1260" y="878"/>
                  </a:cubicBezTo>
                  <a:lnTo>
                    <a:pt x="50" y="878"/>
                  </a:lnTo>
                  <a:cubicBezTo>
                    <a:pt x="22" y="878"/>
                    <a:pt x="0" y="856"/>
                    <a:pt x="0" y="828"/>
                  </a:cubicBezTo>
                  <a:lnTo>
                    <a:pt x="0" y="51"/>
                  </a:lnTo>
                  <a:cubicBezTo>
                    <a:pt x="0" y="23"/>
                    <a:pt x="22" y="0"/>
                    <a:pt x="50" y="0"/>
                  </a:cubicBezTo>
                  <a:lnTo>
                    <a:pt x="1260" y="0"/>
                  </a:lnTo>
                  <a:cubicBezTo>
                    <a:pt x="1288" y="0"/>
                    <a:pt x="1311" y="23"/>
                    <a:pt x="1311" y="51"/>
                  </a:cubicBezTo>
                  <a:lnTo>
                    <a:pt x="1311" y="828"/>
                  </a:ln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59" name="Freeform 29"/>
            <p:cNvSpPr>
              <a:spLocks/>
            </p:cNvSpPr>
            <p:nvPr/>
          </p:nvSpPr>
          <p:spPr bwMode="auto">
            <a:xfrm>
              <a:off x="7386638" y="1851025"/>
              <a:ext cx="958850" cy="558800"/>
            </a:xfrm>
            <a:custGeom>
              <a:avLst/>
              <a:gdLst>
                <a:gd name="T0" fmla="*/ 0 w 1115"/>
                <a:gd name="T1" fmla="*/ 0 h 649"/>
                <a:gd name="T2" fmla="*/ 0 w 1115"/>
                <a:gd name="T3" fmla="*/ 0 h 649"/>
                <a:gd name="T4" fmla="*/ 1115 w 1115"/>
                <a:gd name="T5" fmla="*/ 0 h 649"/>
                <a:gd name="T6" fmla="*/ 1115 w 1115"/>
                <a:gd name="T7" fmla="*/ 649 h 649"/>
                <a:gd name="T8" fmla="*/ 0 w 1115"/>
                <a:gd name="T9" fmla="*/ 649 h 649"/>
                <a:gd name="T10" fmla="*/ 0 w 1115"/>
                <a:gd name="T11" fmla="*/ 0 h 649"/>
              </a:gdLst>
              <a:ahLst/>
              <a:cxnLst>
                <a:cxn ang="0">
                  <a:pos x="T0" y="T1"/>
                </a:cxn>
                <a:cxn ang="0">
                  <a:pos x="T2" y="T3"/>
                </a:cxn>
                <a:cxn ang="0">
                  <a:pos x="T4" y="T5"/>
                </a:cxn>
                <a:cxn ang="0">
                  <a:pos x="T6" y="T7"/>
                </a:cxn>
                <a:cxn ang="0">
                  <a:pos x="T8" y="T9"/>
                </a:cxn>
                <a:cxn ang="0">
                  <a:pos x="T10" y="T11"/>
                </a:cxn>
              </a:cxnLst>
              <a:rect l="0" t="0" r="r" b="b"/>
              <a:pathLst>
                <a:path w="1115" h="649">
                  <a:moveTo>
                    <a:pt x="0" y="0"/>
                  </a:moveTo>
                  <a:lnTo>
                    <a:pt x="0" y="0"/>
                  </a:lnTo>
                  <a:lnTo>
                    <a:pt x="1115" y="0"/>
                  </a:lnTo>
                  <a:lnTo>
                    <a:pt x="1115" y="649"/>
                  </a:lnTo>
                  <a:lnTo>
                    <a:pt x="0" y="649"/>
                  </a:lnTo>
                  <a:lnTo>
                    <a:pt x="0" y="0"/>
                  </a:lnTo>
                  <a:close/>
                </a:path>
              </a:pathLst>
            </a:custGeom>
            <a:solidFill>
              <a:srgbClr val="FBE1A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0" name="Freeform 30"/>
            <p:cNvSpPr>
              <a:spLocks/>
            </p:cNvSpPr>
            <p:nvPr/>
          </p:nvSpPr>
          <p:spPr bwMode="auto">
            <a:xfrm>
              <a:off x="7831138" y="2447925"/>
              <a:ext cx="44450" cy="44450"/>
            </a:xfrm>
            <a:custGeom>
              <a:avLst/>
              <a:gdLst>
                <a:gd name="T0" fmla="*/ 25 w 51"/>
                <a:gd name="T1" fmla="*/ 51 h 51"/>
                <a:gd name="T2" fmla="*/ 25 w 51"/>
                <a:gd name="T3" fmla="*/ 51 h 51"/>
                <a:gd name="T4" fmla="*/ 0 w 51"/>
                <a:gd name="T5" fmla="*/ 26 h 51"/>
                <a:gd name="T6" fmla="*/ 25 w 51"/>
                <a:gd name="T7" fmla="*/ 0 h 51"/>
                <a:gd name="T8" fmla="*/ 51 w 51"/>
                <a:gd name="T9" fmla="*/ 26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40"/>
                    <a:pt x="0" y="26"/>
                  </a:cubicBezTo>
                  <a:cubicBezTo>
                    <a:pt x="0" y="12"/>
                    <a:pt x="11" y="0"/>
                    <a:pt x="25" y="0"/>
                  </a:cubicBezTo>
                  <a:cubicBezTo>
                    <a:pt x="39" y="0"/>
                    <a:pt x="51" y="12"/>
                    <a:pt x="51" y="26"/>
                  </a:cubicBezTo>
                  <a:cubicBezTo>
                    <a:pt x="51" y="40"/>
                    <a:pt x="39" y="51"/>
                    <a:pt x="25" y="5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1" name="Freeform 31"/>
            <p:cNvSpPr>
              <a:spLocks/>
            </p:cNvSpPr>
            <p:nvPr/>
          </p:nvSpPr>
          <p:spPr bwMode="auto">
            <a:xfrm>
              <a:off x="7577138" y="2127250"/>
              <a:ext cx="114300" cy="274638"/>
            </a:xfrm>
            <a:custGeom>
              <a:avLst/>
              <a:gdLst>
                <a:gd name="T0" fmla="*/ 0 w 132"/>
                <a:gd name="T1" fmla="*/ 0 h 318"/>
                <a:gd name="T2" fmla="*/ 0 w 132"/>
                <a:gd name="T3" fmla="*/ 0 h 318"/>
                <a:gd name="T4" fmla="*/ 132 w 132"/>
                <a:gd name="T5" fmla="*/ 0 h 318"/>
                <a:gd name="T6" fmla="*/ 132 w 132"/>
                <a:gd name="T7" fmla="*/ 318 h 318"/>
                <a:gd name="T8" fmla="*/ 0 w 132"/>
                <a:gd name="T9" fmla="*/ 318 h 318"/>
                <a:gd name="T10" fmla="*/ 0 w 132"/>
                <a:gd name="T11" fmla="*/ 0 h 318"/>
              </a:gdLst>
              <a:ahLst/>
              <a:cxnLst>
                <a:cxn ang="0">
                  <a:pos x="T0" y="T1"/>
                </a:cxn>
                <a:cxn ang="0">
                  <a:pos x="T2" y="T3"/>
                </a:cxn>
                <a:cxn ang="0">
                  <a:pos x="T4" y="T5"/>
                </a:cxn>
                <a:cxn ang="0">
                  <a:pos x="T6" y="T7"/>
                </a:cxn>
                <a:cxn ang="0">
                  <a:pos x="T8" y="T9"/>
                </a:cxn>
                <a:cxn ang="0">
                  <a:pos x="T10" y="T11"/>
                </a:cxn>
              </a:cxnLst>
              <a:rect l="0" t="0" r="r" b="b"/>
              <a:pathLst>
                <a:path w="132" h="318">
                  <a:moveTo>
                    <a:pt x="0" y="0"/>
                  </a:moveTo>
                  <a:lnTo>
                    <a:pt x="0" y="0"/>
                  </a:lnTo>
                  <a:lnTo>
                    <a:pt x="132" y="0"/>
                  </a:lnTo>
                  <a:lnTo>
                    <a:pt x="132" y="318"/>
                  </a:lnTo>
                  <a:lnTo>
                    <a:pt x="0" y="318"/>
                  </a:lnTo>
                  <a:lnTo>
                    <a:pt x="0" y="0"/>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2" name="Freeform 32"/>
            <p:cNvSpPr>
              <a:spLocks/>
            </p:cNvSpPr>
            <p:nvPr/>
          </p:nvSpPr>
          <p:spPr bwMode="auto">
            <a:xfrm>
              <a:off x="7729538" y="2041525"/>
              <a:ext cx="114300" cy="360363"/>
            </a:xfrm>
            <a:custGeom>
              <a:avLst/>
              <a:gdLst>
                <a:gd name="T0" fmla="*/ 0 w 132"/>
                <a:gd name="T1" fmla="*/ 0 h 418"/>
                <a:gd name="T2" fmla="*/ 0 w 132"/>
                <a:gd name="T3" fmla="*/ 0 h 418"/>
                <a:gd name="T4" fmla="*/ 132 w 132"/>
                <a:gd name="T5" fmla="*/ 0 h 418"/>
                <a:gd name="T6" fmla="*/ 132 w 132"/>
                <a:gd name="T7" fmla="*/ 418 h 418"/>
                <a:gd name="T8" fmla="*/ 0 w 132"/>
                <a:gd name="T9" fmla="*/ 418 h 418"/>
                <a:gd name="T10" fmla="*/ 0 w 132"/>
                <a:gd name="T11" fmla="*/ 0 h 418"/>
              </a:gdLst>
              <a:ahLst/>
              <a:cxnLst>
                <a:cxn ang="0">
                  <a:pos x="T0" y="T1"/>
                </a:cxn>
                <a:cxn ang="0">
                  <a:pos x="T2" y="T3"/>
                </a:cxn>
                <a:cxn ang="0">
                  <a:pos x="T4" y="T5"/>
                </a:cxn>
                <a:cxn ang="0">
                  <a:pos x="T6" y="T7"/>
                </a:cxn>
                <a:cxn ang="0">
                  <a:pos x="T8" y="T9"/>
                </a:cxn>
                <a:cxn ang="0">
                  <a:pos x="T10" y="T11"/>
                </a:cxn>
              </a:cxnLst>
              <a:rect l="0" t="0" r="r" b="b"/>
              <a:pathLst>
                <a:path w="132" h="418">
                  <a:moveTo>
                    <a:pt x="0" y="0"/>
                  </a:moveTo>
                  <a:lnTo>
                    <a:pt x="0" y="0"/>
                  </a:lnTo>
                  <a:lnTo>
                    <a:pt x="132" y="0"/>
                  </a:lnTo>
                  <a:lnTo>
                    <a:pt x="132" y="418"/>
                  </a:lnTo>
                  <a:lnTo>
                    <a:pt x="0" y="418"/>
                  </a:lnTo>
                  <a:lnTo>
                    <a:pt x="0" y="0"/>
                  </a:ln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Freeform 33"/>
            <p:cNvSpPr>
              <a:spLocks/>
            </p:cNvSpPr>
            <p:nvPr/>
          </p:nvSpPr>
          <p:spPr bwMode="auto">
            <a:xfrm>
              <a:off x="7883525" y="2095500"/>
              <a:ext cx="114300" cy="306388"/>
            </a:xfrm>
            <a:custGeom>
              <a:avLst/>
              <a:gdLst>
                <a:gd name="T0" fmla="*/ 0 w 132"/>
                <a:gd name="T1" fmla="*/ 0 h 356"/>
                <a:gd name="T2" fmla="*/ 0 w 132"/>
                <a:gd name="T3" fmla="*/ 0 h 356"/>
                <a:gd name="T4" fmla="*/ 132 w 132"/>
                <a:gd name="T5" fmla="*/ 0 h 356"/>
                <a:gd name="T6" fmla="*/ 132 w 132"/>
                <a:gd name="T7" fmla="*/ 356 h 356"/>
                <a:gd name="T8" fmla="*/ 0 w 132"/>
                <a:gd name="T9" fmla="*/ 356 h 356"/>
                <a:gd name="T10" fmla="*/ 0 w 132"/>
                <a:gd name="T11" fmla="*/ 0 h 356"/>
              </a:gdLst>
              <a:ahLst/>
              <a:cxnLst>
                <a:cxn ang="0">
                  <a:pos x="T0" y="T1"/>
                </a:cxn>
                <a:cxn ang="0">
                  <a:pos x="T2" y="T3"/>
                </a:cxn>
                <a:cxn ang="0">
                  <a:pos x="T4" y="T5"/>
                </a:cxn>
                <a:cxn ang="0">
                  <a:pos x="T6" y="T7"/>
                </a:cxn>
                <a:cxn ang="0">
                  <a:pos x="T8" y="T9"/>
                </a:cxn>
                <a:cxn ang="0">
                  <a:pos x="T10" y="T11"/>
                </a:cxn>
              </a:cxnLst>
              <a:rect l="0" t="0" r="r" b="b"/>
              <a:pathLst>
                <a:path w="132" h="356">
                  <a:moveTo>
                    <a:pt x="0" y="0"/>
                  </a:moveTo>
                  <a:lnTo>
                    <a:pt x="0" y="0"/>
                  </a:lnTo>
                  <a:lnTo>
                    <a:pt x="132" y="0"/>
                  </a:lnTo>
                  <a:lnTo>
                    <a:pt x="132" y="356"/>
                  </a:lnTo>
                  <a:lnTo>
                    <a:pt x="0" y="356"/>
                  </a:lnTo>
                  <a:lnTo>
                    <a:pt x="0" y="0"/>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4" name="Freeform 34"/>
            <p:cNvSpPr>
              <a:spLocks/>
            </p:cNvSpPr>
            <p:nvPr/>
          </p:nvSpPr>
          <p:spPr bwMode="auto">
            <a:xfrm>
              <a:off x="8037513" y="1916113"/>
              <a:ext cx="112713" cy="485775"/>
            </a:xfrm>
            <a:custGeom>
              <a:avLst/>
              <a:gdLst>
                <a:gd name="T0" fmla="*/ 0 w 131"/>
                <a:gd name="T1" fmla="*/ 0 h 564"/>
                <a:gd name="T2" fmla="*/ 0 w 131"/>
                <a:gd name="T3" fmla="*/ 0 h 564"/>
                <a:gd name="T4" fmla="*/ 131 w 131"/>
                <a:gd name="T5" fmla="*/ 0 h 564"/>
                <a:gd name="T6" fmla="*/ 131 w 131"/>
                <a:gd name="T7" fmla="*/ 564 h 564"/>
                <a:gd name="T8" fmla="*/ 0 w 131"/>
                <a:gd name="T9" fmla="*/ 564 h 564"/>
                <a:gd name="T10" fmla="*/ 0 w 131"/>
                <a:gd name="T11" fmla="*/ 0 h 564"/>
              </a:gdLst>
              <a:ahLst/>
              <a:cxnLst>
                <a:cxn ang="0">
                  <a:pos x="T0" y="T1"/>
                </a:cxn>
                <a:cxn ang="0">
                  <a:pos x="T2" y="T3"/>
                </a:cxn>
                <a:cxn ang="0">
                  <a:pos x="T4" y="T5"/>
                </a:cxn>
                <a:cxn ang="0">
                  <a:pos x="T6" y="T7"/>
                </a:cxn>
                <a:cxn ang="0">
                  <a:pos x="T8" y="T9"/>
                </a:cxn>
                <a:cxn ang="0">
                  <a:pos x="T10" y="T11"/>
                </a:cxn>
              </a:cxnLst>
              <a:rect l="0" t="0" r="r" b="b"/>
              <a:pathLst>
                <a:path w="131" h="564">
                  <a:moveTo>
                    <a:pt x="0" y="0"/>
                  </a:moveTo>
                  <a:lnTo>
                    <a:pt x="0" y="0"/>
                  </a:lnTo>
                  <a:lnTo>
                    <a:pt x="131" y="0"/>
                  </a:lnTo>
                  <a:lnTo>
                    <a:pt x="131" y="564"/>
                  </a:lnTo>
                  <a:lnTo>
                    <a:pt x="0" y="564"/>
                  </a:lnTo>
                  <a:lnTo>
                    <a:pt x="0" y="0"/>
                  </a:ln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Freeform 148"/>
            <p:cNvSpPr>
              <a:spLocks/>
            </p:cNvSpPr>
            <p:nvPr/>
          </p:nvSpPr>
          <p:spPr bwMode="auto">
            <a:xfrm>
              <a:off x="8488363" y="2435225"/>
              <a:ext cx="90488" cy="104775"/>
            </a:xfrm>
            <a:custGeom>
              <a:avLst/>
              <a:gdLst>
                <a:gd name="T0" fmla="*/ 65 w 106"/>
                <a:gd name="T1" fmla="*/ 122 h 122"/>
                <a:gd name="T2" fmla="*/ 65 w 106"/>
                <a:gd name="T3" fmla="*/ 122 h 122"/>
                <a:gd name="T4" fmla="*/ 106 w 106"/>
                <a:gd name="T5" fmla="*/ 94 h 122"/>
                <a:gd name="T6" fmla="*/ 40 w 106"/>
                <a:gd name="T7" fmla="*/ 0 h 122"/>
                <a:gd name="T8" fmla="*/ 0 w 106"/>
                <a:gd name="T9" fmla="*/ 28 h 122"/>
                <a:gd name="T10" fmla="*/ 65 w 106"/>
                <a:gd name="T11" fmla="*/ 122 h 122"/>
              </a:gdLst>
              <a:ahLst/>
              <a:cxnLst>
                <a:cxn ang="0">
                  <a:pos x="T0" y="T1"/>
                </a:cxn>
                <a:cxn ang="0">
                  <a:pos x="T2" y="T3"/>
                </a:cxn>
                <a:cxn ang="0">
                  <a:pos x="T4" y="T5"/>
                </a:cxn>
                <a:cxn ang="0">
                  <a:pos x="T6" y="T7"/>
                </a:cxn>
                <a:cxn ang="0">
                  <a:pos x="T8" y="T9"/>
                </a:cxn>
                <a:cxn ang="0">
                  <a:pos x="T10" y="T11"/>
                </a:cxn>
              </a:cxnLst>
              <a:rect l="0" t="0" r="r" b="b"/>
              <a:pathLst>
                <a:path w="106" h="122">
                  <a:moveTo>
                    <a:pt x="65" y="122"/>
                  </a:moveTo>
                  <a:lnTo>
                    <a:pt x="65" y="122"/>
                  </a:lnTo>
                  <a:lnTo>
                    <a:pt x="106" y="94"/>
                  </a:lnTo>
                  <a:lnTo>
                    <a:pt x="40" y="0"/>
                  </a:lnTo>
                  <a:lnTo>
                    <a:pt x="0" y="28"/>
                  </a:lnTo>
                  <a:lnTo>
                    <a:pt x="65" y="122"/>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6" name="Freeform 149"/>
            <p:cNvSpPr>
              <a:spLocks/>
            </p:cNvSpPr>
            <p:nvPr/>
          </p:nvSpPr>
          <p:spPr bwMode="auto">
            <a:xfrm>
              <a:off x="8272463" y="2127250"/>
              <a:ext cx="250825" cy="331788"/>
            </a:xfrm>
            <a:custGeom>
              <a:avLst/>
              <a:gdLst>
                <a:gd name="T0" fmla="*/ 251 w 291"/>
                <a:gd name="T1" fmla="*/ 386 h 386"/>
                <a:gd name="T2" fmla="*/ 251 w 291"/>
                <a:gd name="T3" fmla="*/ 386 h 386"/>
                <a:gd name="T4" fmla="*/ 291 w 291"/>
                <a:gd name="T5" fmla="*/ 358 h 386"/>
                <a:gd name="T6" fmla="*/ 41 w 291"/>
                <a:gd name="T7" fmla="*/ 0 h 386"/>
                <a:gd name="T8" fmla="*/ 0 w 291"/>
                <a:gd name="T9" fmla="*/ 29 h 386"/>
                <a:gd name="T10" fmla="*/ 251 w 291"/>
                <a:gd name="T11" fmla="*/ 386 h 386"/>
              </a:gdLst>
              <a:ahLst/>
              <a:cxnLst>
                <a:cxn ang="0">
                  <a:pos x="T0" y="T1"/>
                </a:cxn>
                <a:cxn ang="0">
                  <a:pos x="T2" y="T3"/>
                </a:cxn>
                <a:cxn ang="0">
                  <a:pos x="T4" y="T5"/>
                </a:cxn>
                <a:cxn ang="0">
                  <a:pos x="T6" y="T7"/>
                </a:cxn>
                <a:cxn ang="0">
                  <a:pos x="T8" y="T9"/>
                </a:cxn>
                <a:cxn ang="0">
                  <a:pos x="T10" y="T11"/>
                </a:cxn>
              </a:cxnLst>
              <a:rect l="0" t="0" r="r" b="b"/>
              <a:pathLst>
                <a:path w="291" h="386">
                  <a:moveTo>
                    <a:pt x="251" y="386"/>
                  </a:moveTo>
                  <a:lnTo>
                    <a:pt x="251" y="386"/>
                  </a:lnTo>
                  <a:lnTo>
                    <a:pt x="291" y="358"/>
                  </a:lnTo>
                  <a:lnTo>
                    <a:pt x="41" y="0"/>
                  </a:lnTo>
                  <a:lnTo>
                    <a:pt x="0" y="29"/>
                  </a:lnTo>
                  <a:lnTo>
                    <a:pt x="251" y="386"/>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7" name="Freeform 150"/>
            <p:cNvSpPr>
              <a:spLocks/>
            </p:cNvSpPr>
            <p:nvPr/>
          </p:nvSpPr>
          <p:spPr bwMode="auto">
            <a:xfrm>
              <a:off x="8543925" y="2516188"/>
              <a:ext cx="41275" cy="31750"/>
            </a:xfrm>
            <a:custGeom>
              <a:avLst/>
              <a:gdLst>
                <a:gd name="T0" fmla="*/ 44 w 47"/>
                <a:gd name="T1" fmla="*/ 4 h 37"/>
                <a:gd name="T2" fmla="*/ 44 w 47"/>
                <a:gd name="T3" fmla="*/ 4 h 37"/>
                <a:gd name="T4" fmla="*/ 41 w 47"/>
                <a:gd name="T5" fmla="*/ 0 h 37"/>
                <a:gd name="T6" fmla="*/ 0 w 47"/>
                <a:gd name="T7" fmla="*/ 28 h 37"/>
                <a:gd name="T8" fmla="*/ 3 w 47"/>
                <a:gd name="T9" fmla="*/ 32 h 37"/>
                <a:gd name="T10" fmla="*/ 17 w 47"/>
                <a:gd name="T11" fmla="*/ 35 h 37"/>
                <a:gd name="T12" fmla="*/ 41 w 47"/>
                <a:gd name="T13" fmla="*/ 17 h 37"/>
                <a:gd name="T14" fmla="*/ 44 w 47"/>
                <a:gd name="T15" fmla="*/ 4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7">
                  <a:moveTo>
                    <a:pt x="44" y="4"/>
                  </a:moveTo>
                  <a:lnTo>
                    <a:pt x="44" y="4"/>
                  </a:lnTo>
                  <a:cubicBezTo>
                    <a:pt x="41" y="0"/>
                    <a:pt x="41" y="0"/>
                    <a:pt x="41" y="0"/>
                  </a:cubicBezTo>
                  <a:cubicBezTo>
                    <a:pt x="0" y="28"/>
                    <a:pt x="0" y="28"/>
                    <a:pt x="0" y="28"/>
                  </a:cubicBezTo>
                  <a:cubicBezTo>
                    <a:pt x="3" y="32"/>
                    <a:pt x="3" y="32"/>
                    <a:pt x="3" y="32"/>
                  </a:cubicBezTo>
                  <a:cubicBezTo>
                    <a:pt x="6" y="36"/>
                    <a:pt x="13" y="37"/>
                    <a:pt x="17" y="35"/>
                  </a:cubicBezTo>
                  <a:cubicBezTo>
                    <a:pt x="41" y="17"/>
                    <a:pt x="41" y="17"/>
                    <a:pt x="41" y="17"/>
                  </a:cubicBezTo>
                  <a:cubicBezTo>
                    <a:pt x="45" y="15"/>
                    <a:pt x="47" y="8"/>
                    <a:pt x="44" y="4"/>
                  </a:cubicBez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8" name="Freeform 151"/>
            <p:cNvSpPr>
              <a:spLocks/>
            </p:cNvSpPr>
            <p:nvPr/>
          </p:nvSpPr>
          <p:spPr bwMode="auto">
            <a:xfrm>
              <a:off x="8226425" y="2058988"/>
              <a:ext cx="80963" cy="92075"/>
            </a:xfrm>
            <a:custGeom>
              <a:avLst/>
              <a:gdLst>
                <a:gd name="T0" fmla="*/ 62 w 94"/>
                <a:gd name="T1" fmla="*/ 33 h 107"/>
                <a:gd name="T2" fmla="*/ 62 w 94"/>
                <a:gd name="T3" fmla="*/ 33 h 107"/>
                <a:gd name="T4" fmla="*/ 22 w 94"/>
                <a:gd name="T5" fmla="*/ 1 h 107"/>
                <a:gd name="T6" fmla="*/ 5 w 94"/>
                <a:gd name="T7" fmla="*/ 13 h 107"/>
                <a:gd name="T8" fmla="*/ 22 w 94"/>
                <a:gd name="T9" fmla="*/ 62 h 107"/>
                <a:gd name="T10" fmla="*/ 53 w 94"/>
                <a:gd name="T11" fmla="*/ 107 h 107"/>
                <a:gd name="T12" fmla="*/ 69 w 94"/>
                <a:gd name="T13" fmla="*/ 95 h 107"/>
                <a:gd name="T14" fmla="*/ 73 w 94"/>
                <a:gd name="T15" fmla="*/ 92 h 107"/>
                <a:gd name="T16" fmla="*/ 94 w 94"/>
                <a:gd name="T17" fmla="*/ 78 h 107"/>
                <a:gd name="T18" fmla="*/ 62 w 94"/>
                <a:gd name="T19"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07">
                  <a:moveTo>
                    <a:pt x="62" y="33"/>
                  </a:moveTo>
                  <a:lnTo>
                    <a:pt x="62" y="33"/>
                  </a:lnTo>
                  <a:cubicBezTo>
                    <a:pt x="54" y="21"/>
                    <a:pt x="33" y="0"/>
                    <a:pt x="22" y="1"/>
                  </a:cubicBezTo>
                  <a:cubicBezTo>
                    <a:pt x="5" y="13"/>
                    <a:pt x="5" y="13"/>
                    <a:pt x="5" y="13"/>
                  </a:cubicBezTo>
                  <a:cubicBezTo>
                    <a:pt x="0" y="23"/>
                    <a:pt x="13" y="50"/>
                    <a:pt x="22" y="62"/>
                  </a:cubicBezTo>
                  <a:cubicBezTo>
                    <a:pt x="53" y="107"/>
                    <a:pt x="53" y="107"/>
                    <a:pt x="53" y="107"/>
                  </a:cubicBezTo>
                  <a:cubicBezTo>
                    <a:pt x="69" y="95"/>
                    <a:pt x="69" y="95"/>
                    <a:pt x="69" y="95"/>
                  </a:cubicBezTo>
                  <a:cubicBezTo>
                    <a:pt x="73" y="92"/>
                    <a:pt x="73" y="92"/>
                    <a:pt x="73" y="92"/>
                  </a:cubicBezTo>
                  <a:cubicBezTo>
                    <a:pt x="94" y="78"/>
                    <a:pt x="94" y="78"/>
                    <a:pt x="94" y="78"/>
                  </a:cubicBezTo>
                  <a:lnTo>
                    <a:pt x="62" y="33"/>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9" name="Freeform 152"/>
            <p:cNvSpPr>
              <a:spLocks/>
            </p:cNvSpPr>
            <p:nvPr/>
          </p:nvSpPr>
          <p:spPr bwMode="auto">
            <a:xfrm>
              <a:off x="8524875" y="2479675"/>
              <a:ext cx="44450" cy="53975"/>
            </a:xfrm>
            <a:custGeom>
              <a:avLst/>
              <a:gdLst>
                <a:gd name="T0" fmla="*/ 38 w 51"/>
                <a:gd name="T1" fmla="*/ 58 h 61"/>
                <a:gd name="T2" fmla="*/ 38 w 51"/>
                <a:gd name="T3" fmla="*/ 58 h 61"/>
                <a:gd name="T4" fmla="*/ 32 w 51"/>
                <a:gd name="T5" fmla="*/ 57 h 61"/>
                <a:gd name="T6" fmla="*/ 3 w 51"/>
                <a:gd name="T7" fmla="*/ 16 h 61"/>
                <a:gd name="T8" fmla="*/ 4 w 51"/>
                <a:gd name="T9" fmla="*/ 9 h 61"/>
                <a:gd name="T10" fmla="*/ 8 w 51"/>
                <a:gd name="T11" fmla="*/ 6 h 61"/>
                <a:gd name="T12" fmla="*/ 19 w 51"/>
                <a:gd name="T13" fmla="*/ 4 h 61"/>
                <a:gd name="T14" fmla="*/ 48 w 51"/>
                <a:gd name="T15" fmla="*/ 45 h 61"/>
                <a:gd name="T16" fmla="*/ 42 w 51"/>
                <a:gd name="T17" fmla="*/ 55 h 61"/>
                <a:gd name="T18" fmla="*/ 38 w 51"/>
                <a:gd name="T19"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61">
                  <a:moveTo>
                    <a:pt x="38" y="58"/>
                  </a:moveTo>
                  <a:lnTo>
                    <a:pt x="38" y="58"/>
                  </a:lnTo>
                  <a:cubicBezTo>
                    <a:pt x="34" y="61"/>
                    <a:pt x="34" y="61"/>
                    <a:pt x="32" y="57"/>
                  </a:cubicBezTo>
                  <a:cubicBezTo>
                    <a:pt x="3" y="16"/>
                    <a:pt x="3" y="16"/>
                    <a:pt x="3" y="16"/>
                  </a:cubicBezTo>
                  <a:cubicBezTo>
                    <a:pt x="0" y="12"/>
                    <a:pt x="0" y="12"/>
                    <a:pt x="4" y="9"/>
                  </a:cubicBezTo>
                  <a:cubicBezTo>
                    <a:pt x="8" y="6"/>
                    <a:pt x="8" y="6"/>
                    <a:pt x="8" y="6"/>
                  </a:cubicBezTo>
                  <a:cubicBezTo>
                    <a:pt x="13" y="3"/>
                    <a:pt x="17" y="0"/>
                    <a:pt x="19" y="4"/>
                  </a:cubicBezTo>
                  <a:cubicBezTo>
                    <a:pt x="48" y="45"/>
                    <a:pt x="48" y="45"/>
                    <a:pt x="48" y="45"/>
                  </a:cubicBezTo>
                  <a:cubicBezTo>
                    <a:pt x="51" y="49"/>
                    <a:pt x="47" y="52"/>
                    <a:pt x="42" y="55"/>
                  </a:cubicBezTo>
                  <a:lnTo>
                    <a:pt x="38" y="58"/>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70" name="Isosceles Triangle 69"/>
          <p:cNvSpPr/>
          <p:nvPr/>
        </p:nvSpPr>
        <p:spPr bwMode="auto">
          <a:xfrm rot="10800000" flipV="1">
            <a:off x="5945621" y="1724197"/>
            <a:ext cx="510159" cy="439792"/>
          </a:xfrm>
          <a:prstGeom prst="triangle">
            <a:avLst/>
          </a:prstGeom>
          <a:solidFill>
            <a:srgbClr val="404040">
              <a:lumMod val="20000"/>
              <a:lumOff val="80000"/>
            </a:srgbClr>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Isosceles Triangle 70"/>
          <p:cNvSpPr/>
          <p:nvPr/>
        </p:nvSpPr>
        <p:spPr bwMode="auto">
          <a:xfrm rot="10800000" flipV="1">
            <a:off x="5945621" y="1724197"/>
            <a:ext cx="510159" cy="439792"/>
          </a:xfrm>
          <a:prstGeom prst="triangle">
            <a:avLst/>
          </a:prstGeom>
          <a:solidFill>
            <a:srgbClr val="F6931A"/>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Title 2"/>
          <p:cNvSpPr txBox="1">
            <a:spLocks/>
          </p:cNvSpPr>
          <p:nvPr/>
        </p:nvSpPr>
        <p:spPr>
          <a:xfrm>
            <a:off x="1440765" y="298910"/>
            <a:ext cx="10723439" cy="916534"/>
          </a:xfrm>
          <a:prstGeom prst="rect">
            <a:avLst/>
          </a:prstGeom>
        </p:spPr>
        <p:txBody>
          <a:bodyPr/>
          <a:lstStyle>
            <a:lvl1pPr algn="l" defTabSz="931710" rtl="0" eaLnBrk="1" latinLnBrk="0" hangingPunct="1">
              <a:lnSpc>
                <a:spcPct val="90000"/>
              </a:lnSpc>
              <a:spcBef>
                <a:spcPct val="0"/>
              </a:spcBef>
              <a:buNone/>
              <a:defRPr lang="en-US" sz="4200" b="0" kern="1200" cap="none" spc="-102" baseline="0" dirty="0" smtClean="0">
                <a:ln w="3175">
                  <a:noFill/>
                </a:ln>
                <a:solidFill>
                  <a:srgbClr val="505050"/>
                </a:solidFill>
                <a:effectLst/>
                <a:latin typeface="+mj-lt"/>
                <a:ea typeface="+mn-ea"/>
                <a:cs typeface="Segoe UI" pitchFamily="34" charset="0"/>
              </a:defRPr>
            </a:lvl1pPr>
          </a:lstStyle>
          <a:p>
            <a:pPr marL="0" marR="0" lvl="0" indent="0" algn="l" defTabSz="931710" rtl="0" eaLnBrk="1" fontAlgn="auto" latinLnBrk="0" hangingPunct="1">
              <a:lnSpc>
                <a:spcPct val="90000"/>
              </a:lnSpc>
              <a:spcBef>
                <a:spcPct val="0"/>
              </a:spcBef>
              <a:spcAft>
                <a:spcPts val="0"/>
              </a:spcAft>
              <a:buClrTx/>
              <a:buSzTx/>
              <a:buFontTx/>
              <a:buNone/>
              <a:tabLst/>
              <a:defRPr/>
            </a:pPr>
            <a:r>
              <a:rPr kumimoji="0" lang="de-DE" sz="4200" b="0" i="0" u="none" strike="noStrike" kern="1200" cap="none" spc="-102" normalizeH="0" baseline="0" noProof="0" dirty="0">
                <a:ln w="3175">
                  <a:noFill/>
                </a:ln>
                <a:solidFill>
                  <a:srgbClr val="FFFFFF"/>
                </a:solidFill>
                <a:effectLst/>
                <a:uLnTx/>
                <a:uFillTx/>
                <a:latin typeface="Segoe UI Light"/>
                <a:ea typeface="+mn-ea"/>
                <a:cs typeface="Segoe UI" pitchFamily="34" charset="0"/>
              </a:rPr>
              <a:t>Monitorar + Aprender</a:t>
            </a:r>
          </a:p>
        </p:txBody>
      </p:sp>
    </p:spTree>
    <p:extLst>
      <p:ext uri="{BB962C8B-B14F-4D97-AF65-F5344CB8AC3E}">
        <p14:creationId xmlns:p14="http://schemas.microsoft.com/office/powerpoint/2010/main" val="244371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5400000">
                                      <p:cBhvr>
                                        <p:cTn id="6" dur="1000" fill="hold"/>
                                        <p:tgtEl>
                                          <p:spTgt spid="43"/>
                                        </p:tgtEl>
                                        <p:attrNameLst>
                                          <p:attrName>r</p:attrName>
                                        </p:attrNameLst>
                                      </p:cBhvr>
                                    </p:animRot>
                                  </p:childTnLst>
                                </p:cTn>
                              </p:par>
                              <p:par>
                                <p:cTn id="7" presetID="22" presetClass="entr" presetSubtype="4"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wipe(down)">
                                      <p:cBhvr>
                                        <p:cTn id="9" dur="500"/>
                                        <p:tgtEl>
                                          <p:spTgt spid="44"/>
                                        </p:tgtEl>
                                      </p:cBhvr>
                                    </p:animEffect>
                                  </p:childTnLst>
                                </p:cTn>
                              </p:par>
                              <p:par>
                                <p:cTn id="10" presetID="22" presetClass="entr" presetSubtype="4" fill="hold" grpId="0" nodeType="withEffect">
                                  <p:stCondLst>
                                    <p:cond delay="20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par>
                          <p:cTn id="13" fill="hold">
                            <p:stCondLst>
                              <p:cond delay="1000"/>
                            </p:stCondLst>
                            <p:childTnLst>
                              <p:par>
                                <p:cTn id="14" presetID="10" presetClass="entr" presetSubtype="0" fill="hold" nodeType="afterEffect">
                                  <p:stCondLst>
                                    <p:cond delay="5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50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par>
                          <p:cTn id="27" fill="hold">
                            <p:stCondLst>
                              <p:cond delay="3000"/>
                            </p:stCondLst>
                            <p:childTnLst>
                              <p:par>
                                <p:cTn id="28" presetID="10" presetClass="entr" presetSubtype="0" fill="hold" grpId="0" nodeType="afterEffect">
                                  <p:stCondLst>
                                    <p:cond delay="50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4" grpId="0" animBg="1"/>
      <p:bldP spid="47" grpId="0" animBg="1"/>
      <p:bldP spid="56" grpId="0"/>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 que é DevOps?</a:t>
            </a:r>
          </a:p>
        </p:txBody>
      </p:sp>
      <p:pic>
        <p:nvPicPr>
          <p:cNvPr id="6" name="Picture 5"/>
          <p:cNvPicPr>
            <a:picLocks noChangeAspect="1"/>
          </p:cNvPicPr>
          <p:nvPr/>
        </p:nvPicPr>
        <p:blipFill>
          <a:blip r:embed="rId3"/>
          <a:stretch>
            <a:fillRect/>
          </a:stretch>
        </p:blipFill>
        <p:spPr>
          <a:xfrm>
            <a:off x="1478693" y="1450860"/>
            <a:ext cx="9481456" cy="4789602"/>
          </a:xfrm>
          <a:prstGeom prst="rect">
            <a:avLst/>
          </a:prstGeom>
        </p:spPr>
      </p:pic>
    </p:spTree>
    <p:extLst>
      <p:ext uri="{BB962C8B-B14F-4D97-AF65-F5344CB8AC3E}">
        <p14:creationId xmlns:p14="http://schemas.microsoft.com/office/powerpoint/2010/main" val="10288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8507" y="1510671"/>
            <a:ext cx="3913632" cy="5484036"/>
          </a:xfrm>
          <a:prstGeom prst="rect">
            <a:avLst/>
          </a:prstGeom>
          <a:solidFill>
            <a:srgbClr val="009CE5"/>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Testes A/B</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60" y="4413883"/>
            <a:ext cx="3594320" cy="2580824"/>
          </a:xfrm>
          <a:prstGeom prst="rect">
            <a:avLst/>
          </a:prstGeom>
        </p:spPr>
      </p:pic>
      <p:sp>
        <p:nvSpPr>
          <p:cNvPr id="5" name="Production B"/>
          <p:cNvSpPr/>
          <p:nvPr/>
        </p:nvSpPr>
        <p:spPr bwMode="auto">
          <a:xfrm>
            <a:off x="528852" y="2216561"/>
            <a:ext cx="1585235" cy="1028285"/>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1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PRODUÇÃO A</a:t>
            </a:r>
          </a:p>
        </p:txBody>
      </p:sp>
      <p:sp>
        <p:nvSpPr>
          <p:cNvPr id="6" name="APP 2"/>
          <p:cNvSpPr>
            <a:spLocks noEditPoints="1"/>
          </p:cNvSpPr>
          <p:nvPr/>
        </p:nvSpPr>
        <p:spPr bwMode="auto">
          <a:xfrm>
            <a:off x="1223523" y="2627028"/>
            <a:ext cx="481643" cy="482766"/>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marL="0" marR="0" lvl="0" indent="0" algn="l" defTabSz="913833"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rgbClr val="000000"/>
              </a:solidFill>
              <a:effectLst/>
              <a:uLnTx/>
              <a:uFillTx/>
              <a:latin typeface="Segoe UI"/>
              <a:ea typeface="+mn-ea"/>
              <a:cs typeface="+mn-cs"/>
            </a:endParaRPr>
          </a:p>
        </p:txBody>
      </p:sp>
      <p:sp>
        <p:nvSpPr>
          <p:cNvPr id="7" name="Production B"/>
          <p:cNvSpPr/>
          <p:nvPr/>
        </p:nvSpPr>
        <p:spPr bwMode="auto">
          <a:xfrm>
            <a:off x="2423072" y="2216561"/>
            <a:ext cx="1585235" cy="1028285"/>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PRODUÇÃO </a:t>
            </a:r>
            <a:r>
              <a:rPr kumimoji="0" lang="en-US" sz="11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a:t>
            </a:r>
          </a:p>
        </p:txBody>
      </p:sp>
      <p:sp>
        <p:nvSpPr>
          <p:cNvPr id="8" name="APP 2"/>
          <p:cNvSpPr>
            <a:spLocks noEditPoints="1"/>
          </p:cNvSpPr>
          <p:nvPr/>
        </p:nvSpPr>
        <p:spPr bwMode="auto">
          <a:xfrm>
            <a:off x="2831993" y="2627028"/>
            <a:ext cx="481643" cy="482766"/>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marL="0" marR="0" lvl="0" indent="0" algn="l" defTabSz="913833"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rgbClr val="000000"/>
              </a:solidFill>
              <a:effectLst/>
              <a:uLnTx/>
              <a:uFillTx/>
              <a:latin typeface="Segoe UI"/>
              <a:ea typeface="+mn-ea"/>
              <a:cs typeface="+mn-cs"/>
            </a:endParaRPr>
          </a:p>
        </p:txBody>
      </p:sp>
      <p:cxnSp>
        <p:nvCxnSpPr>
          <p:cNvPr id="9" name="Straight Connector 8"/>
          <p:cNvCxnSpPr/>
          <p:nvPr/>
        </p:nvCxnSpPr>
        <p:spPr>
          <a:xfrm flipH="1" flipV="1">
            <a:off x="1578085" y="3302025"/>
            <a:ext cx="652214" cy="1745096"/>
          </a:xfrm>
          <a:prstGeom prst="line">
            <a:avLst/>
          </a:prstGeom>
          <a:noFill/>
          <a:ln w="38100" cap="flat" cmpd="sng" algn="ctr">
            <a:solidFill>
              <a:srgbClr val="FFFFFF"/>
            </a:solidFill>
            <a:prstDash val="sysDot"/>
            <a:headEnd type="none"/>
            <a:tailEnd type="none"/>
          </a:ln>
          <a:effectLst/>
        </p:spPr>
      </p:cxnSp>
      <p:cxnSp>
        <p:nvCxnSpPr>
          <p:cNvPr id="10" name="Straight Connector 9"/>
          <p:cNvCxnSpPr/>
          <p:nvPr/>
        </p:nvCxnSpPr>
        <p:spPr>
          <a:xfrm flipV="1">
            <a:off x="2280350" y="3302025"/>
            <a:ext cx="797962" cy="1745096"/>
          </a:xfrm>
          <a:prstGeom prst="line">
            <a:avLst/>
          </a:prstGeom>
          <a:noFill/>
          <a:ln w="38100" cap="flat" cmpd="sng" algn="ctr">
            <a:solidFill>
              <a:srgbClr val="FFFFFF"/>
            </a:solidFill>
            <a:prstDash val="sysDot"/>
            <a:headEnd type="none"/>
            <a:tailEnd type="none"/>
          </a:ln>
          <a:effectLst/>
        </p:spPr>
      </p:cxnSp>
      <p:grpSp>
        <p:nvGrpSpPr>
          <p:cNvPr id="11" name="Group 10"/>
          <p:cNvGrpSpPr/>
          <p:nvPr/>
        </p:nvGrpSpPr>
        <p:grpSpPr>
          <a:xfrm>
            <a:off x="652677" y="2930787"/>
            <a:ext cx="608869" cy="926061"/>
            <a:chOff x="654812" y="2633289"/>
            <a:chExt cx="608869" cy="926061"/>
          </a:xfrm>
        </p:grpSpPr>
        <p:grpSp>
          <p:nvGrpSpPr>
            <p:cNvPr id="23" name="Group 22"/>
            <p:cNvGrpSpPr/>
            <p:nvPr/>
          </p:nvGrpSpPr>
          <p:grpSpPr>
            <a:xfrm>
              <a:off x="654812" y="2633289"/>
              <a:ext cx="608869" cy="643784"/>
              <a:chOff x="8968422" y="1945240"/>
              <a:chExt cx="972643" cy="1028418"/>
            </a:xfrm>
          </p:grpSpPr>
          <p:grpSp>
            <p:nvGrpSpPr>
              <p:cNvPr id="25" name="Group 24"/>
              <p:cNvGrpSpPr/>
              <p:nvPr/>
            </p:nvGrpSpPr>
            <p:grpSpPr>
              <a:xfrm>
                <a:off x="8968422" y="2142553"/>
                <a:ext cx="318232" cy="696493"/>
                <a:chOff x="9458597" y="2993206"/>
                <a:chExt cx="291678" cy="638376"/>
              </a:xfrm>
            </p:grpSpPr>
            <p:sp>
              <p:nvSpPr>
                <p:cNvPr id="31" name="Oval 30"/>
                <p:cNvSpPr/>
                <p:nvPr/>
              </p:nvSpPr>
              <p:spPr bwMode="auto">
                <a:xfrm>
                  <a:off x="9497057" y="2993206"/>
                  <a:ext cx="195809" cy="195809"/>
                </a:xfrm>
                <a:prstGeom prst="ellipse">
                  <a:avLst/>
                </a:pr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Freeform 78"/>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6" name="Group 25"/>
              <p:cNvGrpSpPr/>
              <p:nvPr/>
            </p:nvGrpSpPr>
            <p:grpSpPr>
              <a:xfrm>
                <a:off x="9622833" y="2142553"/>
                <a:ext cx="318232" cy="696493"/>
                <a:chOff x="9458597" y="2993206"/>
                <a:chExt cx="291678" cy="638376"/>
              </a:xfrm>
            </p:grpSpPr>
            <p:sp>
              <p:nvSpPr>
                <p:cNvPr id="29" name="Oval 28"/>
                <p:cNvSpPr/>
                <p:nvPr/>
              </p:nvSpPr>
              <p:spPr bwMode="auto">
                <a:xfrm>
                  <a:off x="9497057" y="2993206"/>
                  <a:ext cx="195809" cy="195809"/>
                </a:xfrm>
                <a:prstGeom prst="ellipse">
                  <a:avLst/>
                </a:pr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Freeform 76"/>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7" name="Freeform 73"/>
              <p:cNvSpPr/>
              <p:nvPr/>
            </p:nvSpPr>
            <p:spPr bwMode="auto">
              <a:xfrm>
                <a:off x="9192270" y="2277165"/>
                <a:ext cx="491910" cy="696493"/>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BDBDBD"/>
              </a:solidFill>
              <a:ln w="38100" cap="flat" cmpd="sng" algn="ctr">
                <a:solidFill>
                  <a:srgbClr val="5C2D91"/>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Oval 27"/>
              <p:cNvSpPr/>
              <p:nvPr/>
            </p:nvSpPr>
            <p:spPr bwMode="auto">
              <a:xfrm>
                <a:off x="9257133" y="1945240"/>
                <a:ext cx="330228" cy="330228"/>
              </a:xfrm>
              <a:prstGeom prst="ellipse">
                <a:avLst/>
              </a:prstGeom>
              <a:solidFill>
                <a:srgbClr val="BDBDBD"/>
              </a:solidFill>
              <a:ln w="19050" cap="flat" cmpd="sng" algn="ctr">
                <a:solidFill>
                  <a:srgbClr val="5C2D91"/>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4" name="TextBox 23"/>
            <p:cNvSpPr txBox="1"/>
            <p:nvPr/>
          </p:nvSpPr>
          <p:spPr>
            <a:xfrm>
              <a:off x="738751" y="3310051"/>
              <a:ext cx="439223" cy="249299"/>
            </a:xfrm>
            <a:prstGeom prst="rect">
              <a:avLst/>
            </a:prstGeom>
            <a:noFill/>
          </p:spPr>
          <p:txBody>
            <a:bodyPr wrap="none" lIns="0" tIns="0" rIns="0" bIns="0" rtlCol="0">
              <a:spAutoFit/>
            </a:bodyPr>
            <a:lstStyle/>
            <a:p>
              <a:pPr marL="0" marR="0" lvl="0" indent="0" algn="l" defTabSz="932597"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90%</a:t>
              </a:r>
            </a:p>
          </p:txBody>
        </p:sp>
      </p:grpSp>
      <p:grpSp>
        <p:nvGrpSpPr>
          <p:cNvPr id="12" name="Group 11"/>
          <p:cNvGrpSpPr/>
          <p:nvPr/>
        </p:nvGrpSpPr>
        <p:grpSpPr>
          <a:xfrm>
            <a:off x="3275613" y="2930787"/>
            <a:ext cx="608869" cy="926061"/>
            <a:chOff x="3330830" y="2633289"/>
            <a:chExt cx="608869" cy="926061"/>
          </a:xfrm>
        </p:grpSpPr>
        <p:grpSp>
          <p:nvGrpSpPr>
            <p:cNvPr id="13" name="Group 12"/>
            <p:cNvGrpSpPr/>
            <p:nvPr/>
          </p:nvGrpSpPr>
          <p:grpSpPr>
            <a:xfrm>
              <a:off x="3330830" y="2633289"/>
              <a:ext cx="608869" cy="643784"/>
              <a:chOff x="8968422" y="1945240"/>
              <a:chExt cx="972643" cy="1028418"/>
            </a:xfrm>
          </p:grpSpPr>
          <p:grpSp>
            <p:nvGrpSpPr>
              <p:cNvPr id="15" name="Group 14"/>
              <p:cNvGrpSpPr/>
              <p:nvPr/>
            </p:nvGrpSpPr>
            <p:grpSpPr>
              <a:xfrm>
                <a:off x="8968422" y="2142553"/>
                <a:ext cx="318232" cy="696493"/>
                <a:chOff x="9458597" y="2993206"/>
                <a:chExt cx="291678" cy="638376"/>
              </a:xfrm>
            </p:grpSpPr>
            <p:sp>
              <p:nvSpPr>
                <p:cNvPr id="21" name="Oval 20"/>
                <p:cNvSpPr/>
                <p:nvPr/>
              </p:nvSpPr>
              <p:spPr bwMode="auto">
                <a:xfrm>
                  <a:off x="9497057" y="2993206"/>
                  <a:ext cx="195809" cy="195809"/>
                </a:xfrm>
                <a:prstGeom prst="ellipse">
                  <a:avLst/>
                </a:prstGeom>
                <a:solidFill>
                  <a:srgbClr val="505050">
                    <a:lumMod val="60000"/>
                    <a:lumOff val="40000"/>
                  </a:srgbClr>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Freeform 87"/>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505050">
                    <a:lumMod val="60000"/>
                    <a:lumOff val="40000"/>
                  </a:srgbClr>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 name="Group 15"/>
              <p:cNvGrpSpPr/>
              <p:nvPr/>
            </p:nvGrpSpPr>
            <p:grpSpPr>
              <a:xfrm>
                <a:off x="9622833" y="2142553"/>
                <a:ext cx="318232" cy="696493"/>
                <a:chOff x="9458597" y="2993206"/>
                <a:chExt cx="291678" cy="638376"/>
              </a:xfrm>
            </p:grpSpPr>
            <p:sp>
              <p:nvSpPr>
                <p:cNvPr id="19" name="Oval 18"/>
                <p:cNvSpPr/>
                <p:nvPr/>
              </p:nvSpPr>
              <p:spPr bwMode="auto">
                <a:xfrm>
                  <a:off x="9497057" y="2993206"/>
                  <a:ext cx="195809" cy="195809"/>
                </a:xfrm>
                <a:prstGeom prst="ellipse">
                  <a:avLst/>
                </a:prstGeom>
                <a:solidFill>
                  <a:srgbClr val="505050">
                    <a:lumMod val="60000"/>
                    <a:lumOff val="40000"/>
                  </a:srgbClr>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Freeform 85"/>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505050">
                    <a:lumMod val="60000"/>
                    <a:lumOff val="40000"/>
                  </a:srgbClr>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 name="Freeform 82"/>
              <p:cNvSpPr/>
              <p:nvPr/>
            </p:nvSpPr>
            <p:spPr bwMode="auto">
              <a:xfrm>
                <a:off x="9192270" y="2277165"/>
                <a:ext cx="491910" cy="696493"/>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E7DCF4">
                  <a:lumMod val="90000"/>
                </a:srgbClr>
              </a:solidFill>
              <a:ln w="38100" cap="flat" cmpd="sng" algn="ctr">
                <a:solidFill>
                  <a:srgbClr val="5C2D91"/>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Oval 17"/>
              <p:cNvSpPr/>
              <p:nvPr/>
            </p:nvSpPr>
            <p:spPr bwMode="auto">
              <a:xfrm>
                <a:off x="9257133" y="1945240"/>
                <a:ext cx="330228" cy="330228"/>
              </a:xfrm>
              <a:prstGeom prst="ellipse">
                <a:avLst/>
              </a:prstGeom>
              <a:solidFill>
                <a:srgbClr val="E7DCF4">
                  <a:lumMod val="90000"/>
                </a:srgbClr>
              </a:solidFill>
              <a:ln w="19050" cap="flat" cmpd="sng" algn="ctr">
                <a:solidFill>
                  <a:srgbClr val="5C2D91"/>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TextBox 13"/>
            <p:cNvSpPr txBox="1"/>
            <p:nvPr/>
          </p:nvSpPr>
          <p:spPr>
            <a:xfrm>
              <a:off x="3402060" y="3310051"/>
              <a:ext cx="439223" cy="249299"/>
            </a:xfrm>
            <a:prstGeom prst="rect">
              <a:avLst/>
            </a:prstGeom>
            <a:noFill/>
          </p:spPr>
          <p:txBody>
            <a:bodyPr wrap="none" lIns="0" tIns="0" rIns="0" bIns="0" rtlCol="0">
              <a:spAutoFit/>
            </a:bodyPr>
            <a:lstStyle/>
            <a:p>
              <a:pPr marL="0" marR="0" lvl="0" indent="0" algn="l" defTabSz="932597"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10%</a:t>
              </a:r>
            </a:p>
          </p:txBody>
        </p:sp>
      </p:grpSp>
      <p:sp>
        <p:nvSpPr>
          <p:cNvPr id="34" name="Rectangle 33"/>
          <p:cNvSpPr/>
          <p:nvPr/>
        </p:nvSpPr>
        <p:spPr bwMode="auto">
          <a:xfrm>
            <a:off x="4296473" y="1514455"/>
            <a:ext cx="3913632" cy="548403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Monitoramento</a:t>
            </a: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 de </a:t>
            </a: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uso</a:t>
            </a: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t="36927"/>
          <a:stretch/>
        </p:blipFill>
        <p:spPr>
          <a:xfrm>
            <a:off x="5144600" y="4060445"/>
            <a:ext cx="2217378" cy="2938046"/>
          </a:xfrm>
          <a:prstGeom prst="rect">
            <a:avLst/>
          </a:prstGeom>
        </p:spPr>
      </p:pic>
      <p:sp>
        <p:nvSpPr>
          <p:cNvPr id="36" name="Rectangle 35"/>
          <p:cNvSpPr/>
          <p:nvPr/>
        </p:nvSpPr>
        <p:spPr bwMode="auto">
          <a:xfrm>
            <a:off x="6247198" y="4014537"/>
            <a:ext cx="202682" cy="109859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Production B"/>
          <p:cNvSpPr/>
          <p:nvPr/>
        </p:nvSpPr>
        <p:spPr bwMode="auto">
          <a:xfrm>
            <a:off x="4626732" y="2216561"/>
            <a:ext cx="1767465" cy="1592427"/>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PRODUÇÃO</a:t>
            </a:r>
          </a:p>
        </p:txBody>
      </p:sp>
      <p:cxnSp>
        <p:nvCxnSpPr>
          <p:cNvPr id="38" name="Straight Connector 37"/>
          <p:cNvCxnSpPr/>
          <p:nvPr/>
        </p:nvCxnSpPr>
        <p:spPr>
          <a:xfrm flipV="1">
            <a:off x="5568553" y="3856814"/>
            <a:ext cx="0" cy="1260101"/>
          </a:xfrm>
          <a:prstGeom prst="line">
            <a:avLst/>
          </a:prstGeom>
          <a:noFill/>
          <a:ln w="38100" cap="flat" cmpd="sng" algn="ctr">
            <a:solidFill>
              <a:srgbClr val="FFFFFF"/>
            </a:solidFill>
            <a:prstDash val="sysDot"/>
            <a:headEnd type="none"/>
            <a:tailEnd type="none"/>
          </a:ln>
          <a:effectLst/>
        </p:spPr>
      </p:cxnSp>
      <p:grpSp>
        <p:nvGrpSpPr>
          <p:cNvPr id="39" name="Group 38"/>
          <p:cNvGrpSpPr/>
          <p:nvPr/>
        </p:nvGrpSpPr>
        <p:grpSpPr>
          <a:xfrm>
            <a:off x="7103866" y="2777550"/>
            <a:ext cx="885805" cy="936600"/>
            <a:chOff x="8968422" y="1945240"/>
            <a:chExt cx="972643" cy="1028418"/>
          </a:xfrm>
        </p:grpSpPr>
        <p:grpSp>
          <p:nvGrpSpPr>
            <p:cNvPr id="53" name="Group 52"/>
            <p:cNvGrpSpPr/>
            <p:nvPr/>
          </p:nvGrpSpPr>
          <p:grpSpPr>
            <a:xfrm>
              <a:off x="8968422" y="2142553"/>
              <a:ext cx="318232" cy="696493"/>
              <a:chOff x="9458597" y="2993206"/>
              <a:chExt cx="291678" cy="638376"/>
            </a:xfrm>
          </p:grpSpPr>
          <p:sp>
            <p:nvSpPr>
              <p:cNvPr id="59" name="Oval 58"/>
              <p:cNvSpPr/>
              <p:nvPr/>
            </p:nvSpPr>
            <p:spPr bwMode="auto">
              <a:xfrm>
                <a:off x="9497057" y="2993206"/>
                <a:ext cx="195809" cy="195809"/>
              </a:xfrm>
              <a:prstGeom prst="ellipse">
                <a:avLst/>
              </a:pr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Freeform 97"/>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4" name="Group 53"/>
            <p:cNvGrpSpPr/>
            <p:nvPr/>
          </p:nvGrpSpPr>
          <p:grpSpPr>
            <a:xfrm>
              <a:off x="9622833" y="2142553"/>
              <a:ext cx="318232" cy="696493"/>
              <a:chOff x="9458597" y="2993206"/>
              <a:chExt cx="291678" cy="638376"/>
            </a:xfrm>
          </p:grpSpPr>
          <p:sp>
            <p:nvSpPr>
              <p:cNvPr id="57" name="Oval 56"/>
              <p:cNvSpPr/>
              <p:nvPr/>
            </p:nvSpPr>
            <p:spPr bwMode="auto">
              <a:xfrm>
                <a:off x="9497057" y="2993206"/>
                <a:ext cx="195809" cy="195809"/>
              </a:xfrm>
              <a:prstGeom prst="ellipse">
                <a:avLst/>
              </a:pr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Freeform 95"/>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969696"/>
              </a:solidFill>
              <a:ln w="19050"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5" name="Freeform 92"/>
            <p:cNvSpPr/>
            <p:nvPr/>
          </p:nvSpPr>
          <p:spPr bwMode="auto">
            <a:xfrm>
              <a:off x="9192270" y="2277165"/>
              <a:ext cx="491910" cy="696493"/>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rgbClr val="BDBDBD"/>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Oval 55"/>
            <p:cNvSpPr/>
            <p:nvPr/>
          </p:nvSpPr>
          <p:spPr bwMode="auto">
            <a:xfrm>
              <a:off x="9257133" y="1945240"/>
              <a:ext cx="330228" cy="330228"/>
            </a:xfrm>
            <a:prstGeom prst="ellipse">
              <a:avLst/>
            </a:prstGeom>
            <a:solidFill>
              <a:srgbClr val="BDBDBD"/>
            </a:solid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40" name="Straight Connector 39"/>
          <p:cNvCxnSpPr/>
          <p:nvPr/>
        </p:nvCxnSpPr>
        <p:spPr>
          <a:xfrm flipH="1">
            <a:off x="6059243" y="3337625"/>
            <a:ext cx="923700" cy="0"/>
          </a:xfrm>
          <a:prstGeom prst="line">
            <a:avLst/>
          </a:prstGeom>
          <a:noFill/>
          <a:ln w="38100" cap="flat" cmpd="sng" algn="ctr">
            <a:solidFill>
              <a:srgbClr val="FFFFFF"/>
            </a:solidFill>
            <a:prstDash val="solid"/>
            <a:headEnd type="none"/>
            <a:tailEnd type="none"/>
          </a:ln>
          <a:effectLst/>
        </p:spPr>
      </p:cxnSp>
      <p:sp>
        <p:nvSpPr>
          <p:cNvPr id="41" name="APP 2"/>
          <p:cNvSpPr>
            <a:spLocks noEditPoints="1"/>
          </p:cNvSpPr>
          <p:nvPr/>
        </p:nvSpPr>
        <p:spPr bwMode="auto">
          <a:xfrm>
            <a:off x="5170082" y="2776844"/>
            <a:ext cx="796943" cy="822387"/>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marL="0" marR="0" lvl="0" indent="0" algn="l" defTabSz="913833"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rgbClr val="000000"/>
              </a:solidFill>
              <a:effectLst/>
              <a:uLnTx/>
              <a:uFillTx/>
              <a:latin typeface="Segoe UI"/>
              <a:ea typeface="+mn-ea"/>
              <a:cs typeface="+mn-cs"/>
            </a:endParaRPr>
          </a:p>
        </p:txBody>
      </p:sp>
      <p:sp>
        <p:nvSpPr>
          <p:cNvPr id="42" name="Freeform 27"/>
          <p:cNvSpPr/>
          <p:nvPr/>
        </p:nvSpPr>
        <p:spPr bwMode="auto">
          <a:xfrm>
            <a:off x="5239821" y="2841782"/>
            <a:ext cx="652963" cy="677927"/>
          </a:xfrm>
          <a:custGeom>
            <a:avLst/>
            <a:gdLst>
              <a:gd name="connsiteX0" fmla="*/ 4864 w 724711"/>
              <a:gd name="connsiteY0" fmla="*/ 491247 h 739302"/>
              <a:gd name="connsiteX1" fmla="*/ 0 w 724711"/>
              <a:gd name="connsiteY1" fmla="*/ 102140 h 739302"/>
              <a:gd name="connsiteX2" fmla="*/ 413426 w 724711"/>
              <a:gd name="connsiteY2" fmla="*/ 0 h 739302"/>
              <a:gd name="connsiteX3" fmla="*/ 724711 w 724711"/>
              <a:gd name="connsiteY3" fmla="*/ 204281 h 739302"/>
              <a:gd name="connsiteX4" fmla="*/ 705255 w 724711"/>
              <a:gd name="connsiteY4" fmla="*/ 588523 h 739302"/>
              <a:gd name="connsiteX5" fmla="*/ 257783 w 724711"/>
              <a:gd name="connsiteY5" fmla="*/ 739302 h 739302"/>
              <a:gd name="connsiteX6" fmla="*/ 4864 w 724711"/>
              <a:gd name="connsiteY6" fmla="*/ 491247 h 73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711" h="739302">
                <a:moveTo>
                  <a:pt x="4864" y="491247"/>
                </a:moveTo>
                <a:cubicBezTo>
                  <a:pt x="3243" y="361545"/>
                  <a:pt x="1621" y="231842"/>
                  <a:pt x="0" y="102140"/>
                </a:cubicBezTo>
                <a:lnTo>
                  <a:pt x="413426" y="0"/>
                </a:lnTo>
                <a:lnTo>
                  <a:pt x="724711" y="204281"/>
                </a:lnTo>
                <a:lnTo>
                  <a:pt x="705255" y="588523"/>
                </a:lnTo>
                <a:lnTo>
                  <a:pt x="257783" y="739302"/>
                </a:lnTo>
                <a:lnTo>
                  <a:pt x="4864" y="491247"/>
                </a:lnTo>
                <a:close/>
              </a:path>
            </a:pathLst>
          </a:cu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3" name="CODE 3"/>
          <p:cNvGrpSpPr/>
          <p:nvPr/>
        </p:nvGrpSpPr>
        <p:grpSpPr>
          <a:xfrm>
            <a:off x="5384883" y="2968403"/>
            <a:ext cx="376498" cy="392420"/>
            <a:chOff x="2328300" y="3506767"/>
            <a:chExt cx="551703" cy="575034"/>
          </a:xfrm>
        </p:grpSpPr>
        <p:sp>
          <p:nvSpPr>
            <p:cNvPr id="44"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nvGrpSpPr>
            <p:cNvPr id="45" name="Group 44"/>
            <p:cNvGrpSpPr/>
            <p:nvPr/>
          </p:nvGrpSpPr>
          <p:grpSpPr>
            <a:xfrm>
              <a:off x="2328300" y="3506767"/>
              <a:ext cx="551703" cy="575034"/>
              <a:chOff x="3937001" y="4448175"/>
              <a:chExt cx="638175" cy="665163"/>
            </a:xfrm>
          </p:grpSpPr>
          <p:grpSp>
            <p:nvGrpSpPr>
              <p:cNvPr id="46" name="Group 10"/>
              <p:cNvGrpSpPr>
                <a:grpSpLocks noChangeAspect="1"/>
              </p:cNvGrpSpPr>
              <p:nvPr/>
            </p:nvGrpSpPr>
            <p:grpSpPr bwMode="auto">
              <a:xfrm>
                <a:off x="3937001" y="4448175"/>
                <a:ext cx="638175" cy="665163"/>
                <a:chOff x="2480" y="2802"/>
                <a:chExt cx="402" cy="419"/>
              </a:xfrm>
            </p:grpSpPr>
            <p:sp>
              <p:nvSpPr>
                <p:cNvPr id="50"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51"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52"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CC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47" name="Group 46"/>
              <p:cNvGrpSpPr/>
              <p:nvPr/>
            </p:nvGrpSpPr>
            <p:grpSpPr>
              <a:xfrm>
                <a:off x="4120302" y="4618868"/>
                <a:ext cx="293550" cy="349134"/>
                <a:chOff x="4662074" y="4335997"/>
                <a:chExt cx="234105" cy="278433"/>
              </a:xfrm>
            </p:grpSpPr>
            <p:sp>
              <p:nvSpPr>
                <p:cNvPr id="48"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rgbClr val="505050">
                    <a:lumMod val="50000"/>
                  </a:srgbClr>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49"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rgbClr val="505050">
                    <a:lumMod val="50000"/>
                  </a:srgbClr>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grpSp>
      <p:sp>
        <p:nvSpPr>
          <p:cNvPr id="62" name="Rectangle 61"/>
          <p:cNvSpPr/>
          <p:nvPr/>
        </p:nvSpPr>
        <p:spPr bwMode="auto">
          <a:xfrm>
            <a:off x="8284439" y="1510671"/>
            <a:ext cx="3913632" cy="5484036"/>
          </a:xfrm>
          <a:prstGeom prst="rect">
            <a:avLst/>
          </a:prstGeom>
          <a:solidFill>
            <a:srgbClr val="002060"/>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Incidentes</a:t>
            </a: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pic>
        <p:nvPicPr>
          <p:cNvPr id="63" name="Picture 62"/>
          <p:cNvPicPr>
            <a:picLocks noChangeAspect="1"/>
          </p:cNvPicPr>
          <p:nvPr/>
        </p:nvPicPr>
        <p:blipFill rotWithShape="1">
          <a:blip r:embed="rId4" cstate="print">
            <a:extLst>
              <a:ext uri="{28A0092B-C50C-407E-A947-70E740481C1C}">
                <a14:useLocalDpi xmlns:a14="http://schemas.microsoft.com/office/drawing/2010/main" val="0"/>
              </a:ext>
            </a:extLst>
          </a:blip>
          <a:srcRect b="46036"/>
          <a:stretch/>
        </p:blipFill>
        <p:spPr>
          <a:xfrm>
            <a:off x="8284439" y="5109345"/>
            <a:ext cx="3417628" cy="1889149"/>
          </a:xfrm>
          <a:prstGeom prst="rect">
            <a:avLst/>
          </a:prstGeom>
        </p:spPr>
      </p:pic>
      <p:sp>
        <p:nvSpPr>
          <p:cNvPr id="64" name="Oval 63"/>
          <p:cNvSpPr/>
          <p:nvPr/>
        </p:nvSpPr>
        <p:spPr bwMode="auto">
          <a:xfrm>
            <a:off x="9262292" y="2715956"/>
            <a:ext cx="2018302" cy="2018302"/>
          </a:xfrm>
          <a:prstGeom prst="ellipse">
            <a:avLst/>
          </a:prstGeom>
          <a:noFill/>
          <a:ln w="57150" cap="flat" cmpd="sng" algn="ctr">
            <a:solidFill>
              <a:srgbClr val="FFFFFF"/>
            </a:solidFill>
            <a:prstDash val="sysDot"/>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5" name="CODE 3"/>
          <p:cNvGrpSpPr/>
          <p:nvPr/>
        </p:nvGrpSpPr>
        <p:grpSpPr>
          <a:xfrm>
            <a:off x="8981756" y="3462017"/>
            <a:ext cx="631294" cy="657991"/>
            <a:chOff x="2328300" y="3506767"/>
            <a:chExt cx="551703" cy="575034"/>
          </a:xfrm>
        </p:grpSpPr>
        <p:sp>
          <p:nvSpPr>
            <p:cNvPr id="85"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nvGrpSpPr>
            <p:cNvPr id="86" name="Group 85"/>
            <p:cNvGrpSpPr/>
            <p:nvPr/>
          </p:nvGrpSpPr>
          <p:grpSpPr>
            <a:xfrm>
              <a:off x="2328300" y="3506767"/>
              <a:ext cx="551703" cy="575034"/>
              <a:chOff x="3937001" y="4448175"/>
              <a:chExt cx="638175" cy="665163"/>
            </a:xfrm>
          </p:grpSpPr>
          <p:grpSp>
            <p:nvGrpSpPr>
              <p:cNvPr id="87" name="Group 10"/>
              <p:cNvGrpSpPr>
                <a:grpSpLocks noChangeAspect="1"/>
              </p:cNvGrpSpPr>
              <p:nvPr/>
            </p:nvGrpSpPr>
            <p:grpSpPr bwMode="auto">
              <a:xfrm>
                <a:off x="3937001" y="4448175"/>
                <a:ext cx="638175" cy="665163"/>
                <a:chOff x="2480" y="2802"/>
                <a:chExt cx="402" cy="419"/>
              </a:xfrm>
            </p:grpSpPr>
            <p:sp>
              <p:nvSpPr>
                <p:cNvPr id="91"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92"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93"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CC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88" name="Group 87"/>
              <p:cNvGrpSpPr/>
              <p:nvPr/>
            </p:nvGrpSpPr>
            <p:grpSpPr>
              <a:xfrm>
                <a:off x="4120302" y="4618868"/>
                <a:ext cx="293550" cy="349134"/>
                <a:chOff x="4662074" y="4335997"/>
                <a:chExt cx="234105" cy="278433"/>
              </a:xfrm>
            </p:grpSpPr>
            <p:sp>
              <p:nvSpPr>
                <p:cNvPr id="89"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rgbClr val="B4009E"/>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90"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rgbClr val="B4009E"/>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grpSp>
      <p:grpSp>
        <p:nvGrpSpPr>
          <p:cNvPr id="66" name="CODE 3"/>
          <p:cNvGrpSpPr/>
          <p:nvPr/>
        </p:nvGrpSpPr>
        <p:grpSpPr>
          <a:xfrm>
            <a:off x="10980135" y="3462017"/>
            <a:ext cx="631294" cy="657991"/>
            <a:chOff x="2328300" y="3506767"/>
            <a:chExt cx="551703" cy="575034"/>
          </a:xfrm>
        </p:grpSpPr>
        <p:sp>
          <p:nvSpPr>
            <p:cNvPr id="76" name="AutoShape 3"/>
            <p:cNvSpPr>
              <a:spLocks noChangeAspect="1" noChangeArrowheads="1" noTextEdit="1"/>
            </p:cNvSpPr>
            <p:nvPr/>
          </p:nvSpPr>
          <p:spPr bwMode="auto">
            <a:xfrm>
              <a:off x="2330370" y="3507272"/>
              <a:ext cx="543013" cy="5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nvGrpSpPr>
            <p:cNvPr id="77" name="Group 76"/>
            <p:cNvGrpSpPr/>
            <p:nvPr/>
          </p:nvGrpSpPr>
          <p:grpSpPr>
            <a:xfrm>
              <a:off x="2328300" y="3506767"/>
              <a:ext cx="551703" cy="575034"/>
              <a:chOff x="3937001" y="4448175"/>
              <a:chExt cx="638175" cy="665163"/>
            </a:xfrm>
          </p:grpSpPr>
          <p:grpSp>
            <p:nvGrpSpPr>
              <p:cNvPr id="78" name="Group 10"/>
              <p:cNvGrpSpPr>
                <a:grpSpLocks noChangeAspect="1"/>
              </p:cNvGrpSpPr>
              <p:nvPr/>
            </p:nvGrpSpPr>
            <p:grpSpPr bwMode="auto">
              <a:xfrm>
                <a:off x="3937001" y="4448175"/>
                <a:ext cx="638175" cy="665163"/>
                <a:chOff x="2480" y="2802"/>
                <a:chExt cx="402" cy="419"/>
              </a:xfrm>
            </p:grpSpPr>
            <p:sp>
              <p:nvSpPr>
                <p:cNvPr id="82" name="AutoShape 9"/>
                <p:cNvSpPr>
                  <a:spLocks noChangeAspect="1" noChangeArrowheads="1" noTextEdit="1"/>
                </p:cNvSpPr>
                <p:nvPr/>
              </p:nvSpPr>
              <p:spPr bwMode="auto">
                <a:xfrm>
                  <a:off x="2481" y="2802"/>
                  <a:ext cx="40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83" name="Freeform 11"/>
                <p:cNvSpPr>
                  <a:spLocks/>
                </p:cNvSpPr>
                <p:nvPr/>
              </p:nvSpPr>
              <p:spPr bwMode="auto">
                <a:xfrm>
                  <a:off x="2480" y="2802"/>
                  <a:ext cx="402" cy="418"/>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84" name="Freeform 12"/>
                <p:cNvSpPr>
                  <a:spLocks/>
                </p:cNvSpPr>
                <p:nvPr/>
              </p:nvSpPr>
              <p:spPr bwMode="auto">
                <a:xfrm>
                  <a:off x="2801" y="2802"/>
                  <a:ext cx="81" cy="79"/>
                </a:xfrm>
                <a:custGeom>
                  <a:avLst/>
                  <a:gdLst>
                    <a:gd name="T0" fmla="*/ 81 w 81"/>
                    <a:gd name="T1" fmla="*/ 79 h 79"/>
                    <a:gd name="T2" fmla="*/ 0 w 81"/>
                    <a:gd name="T3" fmla="*/ 0 h 79"/>
                    <a:gd name="T4" fmla="*/ 0 w 81"/>
                    <a:gd name="T5" fmla="*/ 79 h 79"/>
                    <a:gd name="T6" fmla="*/ 81 w 81"/>
                    <a:gd name="T7" fmla="*/ 79 h 79"/>
                  </a:gdLst>
                  <a:ahLst/>
                  <a:cxnLst>
                    <a:cxn ang="0">
                      <a:pos x="T0" y="T1"/>
                    </a:cxn>
                    <a:cxn ang="0">
                      <a:pos x="T2" y="T3"/>
                    </a:cxn>
                    <a:cxn ang="0">
                      <a:pos x="T4" y="T5"/>
                    </a:cxn>
                    <a:cxn ang="0">
                      <a:pos x="T6" y="T7"/>
                    </a:cxn>
                  </a:cxnLst>
                  <a:rect l="0" t="0" r="r" b="b"/>
                  <a:pathLst>
                    <a:path w="81" h="79">
                      <a:moveTo>
                        <a:pt x="81" y="79"/>
                      </a:moveTo>
                      <a:lnTo>
                        <a:pt x="0" y="0"/>
                      </a:lnTo>
                      <a:lnTo>
                        <a:pt x="0" y="79"/>
                      </a:lnTo>
                      <a:lnTo>
                        <a:pt x="81" y="79"/>
                      </a:lnTo>
                      <a:close/>
                    </a:path>
                  </a:pathLst>
                </a:custGeom>
                <a:solidFill>
                  <a:srgbClr val="CC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79" name="Group 78"/>
              <p:cNvGrpSpPr/>
              <p:nvPr/>
            </p:nvGrpSpPr>
            <p:grpSpPr>
              <a:xfrm>
                <a:off x="4120302" y="4618868"/>
                <a:ext cx="293550" cy="349134"/>
                <a:chOff x="4662074" y="4335997"/>
                <a:chExt cx="234105" cy="278433"/>
              </a:xfrm>
            </p:grpSpPr>
            <p:sp>
              <p:nvSpPr>
                <p:cNvPr id="80" name="Freeform 6"/>
                <p:cNvSpPr>
                  <a:spLocks/>
                </p:cNvSpPr>
                <p:nvPr/>
              </p:nvSpPr>
              <p:spPr bwMode="auto">
                <a:xfrm>
                  <a:off x="4662074" y="4335997"/>
                  <a:ext cx="90040" cy="278433"/>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rgbClr val="32145A"/>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81" name="Freeform 7"/>
                <p:cNvSpPr>
                  <a:spLocks/>
                </p:cNvSpPr>
                <p:nvPr/>
              </p:nvSpPr>
              <p:spPr bwMode="auto">
                <a:xfrm>
                  <a:off x="4806139" y="4335997"/>
                  <a:ext cx="90040" cy="278433"/>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rgbClr val="32145A"/>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grpSp>
      <p:sp>
        <p:nvSpPr>
          <p:cNvPr id="67" name="Lightning Bolt 66"/>
          <p:cNvSpPr/>
          <p:nvPr/>
        </p:nvSpPr>
        <p:spPr bwMode="auto">
          <a:xfrm>
            <a:off x="10010895" y="3355033"/>
            <a:ext cx="521096" cy="740150"/>
          </a:xfrm>
          <a:prstGeom prst="lightningBol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ZA"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p:cNvSpPr/>
          <p:nvPr/>
        </p:nvSpPr>
        <p:spPr bwMode="auto">
          <a:xfrm>
            <a:off x="10010896" y="2337134"/>
            <a:ext cx="550663" cy="805478"/>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9" name="Picture 3"/>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0081292" y="2433803"/>
            <a:ext cx="618871" cy="70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p:cNvSpPr/>
          <p:nvPr/>
        </p:nvSpPr>
        <p:spPr bwMode="auto">
          <a:xfrm>
            <a:off x="9906013" y="4413296"/>
            <a:ext cx="723799" cy="805478"/>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1" name="Picture 46"/>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9919022" y="4441445"/>
            <a:ext cx="704843" cy="60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Oval 71"/>
          <p:cNvSpPr/>
          <p:nvPr/>
        </p:nvSpPr>
        <p:spPr bwMode="auto">
          <a:xfrm>
            <a:off x="9955495" y="2311513"/>
            <a:ext cx="332488" cy="332488"/>
          </a:xfrm>
          <a:prstGeom prst="ellipse">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X</a:t>
            </a:r>
          </a:p>
        </p:txBody>
      </p:sp>
      <p:sp>
        <p:nvSpPr>
          <p:cNvPr id="73" name="Oval 72"/>
          <p:cNvSpPr/>
          <p:nvPr/>
        </p:nvSpPr>
        <p:spPr bwMode="auto">
          <a:xfrm>
            <a:off x="8795058" y="3347724"/>
            <a:ext cx="332488" cy="332488"/>
          </a:xfrm>
          <a:prstGeom prst="ellipse">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X</a:t>
            </a:r>
          </a:p>
        </p:txBody>
      </p:sp>
      <p:sp>
        <p:nvSpPr>
          <p:cNvPr id="74" name="Oval 73"/>
          <p:cNvSpPr/>
          <p:nvPr/>
        </p:nvSpPr>
        <p:spPr bwMode="auto">
          <a:xfrm>
            <a:off x="11416626" y="3347724"/>
            <a:ext cx="332488" cy="332488"/>
          </a:xfrm>
          <a:prstGeom prst="ellipse">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X</a:t>
            </a:r>
          </a:p>
        </p:txBody>
      </p:sp>
      <p:sp>
        <p:nvSpPr>
          <p:cNvPr id="75" name="Oval 74"/>
          <p:cNvSpPr/>
          <p:nvPr/>
        </p:nvSpPr>
        <p:spPr bwMode="auto">
          <a:xfrm>
            <a:off x="9844650" y="4781710"/>
            <a:ext cx="332488" cy="332488"/>
          </a:xfrm>
          <a:prstGeom prst="ellipse">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X</a:t>
            </a:r>
          </a:p>
        </p:txBody>
      </p:sp>
      <p:sp>
        <p:nvSpPr>
          <p:cNvPr id="94" name="Title 1"/>
          <p:cNvSpPr txBox="1">
            <a:spLocks/>
          </p:cNvSpPr>
          <p:nvPr/>
        </p:nvSpPr>
        <p:spPr>
          <a:xfrm>
            <a:off x="274640" y="298910"/>
            <a:ext cx="11889564" cy="916534"/>
          </a:xfrm>
          <a:prstGeom prst="rect">
            <a:avLst/>
          </a:prstGeom>
        </p:spPr>
        <p:txBody>
          <a:bodyPr/>
          <a:lstStyle>
            <a:lvl1pPr algn="l" defTabSz="931710" rtl="0" eaLnBrk="1" latinLnBrk="0" hangingPunct="1">
              <a:lnSpc>
                <a:spcPct val="90000"/>
              </a:lnSpc>
              <a:spcBef>
                <a:spcPct val="0"/>
              </a:spcBef>
              <a:buNone/>
              <a:defRPr lang="en-US" sz="4200" b="0" kern="1200" cap="none" spc="-102" baseline="0" dirty="0" smtClean="0">
                <a:ln w="3175">
                  <a:noFill/>
                </a:ln>
                <a:solidFill>
                  <a:srgbClr val="505050"/>
                </a:solidFill>
                <a:effectLst/>
                <a:latin typeface="+mj-lt"/>
                <a:ea typeface="+mn-ea"/>
                <a:cs typeface="Segoe UI" pitchFamily="34" charset="0"/>
              </a:defRPr>
            </a:lvl1pPr>
          </a:lstStyle>
          <a:p>
            <a:pPr marL="0" marR="0" lvl="0" indent="0" algn="l" defTabSz="931710" rtl="0" eaLnBrk="1" fontAlgn="auto" latinLnBrk="0" hangingPunct="1">
              <a:lnSpc>
                <a:spcPct val="90000"/>
              </a:lnSpc>
              <a:spcBef>
                <a:spcPct val="0"/>
              </a:spcBef>
              <a:spcAft>
                <a:spcPts val="0"/>
              </a:spcAft>
              <a:buClrTx/>
              <a:buSzTx/>
              <a:buFontTx/>
              <a:buNone/>
              <a:tabLst/>
              <a:defRPr/>
            </a:pPr>
            <a:r>
              <a:rPr kumimoji="0" lang="de-DE" sz="4200" b="0" i="0" u="none" strike="noStrike" kern="1200" cap="none" spc="-102" normalizeH="0" baseline="0" noProof="0" dirty="0">
                <a:ln w="3175">
                  <a:noFill/>
                </a:ln>
                <a:solidFill>
                  <a:srgbClr val="FFFFFF"/>
                </a:solidFill>
                <a:effectLst/>
                <a:uLnTx/>
                <a:uFillTx/>
                <a:latin typeface="Segoe UI Light"/>
                <a:ea typeface="+mn-ea"/>
                <a:cs typeface="Segoe UI" pitchFamily="34" charset="0"/>
              </a:rPr>
              <a:t>Aprendendo com a aplicação em produção</a:t>
            </a:r>
          </a:p>
        </p:txBody>
      </p:sp>
    </p:spTree>
    <p:extLst>
      <p:ext uri="{BB962C8B-B14F-4D97-AF65-F5344CB8AC3E}">
        <p14:creationId xmlns:p14="http://schemas.microsoft.com/office/powerpoint/2010/main" val="23586663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74837" y="2582862"/>
            <a:ext cx="8524612" cy="1828800"/>
          </a:xfrm>
        </p:spPr>
        <p:txBody>
          <a:bodyPr/>
          <a:lstStyle/>
          <a:p>
            <a:r>
              <a:rPr lang="en-CA" dirty="0"/>
              <a:t>DevOps &amp; Microsoft Azure</a:t>
            </a:r>
            <a:endParaRPr lang="en-US" dirty="0"/>
          </a:p>
        </p:txBody>
      </p:sp>
    </p:spTree>
    <p:extLst>
      <p:ext uri="{BB962C8B-B14F-4D97-AF65-F5344CB8AC3E}">
        <p14:creationId xmlns:p14="http://schemas.microsoft.com/office/powerpoint/2010/main" val="360079896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3145831" y="-1"/>
            <a:ext cx="2984527" cy="6994526"/>
          </a:xfrm>
          <a:prstGeom prst="rect">
            <a:avLst/>
          </a:prstGeom>
          <a:solidFill>
            <a:srgbClr val="4472C4">
              <a:lumMod val="75000"/>
            </a:srgb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260" name="Picture 259"/>
          <p:cNvPicPr>
            <a:picLocks noChangeAspect="1"/>
          </p:cNvPicPr>
          <p:nvPr/>
        </p:nvPicPr>
        <p:blipFill rotWithShape="1">
          <a:blip r:embed="rId3"/>
          <a:srcRect r="66202"/>
          <a:stretch/>
        </p:blipFill>
        <p:spPr>
          <a:xfrm>
            <a:off x="3360497" y="6054333"/>
            <a:ext cx="373464" cy="683289"/>
          </a:xfrm>
          <a:prstGeom prst="rect">
            <a:avLst/>
          </a:prstGeom>
        </p:spPr>
      </p:pic>
      <p:sp>
        <p:nvSpPr>
          <p:cNvPr id="117" name="Rectangle 116"/>
          <p:cNvSpPr/>
          <p:nvPr/>
        </p:nvSpPr>
        <p:spPr>
          <a:xfrm>
            <a:off x="0" y="-1"/>
            <a:ext cx="2997187" cy="6994526"/>
          </a:xfrm>
          <a:prstGeom prst="rect">
            <a:avLst/>
          </a:prstGeom>
          <a:solidFill>
            <a:srgbClr val="5B9BD5"/>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19" name="Rectangle 118"/>
          <p:cNvSpPr/>
          <p:nvPr/>
        </p:nvSpPr>
        <p:spPr>
          <a:xfrm>
            <a:off x="9451948" y="-1"/>
            <a:ext cx="2984527" cy="6994526"/>
          </a:xfrm>
          <a:prstGeom prst="rect">
            <a:avLst/>
          </a:prstGeom>
          <a:solidFill>
            <a:srgbClr val="00206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7" name="Rectangle 126"/>
          <p:cNvSpPr/>
          <p:nvPr/>
        </p:nvSpPr>
        <p:spPr>
          <a:xfrm>
            <a:off x="10478721" y="3199464"/>
            <a:ext cx="1957754" cy="3132407"/>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72" name="Freeform 6"/>
          <p:cNvSpPr>
            <a:spLocks/>
          </p:cNvSpPr>
          <p:nvPr/>
        </p:nvSpPr>
        <p:spPr bwMode="auto">
          <a:xfrm>
            <a:off x="11155943" y="5966115"/>
            <a:ext cx="1171654" cy="771057"/>
          </a:xfrm>
          <a:custGeom>
            <a:avLst/>
            <a:gdLst>
              <a:gd name="T0" fmla="*/ 663 w 789"/>
              <a:gd name="T1" fmla="*/ 227 h 519"/>
              <a:gd name="T2" fmla="*/ 663 w 789"/>
              <a:gd name="T3" fmla="*/ 217 h 519"/>
              <a:gd name="T4" fmla="*/ 445 w 789"/>
              <a:gd name="T5" fmla="*/ 0 h 519"/>
              <a:gd name="T6" fmla="*/ 264 w 789"/>
              <a:gd name="T7" fmla="*/ 97 h 519"/>
              <a:gd name="T8" fmla="*/ 204 w 789"/>
              <a:gd name="T9" fmla="*/ 81 h 519"/>
              <a:gd name="T10" fmla="*/ 134 w 789"/>
              <a:gd name="T11" fmla="*/ 102 h 519"/>
              <a:gd name="T12" fmla="*/ 78 w 789"/>
              <a:gd name="T13" fmla="*/ 204 h 519"/>
              <a:gd name="T14" fmla="*/ 0 w 789"/>
              <a:gd name="T15" fmla="*/ 348 h 519"/>
              <a:gd name="T16" fmla="*/ 152 w 789"/>
              <a:gd name="T17" fmla="*/ 519 h 519"/>
              <a:gd name="T18" fmla="*/ 171 w 789"/>
              <a:gd name="T19" fmla="*/ 519 h 519"/>
              <a:gd name="T20" fmla="*/ 188 w 789"/>
              <a:gd name="T21" fmla="*/ 519 h 519"/>
              <a:gd name="T22" fmla="*/ 544 w 789"/>
              <a:gd name="T23" fmla="*/ 519 h 519"/>
              <a:gd name="T24" fmla="*/ 551 w 789"/>
              <a:gd name="T25" fmla="*/ 519 h 519"/>
              <a:gd name="T26" fmla="*/ 560 w 789"/>
              <a:gd name="T27" fmla="*/ 519 h 519"/>
              <a:gd name="T28" fmla="*/ 586 w 789"/>
              <a:gd name="T29" fmla="*/ 519 h 519"/>
              <a:gd name="T30" fmla="*/ 642 w 789"/>
              <a:gd name="T31" fmla="*/ 519 h 519"/>
              <a:gd name="T32" fmla="*/ 789 w 789"/>
              <a:gd name="T33" fmla="*/ 372 h 519"/>
              <a:gd name="T34" fmla="*/ 663 w 789"/>
              <a:gd name="T35" fmla="*/ 22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19">
                <a:moveTo>
                  <a:pt x="663" y="227"/>
                </a:moveTo>
                <a:cubicBezTo>
                  <a:pt x="663" y="225"/>
                  <a:pt x="663" y="220"/>
                  <a:pt x="663" y="217"/>
                </a:cubicBezTo>
                <a:cubicBezTo>
                  <a:pt x="663" y="97"/>
                  <a:pt x="565" y="0"/>
                  <a:pt x="445" y="0"/>
                </a:cubicBezTo>
                <a:cubicBezTo>
                  <a:pt x="370" y="0"/>
                  <a:pt x="303" y="39"/>
                  <a:pt x="264" y="97"/>
                </a:cubicBezTo>
                <a:cubicBezTo>
                  <a:pt x="246" y="87"/>
                  <a:pt x="226" y="81"/>
                  <a:pt x="204" y="81"/>
                </a:cubicBezTo>
                <a:cubicBezTo>
                  <a:pt x="178" y="81"/>
                  <a:pt x="154" y="89"/>
                  <a:pt x="134" y="102"/>
                </a:cubicBezTo>
                <a:cubicBezTo>
                  <a:pt x="101" y="124"/>
                  <a:pt x="79" y="162"/>
                  <a:pt x="78" y="204"/>
                </a:cubicBezTo>
                <a:cubicBezTo>
                  <a:pt x="32" y="235"/>
                  <a:pt x="0" y="288"/>
                  <a:pt x="0" y="348"/>
                </a:cubicBezTo>
                <a:cubicBezTo>
                  <a:pt x="0" y="436"/>
                  <a:pt x="66" y="509"/>
                  <a:pt x="152" y="519"/>
                </a:cubicBezTo>
                <a:cubicBezTo>
                  <a:pt x="158" y="519"/>
                  <a:pt x="165" y="519"/>
                  <a:pt x="171" y="519"/>
                </a:cubicBezTo>
                <a:cubicBezTo>
                  <a:pt x="177" y="519"/>
                  <a:pt x="182" y="519"/>
                  <a:pt x="188" y="519"/>
                </a:cubicBezTo>
                <a:cubicBezTo>
                  <a:pt x="268" y="519"/>
                  <a:pt x="455" y="519"/>
                  <a:pt x="544" y="519"/>
                </a:cubicBezTo>
                <a:cubicBezTo>
                  <a:pt x="546" y="519"/>
                  <a:pt x="549" y="519"/>
                  <a:pt x="551" y="519"/>
                </a:cubicBezTo>
                <a:cubicBezTo>
                  <a:pt x="560" y="519"/>
                  <a:pt x="560" y="519"/>
                  <a:pt x="560" y="519"/>
                </a:cubicBezTo>
                <a:cubicBezTo>
                  <a:pt x="564" y="519"/>
                  <a:pt x="577" y="519"/>
                  <a:pt x="586" y="519"/>
                </a:cubicBezTo>
                <a:cubicBezTo>
                  <a:pt x="642" y="519"/>
                  <a:pt x="642" y="519"/>
                  <a:pt x="642" y="519"/>
                </a:cubicBezTo>
                <a:cubicBezTo>
                  <a:pt x="724" y="517"/>
                  <a:pt x="789" y="452"/>
                  <a:pt x="789" y="372"/>
                </a:cubicBezTo>
                <a:cubicBezTo>
                  <a:pt x="789" y="298"/>
                  <a:pt x="734" y="238"/>
                  <a:pt x="663" y="227"/>
                </a:cubicBezTo>
                <a:close/>
              </a:path>
            </a:pathLst>
          </a:custGeom>
          <a:solidFill>
            <a:schemeClr val="bg1">
              <a:alpha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sz="600">
              <a:solidFill>
                <a:prstClr val="black"/>
              </a:solidFill>
              <a:latin typeface="Calibri" panose="020F0502020204030204"/>
            </a:endParaRPr>
          </a:p>
        </p:txBody>
      </p:sp>
      <p:sp>
        <p:nvSpPr>
          <p:cNvPr id="129" name="Rectangle 128"/>
          <p:cNvSpPr/>
          <p:nvPr/>
        </p:nvSpPr>
        <p:spPr>
          <a:xfrm>
            <a:off x="1039433" y="2285074"/>
            <a:ext cx="1957754" cy="3223846"/>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3" name="Picture 2"/>
          <p:cNvPicPr>
            <a:picLocks noChangeAspect="1"/>
          </p:cNvPicPr>
          <p:nvPr/>
        </p:nvPicPr>
        <p:blipFill rotWithShape="1">
          <a:blip r:embed="rId4"/>
          <a:srcRect l="36309" r="1" b="29163"/>
          <a:stretch/>
        </p:blipFill>
        <p:spPr>
          <a:xfrm>
            <a:off x="385" y="5240331"/>
            <a:ext cx="1828780" cy="1754194"/>
          </a:xfrm>
          <a:prstGeom prst="rect">
            <a:avLst/>
          </a:prstGeom>
        </p:spPr>
      </p:pic>
      <p:sp>
        <p:nvSpPr>
          <p:cNvPr id="114" name="Rectangle 113"/>
          <p:cNvSpPr/>
          <p:nvPr/>
        </p:nvSpPr>
        <p:spPr>
          <a:xfrm>
            <a:off x="6305518" y="-1"/>
            <a:ext cx="2984527" cy="6994526"/>
          </a:xfrm>
          <a:prstGeom prst="rect">
            <a:avLst/>
          </a:prstGeom>
          <a:solidFill>
            <a:srgbClr val="4472C4">
              <a:lumMod val="50000"/>
            </a:srgb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76" name="Rectangle 175"/>
          <p:cNvSpPr/>
          <p:nvPr/>
        </p:nvSpPr>
        <p:spPr>
          <a:xfrm rot="18900000">
            <a:off x="8365864" y="215747"/>
            <a:ext cx="1041722" cy="1041722"/>
          </a:xfrm>
          <a:prstGeom prst="rect">
            <a:avLst/>
          </a:prstGeom>
          <a:solidFill>
            <a:srgbClr val="203864"/>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75" name="Rectangle 174"/>
          <p:cNvSpPr/>
          <p:nvPr/>
        </p:nvSpPr>
        <p:spPr>
          <a:xfrm rot="18900000">
            <a:off x="5243332" y="215747"/>
            <a:ext cx="1041722" cy="1041722"/>
          </a:xfrm>
          <a:prstGeom prst="rect">
            <a:avLst/>
          </a:prstGeom>
          <a:solidFill>
            <a:srgbClr val="2F5597"/>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0" name="TextBox 119"/>
          <p:cNvSpPr txBox="1"/>
          <p:nvPr/>
        </p:nvSpPr>
        <p:spPr>
          <a:xfrm>
            <a:off x="1011311" y="1576824"/>
            <a:ext cx="1965556" cy="707886"/>
          </a:xfrm>
          <a:prstGeom prst="rect">
            <a:avLst/>
          </a:prstGeom>
          <a:noFill/>
        </p:spPr>
        <p:txBody>
          <a:bodyPr wrap="square" rtlCol="0">
            <a:spAutoFit/>
          </a:bodyPr>
          <a:lstStyle/>
          <a:p>
            <a:pPr defTabSz="914400"/>
            <a:r>
              <a:rPr lang="en-US" sz="4000" spc="-80" dirty="0">
                <a:ln w="3175">
                  <a:solidFill>
                    <a:prstClr val="white"/>
                  </a:solidFill>
                </a:ln>
                <a:solidFill>
                  <a:prstClr val="white"/>
                </a:solidFill>
                <a:latin typeface="Arial" panose="020B0604020202020204" pitchFamily="34" charset="0"/>
                <a:cs typeface="Arial" panose="020B0604020202020204" pitchFamily="34" charset="0"/>
              </a:rPr>
              <a:t>01</a:t>
            </a:r>
          </a:p>
        </p:txBody>
      </p:sp>
      <p:sp>
        <p:nvSpPr>
          <p:cNvPr id="130" name="TextBox 129"/>
          <p:cNvSpPr txBox="1"/>
          <p:nvPr/>
        </p:nvSpPr>
        <p:spPr>
          <a:xfrm>
            <a:off x="1165813" y="4649883"/>
            <a:ext cx="1720785" cy="188212"/>
          </a:xfrm>
          <a:prstGeom prst="rect">
            <a:avLst/>
          </a:prstGeom>
          <a:noFill/>
        </p:spPr>
        <p:txBody>
          <a:bodyPr wrap="square" lIns="0" tIns="0" rIns="0" bIns="0" rtlCol="0">
            <a:spAutoFit/>
          </a:bodyPr>
          <a:lstStyle/>
          <a:p>
            <a:pPr algn="ctr" defTabSz="932418"/>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Team Foundation Server</a:t>
            </a:r>
          </a:p>
        </p:txBody>
      </p:sp>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833" y="4951373"/>
            <a:ext cx="1684745" cy="337077"/>
          </a:xfrm>
          <a:prstGeom prst="rect">
            <a:avLst/>
          </a:prstGeom>
        </p:spPr>
      </p:pic>
      <p:sp>
        <p:nvSpPr>
          <p:cNvPr id="132" name="TextBox 131"/>
          <p:cNvSpPr txBox="1"/>
          <p:nvPr/>
        </p:nvSpPr>
        <p:spPr>
          <a:xfrm rot="16200000">
            <a:off x="-186841" y="3066847"/>
            <a:ext cx="1958217" cy="400110"/>
          </a:xfrm>
          <a:prstGeom prst="rect">
            <a:avLst/>
          </a:prstGeom>
          <a:noFill/>
        </p:spPr>
        <p:txBody>
          <a:bodyPr wrap="square" rtlCol="0">
            <a:spAutoFit/>
          </a:bodyPr>
          <a:lstStyle/>
          <a:p>
            <a:pPr algn="r" defTabSz="914400"/>
            <a:r>
              <a:rPr lang="en-US" sz="2000" spc="50" dirty="0">
                <a:solidFill>
                  <a:prstClr val="white"/>
                </a:solidFill>
                <a:latin typeface="Segoe UI Light" panose="020B0502040204020203" pitchFamily="34" charset="0"/>
                <a:cs typeface="Segoe UI Light" panose="020B0502040204020203" pitchFamily="34" charset="0"/>
              </a:rPr>
              <a:t>Plan + Develop</a:t>
            </a:r>
          </a:p>
        </p:txBody>
      </p:sp>
      <p:sp>
        <p:nvSpPr>
          <p:cNvPr id="133" name="Rectangle 4"/>
          <p:cNvSpPr/>
          <p:nvPr/>
        </p:nvSpPr>
        <p:spPr bwMode="gray">
          <a:xfrm>
            <a:off x="1039433" y="2285074"/>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IDE</a:t>
            </a:r>
          </a:p>
        </p:txBody>
      </p:sp>
      <p:sp>
        <p:nvSpPr>
          <p:cNvPr id="140" name="Rectangle 4"/>
          <p:cNvSpPr/>
          <p:nvPr/>
        </p:nvSpPr>
        <p:spPr bwMode="gray">
          <a:xfrm>
            <a:off x="1039433" y="4045896"/>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Team Collaboration</a:t>
            </a:r>
          </a:p>
        </p:txBody>
      </p:sp>
      <p:grpSp>
        <p:nvGrpSpPr>
          <p:cNvPr id="6" name="Group 5"/>
          <p:cNvGrpSpPr/>
          <p:nvPr/>
        </p:nvGrpSpPr>
        <p:grpSpPr>
          <a:xfrm>
            <a:off x="3801741" y="1851505"/>
            <a:ext cx="2341875" cy="3931732"/>
            <a:chOff x="3716867" y="1661609"/>
            <a:chExt cx="2341875" cy="3931732"/>
          </a:xfrm>
        </p:grpSpPr>
        <p:sp>
          <p:nvSpPr>
            <p:cNvPr id="121" name="TextBox 120"/>
            <p:cNvSpPr txBox="1"/>
            <p:nvPr/>
          </p:nvSpPr>
          <p:spPr>
            <a:xfrm>
              <a:off x="4061143" y="1661609"/>
              <a:ext cx="1965556" cy="707886"/>
            </a:xfrm>
            <a:prstGeom prst="rect">
              <a:avLst/>
            </a:prstGeom>
            <a:noFill/>
          </p:spPr>
          <p:txBody>
            <a:bodyPr wrap="square" rtlCol="0">
              <a:spAutoFit/>
            </a:bodyPr>
            <a:lstStyle/>
            <a:p>
              <a:pPr defTabSz="914400"/>
              <a:r>
                <a:rPr lang="en-US" sz="4000" dirty="0">
                  <a:ln w="3175">
                    <a:solidFill>
                      <a:prstClr val="white"/>
                    </a:solidFill>
                  </a:ln>
                  <a:solidFill>
                    <a:prstClr val="white"/>
                  </a:solidFill>
                  <a:latin typeface="Arial" panose="020B0604020202020204" pitchFamily="34" charset="0"/>
                  <a:cs typeface="Arial" panose="020B0604020202020204" pitchFamily="34" charset="0"/>
                </a:rPr>
                <a:t>02</a:t>
              </a:r>
            </a:p>
          </p:txBody>
        </p:sp>
        <p:sp>
          <p:nvSpPr>
            <p:cNvPr id="124" name="Rectangle 123"/>
            <p:cNvSpPr/>
            <p:nvPr/>
          </p:nvSpPr>
          <p:spPr>
            <a:xfrm>
              <a:off x="4100988" y="2369495"/>
              <a:ext cx="1957754" cy="3223846"/>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5" name="TextBox 124"/>
            <p:cNvSpPr txBox="1"/>
            <p:nvPr/>
          </p:nvSpPr>
          <p:spPr>
            <a:xfrm rot="16200000">
              <a:off x="2922424" y="3171085"/>
              <a:ext cx="1958217" cy="369332"/>
            </a:xfrm>
            <a:prstGeom prst="rect">
              <a:avLst/>
            </a:prstGeom>
            <a:noFill/>
          </p:spPr>
          <p:txBody>
            <a:bodyPr wrap="square" rtlCol="0">
              <a:spAutoFit/>
            </a:bodyPr>
            <a:lstStyle/>
            <a:p>
              <a:pPr algn="r" defTabSz="914400"/>
              <a:r>
                <a:rPr lang="en-US" spc="50" dirty="0">
                  <a:solidFill>
                    <a:prstClr val="white"/>
                  </a:solidFill>
                  <a:latin typeface="Segoe UI Light" panose="020B0502040204020203" pitchFamily="34" charset="0"/>
                  <a:cs typeface="Segoe UI Light" panose="020B0502040204020203" pitchFamily="34" charset="0"/>
                </a:rPr>
                <a:t>Build + Test</a:t>
              </a:r>
            </a:p>
          </p:txBody>
        </p:sp>
        <p:sp>
          <p:nvSpPr>
            <p:cNvPr id="141" name="Rectangle 4"/>
            <p:cNvSpPr/>
            <p:nvPr/>
          </p:nvSpPr>
          <p:spPr bwMode="gray">
            <a:xfrm>
              <a:off x="4100988" y="2369495"/>
              <a:ext cx="1957754"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Build/CI</a:t>
              </a:r>
            </a:p>
          </p:txBody>
        </p:sp>
        <p:sp>
          <p:nvSpPr>
            <p:cNvPr id="142" name="TextBox 141"/>
            <p:cNvSpPr txBox="1"/>
            <p:nvPr/>
          </p:nvSpPr>
          <p:spPr>
            <a:xfrm>
              <a:off x="4207898" y="2970372"/>
              <a:ext cx="1720785" cy="188212"/>
            </a:xfrm>
            <a:prstGeom prst="rect">
              <a:avLst/>
            </a:prstGeom>
            <a:noFill/>
          </p:spPr>
          <p:txBody>
            <a:bodyPr wrap="square" lIns="0" tIns="0" rIns="0" bIns="0" rtlCol="0">
              <a:spAutoFit/>
            </a:bodyPr>
            <a:lstStyle/>
            <a:p>
              <a:pPr algn="ctr" defTabSz="932418"/>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Team Foundation Server</a:t>
              </a:r>
            </a:p>
          </p:txBody>
        </p:sp>
        <p:pic>
          <p:nvPicPr>
            <p:cNvPr id="143" name="Picture 1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4167" y="3239822"/>
              <a:ext cx="1684745" cy="337077"/>
            </a:xfrm>
            <a:prstGeom prst="rect">
              <a:avLst/>
            </a:prstGeom>
          </p:spPr>
        </p:pic>
        <p:sp>
          <p:nvSpPr>
            <p:cNvPr id="144" name="Rectangle 4"/>
            <p:cNvSpPr/>
            <p:nvPr/>
          </p:nvSpPr>
          <p:spPr bwMode="gray">
            <a:xfrm>
              <a:off x="4103950" y="4119414"/>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Test</a:t>
              </a:r>
            </a:p>
          </p:txBody>
        </p:sp>
        <p:sp>
          <p:nvSpPr>
            <p:cNvPr id="145" name="TextBox 144"/>
            <p:cNvSpPr txBox="1"/>
            <p:nvPr/>
          </p:nvSpPr>
          <p:spPr>
            <a:xfrm>
              <a:off x="4304583" y="3657839"/>
              <a:ext cx="1530280" cy="338754"/>
            </a:xfrm>
            <a:prstGeom prst="rect">
              <a:avLst/>
            </a:prstGeom>
            <a:noFill/>
          </p:spPr>
          <p:txBody>
            <a:bodyPr wrap="none" lIns="0" tIns="0" rIns="0" bIns="0" rtlCol="0">
              <a:spAutoFit/>
            </a:bodyPr>
            <a:lstStyle/>
            <a:p>
              <a:pPr defTabSz="932418">
                <a:lnSpc>
                  <a:spcPct val="90000"/>
                </a:lnSpc>
              </a:pPr>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Release Management </a:t>
              </a:r>
              <a:b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br>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for Visual Studio</a:t>
              </a:r>
            </a:p>
          </p:txBody>
        </p:sp>
        <p:sp>
          <p:nvSpPr>
            <p:cNvPr id="146" name="Rectangle 145"/>
            <p:cNvSpPr/>
            <p:nvPr/>
          </p:nvSpPr>
          <p:spPr>
            <a:xfrm>
              <a:off x="4255909" y="5257951"/>
              <a:ext cx="1669047" cy="261610"/>
            </a:xfrm>
            <a:prstGeom prst="rect">
              <a:avLst/>
            </a:prstGeom>
          </p:spPr>
          <p:txBody>
            <a:bodyPr wrap="none">
              <a:spAutoFit/>
            </a:bodyPr>
            <a:lstStyle/>
            <a:p>
              <a:pPr defTabSz="914400"/>
              <a:r>
                <a:rPr lang="en-US" sz="1100" kern="0" dirty="0">
                  <a:gradFill>
                    <a:gsLst>
                      <a:gs pos="0">
                        <a:srgbClr val="FFFFFF"/>
                      </a:gs>
                      <a:gs pos="100000">
                        <a:srgbClr val="FFFFFF"/>
                      </a:gs>
                    </a:gsLst>
                    <a:lin ang="5400000" scaled="0"/>
                  </a:gradFill>
                  <a:ea typeface="Segoe UI" pitchFamily="34" charset="0"/>
                  <a:cs typeface="Segoe UI" pitchFamily="34" charset="0"/>
                </a:rPr>
                <a:t>Microsoft Test Manager</a:t>
              </a:r>
              <a:endParaRPr lang="en-US" kern="0" dirty="0">
                <a:solidFill>
                  <a:sysClr val="windowText" lastClr="000000"/>
                </a:solidFill>
                <a:latin typeface="Calibri" panose="020F0502020204030204"/>
              </a:endParaRPr>
            </a:p>
          </p:txBody>
        </p:sp>
        <p:grpSp>
          <p:nvGrpSpPr>
            <p:cNvPr id="147" name="Group 146"/>
            <p:cNvGrpSpPr/>
            <p:nvPr/>
          </p:nvGrpSpPr>
          <p:grpSpPr>
            <a:xfrm>
              <a:off x="4219473" y="4667092"/>
              <a:ext cx="1721014" cy="586207"/>
              <a:chOff x="4371873" y="4785234"/>
              <a:chExt cx="1721014" cy="586207"/>
            </a:xfrm>
          </p:grpSpPr>
          <p:sp>
            <p:nvSpPr>
              <p:cNvPr id="148" name="TextBox 147"/>
              <p:cNvSpPr txBox="1"/>
              <p:nvPr/>
            </p:nvSpPr>
            <p:spPr>
              <a:xfrm>
                <a:off x="4371873" y="4785234"/>
                <a:ext cx="1720785" cy="188212"/>
              </a:xfrm>
              <a:prstGeom prst="rect">
                <a:avLst/>
              </a:prstGeom>
              <a:noFill/>
            </p:spPr>
            <p:txBody>
              <a:bodyPr wrap="square" lIns="0" tIns="0" rIns="0" bIns="0" rtlCol="0">
                <a:spAutoFit/>
              </a:bodyPr>
              <a:lstStyle/>
              <a:p>
                <a:pPr algn="ctr" defTabSz="932418"/>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Team Foundation Server</a:t>
                </a:r>
              </a:p>
            </p:txBody>
          </p:sp>
          <p:pic>
            <p:nvPicPr>
              <p:cNvPr id="149" name="Picture 1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142" y="5034364"/>
                <a:ext cx="1684745" cy="337077"/>
              </a:xfrm>
              <a:prstGeom prst="rect">
                <a:avLst/>
              </a:prstGeom>
            </p:spPr>
          </p:pic>
        </p:grpSp>
      </p:grpSp>
      <p:grpSp>
        <p:nvGrpSpPr>
          <p:cNvPr id="9" name="Group 8"/>
          <p:cNvGrpSpPr/>
          <p:nvPr/>
        </p:nvGrpSpPr>
        <p:grpSpPr>
          <a:xfrm>
            <a:off x="6933131" y="2114158"/>
            <a:ext cx="2356914" cy="3943396"/>
            <a:chOff x="6753641" y="1813101"/>
            <a:chExt cx="2356914" cy="3943396"/>
          </a:xfrm>
        </p:grpSpPr>
        <p:sp>
          <p:nvSpPr>
            <p:cNvPr id="116" name="Rectangle 115"/>
            <p:cNvSpPr/>
            <p:nvPr/>
          </p:nvSpPr>
          <p:spPr>
            <a:xfrm>
              <a:off x="7152801" y="2532651"/>
              <a:ext cx="1957754" cy="3223846"/>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2" name="TextBox 121"/>
            <p:cNvSpPr txBox="1"/>
            <p:nvPr/>
          </p:nvSpPr>
          <p:spPr>
            <a:xfrm>
              <a:off x="7136276" y="1813101"/>
              <a:ext cx="1965556" cy="707886"/>
            </a:xfrm>
            <a:prstGeom prst="rect">
              <a:avLst/>
            </a:prstGeom>
            <a:noFill/>
          </p:spPr>
          <p:txBody>
            <a:bodyPr wrap="square" rtlCol="0">
              <a:spAutoFit/>
            </a:bodyPr>
            <a:lstStyle/>
            <a:p>
              <a:pPr defTabSz="914400"/>
              <a:r>
                <a:rPr lang="en-US" sz="4000" dirty="0">
                  <a:ln w="3175">
                    <a:solidFill>
                      <a:prstClr val="white"/>
                    </a:solidFill>
                  </a:ln>
                  <a:solidFill>
                    <a:prstClr val="white"/>
                  </a:solidFill>
                  <a:latin typeface="Arial" panose="020B0604020202020204" pitchFamily="34" charset="0"/>
                  <a:cs typeface="Arial" panose="020B0604020202020204" pitchFamily="34" charset="0"/>
                </a:rPr>
                <a:t>03</a:t>
              </a:r>
            </a:p>
          </p:txBody>
        </p:sp>
        <p:sp>
          <p:nvSpPr>
            <p:cNvPr id="126" name="TextBox 125"/>
            <p:cNvSpPr txBox="1"/>
            <p:nvPr/>
          </p:nvSpPr>
          <p:spPr>
            <a:xfrm rot="16200000">
              <a:off x="5959198" y="3358713"/>
              <a:ext cx="1958217" cy="369332"/>
            </a:xfrm>
            <a:prstGeom prst="rect">
              <a:avLst/>
            </a:prstGeom>
            <a:noFill/>
          </p:spPr>
          <p:txBody>
            <a:bodyPr wrap="square" rtlCol="0">
              <a:spAutoFit/>
            </a:bodyPr>
            <a:lstStyle/>
            <a:p>
              <a:pPr algn="r" defTabSz="914400"/>
              <a:r>
                <a:rPr lang="en-US" spc="50" dirty="0">
                  <a:solidFill>
                    <a:prstClr val="white"/>
                  </a:solidFill>
                  <a:latin typeface="Segoe UI Light" panose="020B0502040204020203" pitchFamily="34" charset="0"/>
                  <a:cs typeface="Segoe UI Light" panose="020B0502040204020203" pitchFamily="34" charset="0"/>
                </a:rPr>
                <a:t>Deploy</a:t>
              </a:r>
            </a:p>
          </p:txBody>
        </p:sp>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4032" y="2920541"/>
              <a:ext cx="1407328" cy="559714"/>
            </a:xfrm>
            <a:prstGeom prst="rect">
              <a:avLst/>
            </a:prstGeom>
          </p:spPr>
        </p:pic>
        <p:sp>
          <p:nvSpPr>
            <p:cNvPr id="151" name="TextBox 150"/>
            <p:cNvSpPr txBox="1"/>
            <p:nvPr/>
          </p:nvSpPr>
          <p:spPr>
            <a:xfrm>
              <a:off x="7375632" y="3542531"/>
              <a:ext cx="1530280" cy="338754"/>
            </a:xfrm>
            <a:prstGeom prst="rect">
              <a:avLst/>
            </a:prstGeom>
            <a:noFill/>
          </p:spPr>
          <p:txBody>
            <a:bodyPr wrap="none" lIns="0" tIns="0" rIns="0" bIns="0" rtlCol="0">
              <a:spAutoFit/>
            </a:bodyPr>
            <a:lstStyle/>
            <a:p>
              <a:pPr defTabSz="932418">
                <a:lnSpc>
                  <a:spcPct val="90000"/>
                </a:lnSpc>
              </a:pPr>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Release Management </a:t>
              </a:r>
              <a:b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br>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for Visual Studio</a:t>
              </a:r>
            </a:p>
          </p:txBody>
        </p:sp>
        <p:sp>
          <p:nvSpPr>
            <p:cNvPr id="152" name="Rectangle 4"/>
            <p:cNvSpPr/>
            <p:nvPr/>
          </p:nvSpPr>
          <p:spPr bwMode="gray">
            <a:xfrm>
              <a:off x="7152801" y="2532651"/>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Release</a:t>
              </a:r>
            </a:p>
          </p:txBody>
        </p:sp>
        <p:grpSp>
          <p:nvGrpSpPr>
            <p:cNvPr id="153" name="Group 152"/>
            <p:cNvGrpSpPr/>
            <p:nvPr/>
          </p:nvGrpSpPr>
          <p:grpSpPr>
            <a:xfrm>
              <a:off x="7360708" y="3982831"/>
              <a:ext cx="1598396" cy="438474"/>
              <a:chOff x="6023278" y="2656330"/>
              <a:chExt cx="1598396" cy="438474"/>
            </a:xfrm>
          </p:grpSpPr>
          <p:sp>
            <p:nvSpPr>
              <p:cNvPr id="154" name="Rectangle 153"/>
              <p:cNvSpPr/>
              <p:nvPr/>
            </p:nvSpPr>
            <p:spPr>
              <a:xfrm>
                <a:off x="6500990" y="2663201"/>
                <a:ext cx="1120684" cy="424732"/>
              </a:xfrm>
              <a:prstGeom prst="rect">
                <a:avLst/>
              </a:prstGeom>
            </p:spPr>
            <p:txBody>
              <a:bodyPr wrap="square">
                <a:spAutoFit/>
              </a:bodyPr>
              <a:lstStyle/>
              <a:p>
                <a:pPr defTabSz="932418">
                  <a:lnSpc>
                    <a:spcPct val="90000"/>
                  </a:lnSpc>
                </a:pPr>
                <a:r>
                  <a:rPr lang="en-US" sz="1200" dirty="0">
                    <a:gradFill>
                      <a:gsLst>
                        <a:gs pos="0">
                          <a:srgbClr val="FFFFFF"/>
                        </a:gs>
                        <a:gs pos="100000">
                          <a:srgbClr val="FFFFFF"/>
                        </a:gs>
                      </a:gsLst>
                      <a:lin ang="5400000" scaled="0"/>
                    </a:gradFill>
                    <a:latin typeface="Calibri" panose="020F0502020204030204"/>
                    <a:ea typeface="Segoe UI" pitchFamily="34" charset="0"/>
                    <a:cs typeface="Segoe UI Semibold" panose="020B0702040204020203" pitchFamily="34" charset="0"/>
                  </a:rPr>
                  <a:t>Automation Service</a:t>
                </a:r>
              </a:p>
            </p:txBody>
          </p:sp>
          <p:pic>
            <p:nvPicPr>
              <p:cNvPr id="155" name="Picture 15"/>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6023278" y="2656330"/>
                <a:ext cx="485976" cy="4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6" name="Group 155"/>
            <p:cNvGrpSpPr/>
            <p:nvPr/>
          </p:nvGrpSpPr>
          <p:grpSpPr>
            <a:xfrm>
              <a:off x="7373566" y="4774449"/>
              <a:ext cx="1693288" cy="553998"/>
              <a:chOff x="7349541" y="4635063"/>
              <a:chExt cx="1693288" cy="553998"/>
            </a:xfrm>
          </p:grpSpPr>
          <p:sp>
            <p:nvSpPr>
              <p:cNvPr id="157" name="TextBox 156"/>
              <p:cNvSpPr txBox="1"/>
              <p:nvPr/>
            </p:nvSpPr>
            <p:spPr>
              <a:xfrm>
                <a:off x="8148016" y="4635063"/>
                <a:ext cx="894813" cy="553998"/>
              </a:xfrm>
              <a:prstGeom prst="rect">
                <a:avLst/>
              </a:prstGeom>
              <a:noFill/>
            </p:spPr>
            <p:txBody>
              <a:bodyPr wrap="square" lIns="0" tIns="0" rIns="0" bIns="0" rtlCol="0">
                <a:spAutoFit/>
              </a:bodyPr>
              <a:lstStyle/>
              <a:p>
                <a:pPr defTabSz="932418">
                  <a:defRPr/>
                </a:pPr>
                <a:r>
                  <a:rPr lang="en-US" sz="1200"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Azure Resource Management</a:t>
                </a:r>
              </a:p>
            </p:txBody>
          </p:sp>
          <p:grpSp>
            <p:nvGrpSpPr>
              <p:cNvPr id="158" name="Group 157"/>
              <p:cNvGrpSpPr/>
              <p:nvPr/>
            </p:nvGrpSpPr>
            <p:grpSpPr>
              <a:xfrm>
                <a:off x="7349541" y="4690662"/>
                <a:ext cx="682792" cy="442801"/>
                <a:chOff x="6236727" y="5075466"/>
                <a:chExt cx="1685512" cy="1093080"/>
              </a:xfrm>
            </p:grpSpPr>
            <p:grpSp>
              <p:nvGrpSpPr>
                <p:cNvPr id="159" name="Group 158"/>
                <p:cNvGrpSpPr/>
                <p:nvPr/>
              </p:nvGrpSpPr>
              <p:grpSpPr>
                <a:xfrm>
                  <a:off x="6604927" y="5075466"/>
                  <a:ext cx="1102201" cy="1054928"/>
                  <a:chOff x="6604927" y="5075466"/>
                  <a:chExt cx="1102201" cy="1054928"/>
                </a:xfrm>
              </p:grpSpPr>
              <p:sp>
                <p:nvSpPr>
                  <p:cNvPr id="162" name="Diamond 161"/>
                  <p:cNvSpPr/>
                  <p:nvPr/>
                </p:nvSpPr>
                <p:spPr bwMode="auto">
                  <a:xfrm>
                    <a:off x="6642893" y="5075466"/>
                    <a:ext cx="869548" cy="480973"/>
                  </a:xfrm>
                  <a:prstGeom prst="diamond">
                    <a:avLst/>
                  </a:prstGeom>
                  <a:solidFill>
                    <a:srgbClr val="3999C6"/>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63" name="Parallelogram 162"/>
                  <p:cNvSpPr/>
                  <p:nvPr/>
                </p:nvSpPr>
                <p:spPr bwMode="auto">
                  <a:xfrm rot="19866714">
                    <a:off x="6966649" y="5556675"/>
                    <a:ext cx="740479" cy="430284"/>
                  </a:xfrm>
                  <a:prstGeom prst="parallelogram">
                    <a:avLst>
                      <a:gd name="adj" fmla="val 57886"/>
                    </a:avLst>
                  </a:prstGeom>
                  <a:solidFill>
                    <a:srgbClr val="ACDAEC"/>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64" name="Parallelogram 163"/>
                  <p:cNvSpPr/>
                  <p:nvPr/>
                </p:nvSpPr>
                <p:spPr bwMode="auto">
                  <a:xfrm rot="5400000">
                    <a:off x="6449829" y="5545013"/>
                    <a:ext cx="740479" cy="430284"/>
                  </a:xfrm>
                  <a:prstGeom prst="parallelogram">
                    <a:avLst>
                      <a:gd name="adj" fmla="val 57886"/>
                    </a:avLst>
                  </a:prstGeom>
                  <a:solidFill>
                    <a:srgbClr val="59B4D9"/>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sp>
              <p:nvSpPr>
                <p:cNvPr id="160" name="Freeform 159"/>
                <p:cNvSpPr/>
                <p:nvPr/>
              </p:nvSpPr>
              <p:spPr bwMode="auto">
                <a:xfrm rot="1753011">
                  <a:off x="7202147" y="5162507"/>
                  <a:ext cx="720092" cy="1006039"/>
                </a:xfrm>
                <a:custGeom>
                  <a:avLst/>
                  <a:gdLst>
                    <a:gd name="connsiteX0" fmla="*/ 123594 w 3297672"/>
                    <a:gd name="connsiteY0" fmla="*/ 15903 h 4607171"/>
                    <a:gd name="connsiteX1" fmla="*/ 202363 w 3297672"/>
                    <a:gd name="connsiteY1" fmla="*/ 0 h 4607171"/>
                    <a:gd name="connsiteX2" fmla="*/ 1340966 w 3297672"/>
                    <a:gd name="connsiteY2" fmla="*/ 0 h 4607171"/>
                    <a:gd name="connsiteX3" fmla="*/ 1508769 w 3297672"/>
                    <a:gd name="connsiteY3" fmla="*/ 89220 h 4607171"/>
                    <a:gd name="connsiteX4" fmla="*/ 1514427 w 3297672"/>
                    <a:gd name="connsiteY4" fmla="*/ 99645 h 4607171"/>
                    <a:gd name="connsiteX5" fmla="*/ 1528034 w 3297672"/>
                    <a:gd name="connsiteY5" fmla="*/ 119096 h 4607171"/>
                    <a:gd name="connsiteX6" fmla="*/ 3271891 w 3297672"/>
                    <a:gd name="connsiteY6" fmla="*/ 3237209 h 4607171"/>
                    <a:gd name="connsiteX7" fmla="*/ 3290007 w 3297672"/>
                    <a:gd name="connsiteY7" fmla="*/ 3391027 h 4607171"/>
                    <a:gd name="connsiteX8" fmla="*/ 3266368 w 3297672"/>
                    <a:gd name="connsiteY8" fmla="*/ 3437834 h 4607171"/>
                    <a:gd name="connsiteX9" fmla="*/ 3250716 w 3297672"/>
                    <a:gd name="connsiteY9" fmla="*/ 3482358 h 4607171"/>
                    <a:gd name="connsiteX10" fmla="*/ 2639514 w 3297672"/>
                    <a:gd name="connsiteY10" fmla="*/ 4508344 h 4607171"/>
                    <a:gd name="connsiteX11" fmla="*/ 2362095 w 3297672"/>
                    <a:gd name="connsiteY11" fmla="*/ 4578629 h 4607171"/>
                    <a:gd name="connsiteX12" fmla="*/ 2330242 w 3297672"/>
                    <a:gd name="connsiteY12" fmla="*/ 4559654 h 4607171"/>
                    <a:gd name="connsiteX13" fmla="*/ 2259957 w 3297672"/>
                    <a:gd name="connsiteY13" fmla="*/ 4282234 h 4607171"/>
                    <a:gd name="connsiteX14" fmla="*/ 2822251 w 3297672"/>
                    <a:gd name="connsiteY14" fmla="*/ 3338346 h 4607171"/>
                    <a:gd name="connsiteX15" fmla="*/ 1202310 w 3297672"/>
                    <a:gd name="connsiteY15" fmla="*/ 441803 h 4607171"/>
                    <a:gd name="connsiteX16" fmla="*/ 202363 w 3297672"/>
                    <a:gd name="connsiteY16" fmla="*/ 441803 h 4607171"/>
                    <a:gd name="connsiteX17" fmla="*/ 0 w 3297672"/>
                    <a:gd name="connsiteY17" fmla="*/ 239440 h 4607171"/>
                    <a:gd name="connsiteX18" fmla="*/ 0 w 3297672"/>
                    <a:gd name="connsiteY18" fmla="*/ 202363 h 4607171"/>
                    <a:gd name="connsiteX19" fmla="*/ 123594 w 3297672"/>
                    <a:gd name="connsiteY19" fmla="*/ 15903 h 460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7672" h="4607171">
                      <a:moveTo>
                        <a:pt x="123594" y="15903"/>
                      </a:moveTo>
                      <a:cubicBezTo>
                        <a:pt x="147805" y="5663"/>
                        <a:pt x="174423" y="0"/>
                        <a:pt x="202363" y="0"/>
                      </a:cubicBezTo>
                      <a:lnTo>
                        <a:pt x="1340966" y="0"/>
                      </a:lnTo>
                      <a:cubicBezTo>
                        <a:pt x="1410817" y="0"/>
                        <a:pt x="1472403" y="35391"/>
                        <a:pt x="1508769" y="89220"/>
                      </a:cubicBezTo>
                      <a:lnTo>
                        <a:pt x="1514427" y="99645"/>
                      </a:lnTo>
                      <a:lnTo>
                        <a:pt x="1528034" y="119096"/>
                      </a:lnTo>
                      <a:lnTo>
                        <a:pt x="3271891" y="3237209"/>
                      </a:lnTo>
                      <a:cubicBezTo>
                        <a:pt x="3299168" y="3285980"/>
                        <a:pt x="3304093" y="3341191"/>
                        <a:pt x="3290007" y="3391027"/>
                      </a:cubicBezTo>
                      <a:lnTo>
                        <a:pt x="3266368" y="3437834"/>
                      </a:lnTo>
                      <a:lnTo>
                        <a:pt x="3250716" y="3482358"/>
                      </a:lnTo>
                      <a:lnTo>
                        <a:pt x="2639514" y="4508344"/>
                      </a:lnTo>
                      <a:cubicBezTo>
                        <a:pt x="2582316" y="4604360"/>
                        <a:pt x="2458111" y="4635828"/>
                        <a:pt x="2362095" y="4578629"/>
                      </a:cubicBezTo>
                      <a:lnTo>
                        <a:pt x="2330242" y="4559654"/>
                      </a:lnTo>
                      <a:cubicBezTo>
                        <a:pt x="2234225" y="4502455"/>
                        <a:pt x="2202758" y="4378250"/>
                        <a:pt x="2259957" y="4282234"/>
                      </a:cubicBezTo>
                      <a:lnTo>
                        <a:pt x="2822251" y="3338346"/>
                      </a:lnTo>
                      <a:lnTo>
                        <a:pt x="1202310" y="441803"/>
                      </a:lnTo>
                      <a:lnTo>
                        <a:pt x="202363" y="441803"/>
                      </a:lnTo>
                      <a:cubicBezTo>
                        <a:pt x="90601" y="441803"/>
                        <a:pt x="0" y="351202"/>
                        <a:pt x="0" y="239440"/>
                      </a:cubicBezTo>
                      <a:lnTo>
                        <a:pt x="0" y="202363"/>
                      </a:lnTo>
                      <a:cubicBezTo>
                        <a:pt x="0" y="118542"/>
                        <a:pt x="50963" y="46623"/>
                        <a:pt x="123594" y="15903"/>
                      </a:cubicBezTo>
                      <a:close/>
                    </a:path>
                  </a:pathLst>
                </a:custGeom>
                <a:solidFill>
                  <a:srgbClr val="7B7B7B"/>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61" name="Freeform 160"/>
                <p:cNvSpPr/>
                <p:nvPr/>
              </p:nvSpPr>
              <p:spPr bwMode="auto">
                <a:xfrm rot="12600000">
                  <a:off x="6236727" y="5077283"/>
                  <a:ext cx="720092" cy="1006039"/>
                </a:xfrm>
                <a:custGeom>
                  <a:avLst/>
                  <a:gdLst>
                    <a:gd name="connsiteX0" fmla="*/ 123594 w 3297672"/>
                    <a:gd name="connsiteY0" fmla="*/ 15903 h 4607171"/>
                    <a:gd name="connsiteX1" fmla="*/ 202363 w 3297672"/>
                    <a:gd name="connsiteY1" fmla="*/ 0 h 4607171"/>
                    <a:gd name="connsiteX2" fmla="*/ 1340966 w 3297672"/>
                    <a:gd name="connsiteY2" fmla="*/ 0 h 4607171"/>
                    <a:gd name="connsiteX3" fmla="*/ 1508769 w 3297672"/>
                    <a:gd name="connsiteY3" fmla="*/ 89220 h 4607171"/>
                    <a:gd name="connsiteX4" fmla="*/ 1514427 w 3297672"/>
                    <a:gd name="connsiteY4" fmla="*/ 99645 h 4607171"/>
                    <a:gd name="connsiteX5" fmla="*/ 1528034 w 3297672"/>
                    <a:gd name="connsiteY5" fmla="*/ 119096 h 4607171"/>
                    <a:gd name="connsiteX6" fmla="*/ 3271891 w 3297672"/>
                    <a:gd name="connsiteY6" fmla="*/ 3237209 h 4607171"/>
                    <a:gd name="connsiteX7" fmla="*/ 3290007 w 3297672"/>
                    <a:gd name="connsiteY7" fmla="*/ 3391027 h 4607171"/>
                    <a:gd name="connsiteX8" fmla="*/ 3266368 w 3297672"/>
                    <a:gd name="connsiteY8" fmla="*/ 3437834 h 4607171"/>
                    <a:gd name="connsiteX9" fmla="*/ 3250716 w 3297672"/>
                    <a:gd name="connsiteY9" fmla="*/ 3482358 h 4607171"/>
                    <a:gd name="connsiteX10" fmla="*/ 2639514 w 3297672"/>
                    <a:gd name="connsiteY10" fmla="*/ 4508344 h 4607171"/>
                    <a:gd name="connsiteX11" fmla="*/ 2362095 w 3297672"/>
                    <a:gd name="connsiteY11" fmla="*/ 4578629 h 4607171"/>
                    <a:gd name="connsiteX12" fmla="*/ 2330242 w 3297672"/>
                    <a:gd name="connsiteY12" fmla="*/ 4559654 h 4607171"/>
                    <a:gd name="connsiteX13" fmla="*/ 2259957 w 3297672"/>
                    <a:gd name="connsiteY13" fmla="*/ 4282234 h 4607171"/>
                    <a:gd name="connsiteX14" fmla="*/ 2822251 w 3297672"/>
                    <a:gd name="connsiteY14" fmla="*/ 3338346 h 4607171"/>
                    <a:gd name="connsiteX15" fmla="*/ 1202310 w 3297672"/>
                    <a:gd name="connsiteY15" fmla="*/ 441803 h 4607171"/>
                    <a:gd name="connsiteX16" fmla="*/ 202363 w 3297672"/>
                    <a:gd name="connsiteY16" fmla="*/ 441803 h 4607171"/>
                    <a:gd name="connsiteX17" fmla="*/ 0 w 3297672"/>
                    <a:gd name="connsiteY17" fmla="*/ 239440 h 4607171"/>
                    <a:gd name="connsiteX18" fmla="*/ 0 w 3297672"/>
                    <a:gd name="connsiteY18" fmla="*/ 202363 h 4607171"/>
                    <a:gd name="connsiteX19" fmla="*/ 123594 w 3297672"/>
                    <a:gd name="connsiteY19" fmla="*/ 15903 h 460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7672" h="4607171">
                      <a:moveTo>
                        <a:pt x="123594" y="15903"/>
                      </a:moveTo>
                      <a:cubicBezTo>
                        <a:pt x="147805" y="5663"/>
                        <a:pt x="174423" y="0"/>
                        <a:pt x="202363" y="0"/>
                      </a:cubicBezTo>
                      <a:lnTo>
                        <a:pt x="1340966" y="0"/>
                      </a:lnTo>
                      <a:cubicBezTo>
                        <a:pt x="1410817" y="0"/>
                        <a:pt x="1472403" y="35391"/>
                        <a:pt x="1508769" y="89220"/>
                      </a:cubicBezTo>
                      <a:lnTo>
                        <a:pt x="1514427" y="99645"/>
                      </a:lnTo>
                      <a:lnTo>
                        <a:pt x="1528034" y="119096"/>
                      </a:lnTo>
                      <a:lnTo>
                        <a:pt x="3271891" y="3237209"/>
                      </a:lnTo>
                      <a:cubicBezTo>
                        <a:pt x="3299168" y="3285980"/>
                        <a:pt x="3304093" y="3341191"/>
                        <a:pt x="3290007" y="3391027"/>
                      </a:cubicBezTo>
                      <a:lnTo>
                        <a:pt x="3266368" y="3437834"/>
                      </a:lnTo>
                      <a:lnTo>
                        <a:pt x="3250716" y="3482358"/>
                      </a:lnTo>
                      <a:lnTo>
                        <a:pt x="2639514" y="4508344"/>
                      </a:lnTo>
                      <a:cubicBezTo>
                        <a:pt x="2582316" y="4604360"/>
                        <a:pt x="2458111" y="4635828"/>
                        <a:pt x="2362095" y="4578629"/>
                      </a:cubicBezTo>
                      <a:lnTo>
                        <a:pt x="2330242" y="4559654"/>
                      </a:lnTo>
                      <a:cubicBezTo>
                        <a:pt x="2234225" y="4502455"/>
                        <a:pt x="2202758" y="4378250"/>
                        <a:pt x="2259957" y="4282234"/>
                      </a:cubicBezTo>
                      <a:lnTo>
                        <a:pt x="2822251" y="3338346"/>
                      </a:lnTo>
                      <a:lnTo>
                        <a:pt x="1202310" y="441803"/>
                      </a:lnTo>
                      <a:lnTo>
                        <a:pt x="202363" y="441803"/>
                      </a:lnTo>
                      <a:cubicBezTo>
                        <a:pt x="90601" y="441803"/>
                        <a:pt x="0" y="351202"/>
                        <a:pt x="0" y="239440"/>
                      </a:cubicBezTo>
                      <a:lnTo>
                        <a:pt x="0" y="202363"/>
                      </a:lnTo>
                      <a:cubicBezTo>
                        <a:pt x="0" y="118542"/>
                        <a:pt x="50963" y="46623"/>
                        <a:pt x="123594" y="15903"/>
                      </a:cubicBezTo>
                      <a:close/>
                    </a:path>
                  </a:pathLst>
                </a:custGeom>
                <a:solidFill>
                  <a:srgbClr val="7B7B7B"/>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grpSp>
        <p:sp>
          <p:nvSpPr>
            <p:cNvPr id="165" name="TextBox 164"/>
            <p:cNvSpPr txBox="1"/>
            <p:nvPr/>
          </p:nvSpPr>
          <p:spPr>
            <a:xfrm>
              <a:off x="7375632" y="4522461"/>
              <a:ext cx="1263166" cy="166071"/>
            </a:xfrm>
            <a:prstGeom prst="rect">
              <a:avLst/>
            </a:prstGeom>
            <a:noFill/>
          </p:spPr>
          <p:txBody>
            <a:bodyPr wrap="none" lIns="0" tIns="0" rIns="0" bIns="0" rtlCol="0">
              <a:spAutoFit/>
            </a:bodyPr>
            <a:lstStyle/>
            <a:p>
              <a:pPr defTabSz="932418">
                <a:lnSpc>
                  <a:spcPct val="90000"/>
                </a:lnSpc>
              </a:pPr>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PowerShell | WAML</a:t>
              </a:r>
            </a:p>
          </p:txBody>
        </p:sp>
        <p:sp>
          <p:nvSpPr>
            <p:cNvPr id="166" name="TextBox 165"/>
            <p:cNvSpPr txBox="1"/>
            <p:nvPr/>
          </p:nvSpPr>
          <p:spPr>
            <a:xfrm>
              <a:off x="7359602" y="5432955"/>
              <a:ext cx="1279196" cy="166071"/>
            </a:xfrm>
            <a:prstGeom prst="rect">
              <a:avLst/>
            </a:prstGeom>
            <a:noFill/>
          </p:spPr>
          <p:txBody>
            <a:bodyPr wrap="none" lIns="0" tIns="0" rIns="0" bIns="0" rtlCol="0">
              <a:spAutoFit/>
            </a:bodyPr>
            <a:lstStyle/>
            <a:p>
              <a:pPr defTabSz="932418">
                <a:lnSpc>
                  <a:spcPct val="90000"/>
                </a:lnSpc>
              </a:pPr>
              <a:r>
                <a:rPr lang="en-US" sz="1199" dirty="0" err="1">
                  <a:gradFill>
                    <a:gsLst>
                      <a:gs pos="0">
                        <a:srgbClr val="FFFFFF"/>
                      </a:gs>
                      <a:gs pos="100000">
                        <a:srgbClr val="FFFFFF"/>
                      </a:gs>
                    </a:gsLst>
                    <a:lin ang="5400000" scaled="0"/>
                  </a:gradFill>
                  <a:latin typeface="Calibri" panose="020F0502020204030204"/>
                  <a:ea typeface="Segoe UI" pitchFamily="34" charset="0"/>
                  <a:cs typeface="Segoe UI" pitchFamily="34" charset="0"/>
                </a:rPr>
                <a:t>xPlat</a:t>
              </a:r>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 Command Line</a:t>
              </a:r>
            </a:p>
          </p:txBody>
        </p:sp>
      </p:grpSp>
      <p:sp>
        <p:nvSpPr>
          <p:cNvPr id="123" name="TextBox 122"/>
          <p:cNvSpPr txBox="1"/>
          <p:nvPr/>
        </p:nvSpPr>
        <p:spPr>
          <a:xfrm>
            <a:off x="10430584" y="2468555"/>
            <a:ext cx="1965556" cy="707886"/>
          </a:xfrm>
          <a:prstGeom prst="rect">
            <a:avLst/>
          </a:prstGeom>
          <a:noFill/>
        </p:spPr>
        <p:txBody>
          <a:bodyPr wrap="square" rtlCol="0">
            <a:spAutoFit/>
          </a:bodyPr>
          <a:lstStyle/>
          <a:p>
            <a:pPr defTabSz="914400"/>
            <a:r>
              <a:rPr lang="en-US" sz="4000" dirty="0">
                <a:ln w="3175">
                  <a:solidFill>
                    <a:prstClr val="white"/>
                  </a:solidFill>
                </a:ln>
                <a:solidFill>
                  <a:prstClr val="white"/>
                </a:solidFill>
                <a:latin typeface="Arial" panose="020B0604020202020204" pitchFamily="34" charset="0"/>
                <a:cs typeface="Arial" panose="020B0604020202020204" pitchFamily="34" charset="0"/>
              </a:rPr>
              <a:t>04</a:t>
            </a:r>
          </a:p>
        </p:txBody>
      </p:sp>
      <p:sp>
        <p:nvSpPr>
          <p:cNvPr id="128" name="TextBox 127"/>
          <p:cNvSpPr txBox="1"/>
          <p:nvPr/>
        </p:nvSpPr>
        <p:spPr>
          <a:xfrm rot="16200000">
            <a:off x="9287092" y="4018232"/>
            <a:ext cx="1958217" cy="369332"/>
          </a:xfrm>
          <a:prstGeom prst="rect">
            <a:avLst/>
          </a:prstGeom>
          <a:noFill/>
        </p:spPr>
        <p:txBody>
          <a:bodyPr wrap="square" rtlCol="0">
            <a:spAutoFit/>
          </a:bodyPr>
          <a:lstStyle/>
          <a:p>
            <a:pPr algn="r" defTabSz="914400"/>
            <a:r>
              <a:rPr lang="en-US" spc="50" dirty="0">
                <a:solidFill>
                  <a:prstClr val="white"/>
                </a:solidFill>
                <a:latin typeface="Segoe UI Light" panose="020B0502040204020203" pitchFamily="34" charset="0"/>
                <a:cs typeface="Segoe UI Light" panose="020B0502040204020203" pitchFamily="34" charset="0"/>
              </a:rPr>
              <a:t>Monitor + Learn</a:t>
            </a:r>
          </a:p>
        </p:txBody>
      </p:sp>
      <p:sp>
        <p:nvSpPr>
          <p:cNvPr id="170" name="Rectangle 4"/>
          <p:cNvSpPr/>
          <p:nvPr/>
        </p:nvSpPr>
        <p:spPr bwMode="gray">
          <a:xfrm>
            <a:off x="10481683" y="3199464"/>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Monitor</a:t>
            </a:r>
          </a:p>
        </p:txBody>
      </p:sp>
      <p:sp>
        <p:nvSpPr>
          <p:cNvPr id="174" name="Rectangle 173"/>
          <p:cNvSpPr/>
          <p:nvPr/>
        </p:nvSpPr>
        <p:spPr>
          <a:xfrm rot="18900000">
            <a:off x="2104599" y="215747"/>
            <a:ext cx="1041722" cy="1041722"/>
          </a:xfrm>
          <a:prstGeom prst="rect">
            <a:avLst/>
          </a:prstGeom>
          <a:solidFill>
            <a:srgbClr val="5B9BD5"/>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77" name="Title 1"/>
          <p:cNvSpPr>
            <a:spLocks noGrp="1"/>
          </p:cNvSpPr>
          <p:nvPr>
            <p:ph type="title"/>
          </p:nvPr>
        </p:nvSpPr>
        <p:spPr>
          <a:xfrm>
            <a:off x="274320" y="296897"/>
            <a:ext cx="11889564" cy="917575"/>
          </a:xfrm>
        </p:spPr>
        <p:txBody>
          <a:bodyPr/>
          <a:lstStyle/>
          <a:p>
            <a:r>
              <a:rPr lang="en-US" sz="3400" dirty="0">
                <a:solidFill>
                  <a:schemeClr val="bg1"/>
                </a:solidFill>
              </a:rPr>
              <a:t>Microsoft</a:t>
            </a:r>
            <a:br>
              <a:rPr lang="en-US" sz="3400" dirty="0">
                <a:solidFill>
                  <a:schemeClr val="bg1"/>
                </a:solidFill>
              </a:rPr>
            </a:br>
            <a:r>
              <a:rPr lang="en-US" sz="3400" dirty="0">
                <a:solidFill>
                  <a:schemeClr val="bg1"/>
                </a:solidFill>
              </a:rPr>
              <a:t>Ecosystem</a:t>
            </a:r>
          </a:p>
        </p:txBody>
      </p:sp>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226" y="4320213"/>
            <a:ext cx="1684745" cy="337077"/>
          </a:xfrm>
          <a:prstGeom prst="rect">
            <a:avLst/>
          </a:prstGeom>
        </p:spPr>
      </p:pic>
      <p:sp>
        <p:nvSpPr>
          <p:cNvPr id="192" name="TextBox 191"/>
          <p:cNvSpPr txBox="1"/>
          <p:nvPr/>
        </p:nvSpPr>
        <p:spPr>
          <a:xfrm>
            <a:off x="10712480" y="4777408"/>
            <a:ext cx="1223092" cy="166071"/>
          </a:xfrm>
          <a:prstGeom prst="rect">
            <a:avLst/>
          </a:prstGeom>
          <a:noFill/>
        </p:spPr>
        <p:txBody>
          <a:bodyPr wrap="none" lIns="0" tIns="0" rIns="0" bIns="0" rtlCol="0">
            <a:spAutoFit/>
          </a:bodyPr>
          <a:lstStyle/>
          <a:p>
            <a:pPr defTabSz="932418">
              <a:lnSpc>
                <a:spcPct val="90000"/>
              </a:lnSpc>
            </a:pPr>
            <a:r>
              <a:rPr lang="en-US" sz="1199"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Application Insights</a:t>
            </a:r>
          </a:p>
        </p:txBody>
      </p:sp>
      <p:pic>
        <p:nvPicPr>
          <p:cNvPr id="193" name="Picture 1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2076" y="3680140"/>
            <a:ext cx="1407328" cy="559714"/>
          </a:xfrm>
          <a:prstGeom prst="rect">
            <a:avLst/>
          </a:prstGeom>
        </p:spPr>
      </p:pic>
      <p:grpSp>
        <p:nvGrpSpPr>
          <p:cNvPr id="238" name="Group 237"/>
          <p:cNvGrpSpPr/>
          <p:nvPr/>
        </p:nvGrpSpPr>
        <p:grpSpPr>
          <a:xfrm>
            <a:off x="9442686" y="5325945"/>
            <a:ext cx="2993790" cy="1668580"/>
            <a:chOff x="6610350" y="4013200"/>
            <a:chExt cx="3446463" cy="1920876"/>
          </a:xfrm>
        </p:grpSpPr>
        <p:sp>
          <p:nvSpPr>
            <p:cNvPr id="239" name="Freeform 5"/>
            <p:cNvSpPr>
              <a:spLocks/>
            </p:cNvSpPr>
            <p:nvPr/>
          </p:nvSpPr>
          <p:spPr bwMode="auto">
            <a:xfrm>
              <a:off x="7473950" y="4635500"/>
              <a:ext cx="2343150" cy="815975"/>
            </a:xfrm>
            <a:custGeom>
              <a:avLst/>
              <a:gdLst>
                <a:gd name="T0" fmla="*/ 8 w 1476"/>
                <a:gd name="T1" fmla="*/ 514 h 514"/>
                <a:gd name="T2" fmla="*/ 0 w 1476"/>
                <a:gd name="T3" fmla="*/ 479 h 514"/>
                <a:gd name="T4" fmla="*/ 429 w 1476"/>
                <a:gd name="T5" fmla="*/ 374 h 514"/>
                <a:gd name="T6" fmla="*/ 780 w 1476"/>
                <a:gd name="T7" fmla="*/ 156 h 514"/>
                <a:gd name="T8" fmla="*/ 1213 w 1476"/>
                <a:gd name="T9" fmla="*/ 139 h 514"/>
                <a:gd name="T10" fmla="*/ 1476 w 1476"/>
                <a:gd name="T11" fmla="*/ 0 h 514"/>
                <a:gd name="T12" fmla="*/ 1476 w 1476"/>
                <a:gd name="T13" fmla="*/ 0 h 514"/>
                <a:gd name="T14" fmla="*/ 1476 w 1476"/>
                <a:gd name="T15" fmla="*/ 37 h 514"/>
                <a:gd name="T16" fmla="*/ 1476 w 1476"/>
                <a:gd name="T17" fmla="*/ 40 h 514"/>
                <a:gd name="T18" fmla="*/ 1222 w 1476"/>
                <a:gd name="T19" fmla="*/ 175 h 514"/>
                <a:gd name="T20" fmla="*/ 792 w 1476"/>
                <a:gd name="T21" fmla="*/ 191 h 514"/>
                <a:gd name="T22" fmla="*/ 443 w 1476"/>
                <a:gd name="T23" fmla="*/ 408 h 514"/>
                <a:gd name="T24" fmla="*/ 8 w 1476"/>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6" h="514">
                  <a:moveTo>
                    <a:pt x="8" y="514"/>
                  </a:moveTo>
                  <a:lnTo>
                    <a:pt x="0" y="479"/>
                  </a:lnTo>
                  <a:lnTo>
                    <a:pt x="429" y="374"/>
                  </a:lnTo>
                  <a:lnTo>
                    <a:pt x="780" y="156"/>
                  </a:lnTo>
                  <a:lnTo>
                    <a:pt x="1213" y="139"/>
                  </a:lnTo>
                  <a:lnTo>
                    <a:pt x="1476" y="0"/>
                  </a:lnTo>
                  <a:lnTo>
                    <a:pt x="1476" y="0"/>
                  </a:lnTo>
                  <a:lnTo>
                    <a:pt x="1476" y="37"/>
                  </a:lnTo>
                  <a:lnTo>
                    <a:pt x="1476" y="40"/>
                  </a:lnTo>
                  <a:lnTo>
                    <a:pt x="1222" y="175"/>
                  </a:lnTo>
                  <a:lnTo>
                    <a:pt x="792" y="191"/>
                  </a:lnTo>
                  <a:lnTo>
                    <a:pt x="443" y="408"/>
                  </a:lnTo>
                  <a:lnTo>
                    <a:pt x="8" y="514"/>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0" name="Freeform 6"/>
            <p:cNvSpPr>
              <a:spLocks/>
            </p:cNvSpPr>
            <p:nvPr/>
          </p:nvSpPr>
          <p:spPr bwMode="auto">
            <a:xfrm>
              <a:off x="7480300" y="4013200"/>
              <a:ext cx="2366963" cy="1343025"/>
            </a:xfrm>
            <a:custGeom>
              <a:avLst/>
              <a:gdLst>
                <a:gd name="T0" fmla="*/ 14 w 1491"/>
                <a:gd name="T1" fmla="*/ 846 h 846"/>
                <a:gd name="T2" fmla="*/ 0 w 1491"/>
                <a:gd name="T3" fmla="*/ 814 h 846"/>
                <a:gd name="T4" fmla="*/ 348 w 1491"/>
                <a:gd name="T5" fmla="*/ 653 h 846"/>
                <a:gd name="T6" fmla="*/ 562 w 1491"/>
                <a:gd name="T7" fmla="*/ 402 h 846"/>
                <a:gd name="T8" fmla="*/ 915 w 1491"/>
                <a:gd name="T9" fmla="*/ 328 h 846"/>
                <a:gd name="T10" fmla="*/ 1128 w 1491"/>
                <a:gd name="T11" fmla="*/ 77 h 846"/>
                <a:gd name="T12" fmla="*/ 1491 w 1491"/>
                <a:gd name="T13" fmla="*/ 0 h 846"/>
                <a:gd name="T14" fmla="*/ 1491 w 1491"/>
                <a:gd name="T15" fmla="*/ 37 h 846"/>
                <a:gd name="T16" fmla="*/ 1147 w 1491"/>
                <a:gd name="T17" fmla="*/ 111 h 846"/>
                <a:gd name="T18" fmla="*/ 934 w 1491"/>
                <a:gd name="T19" fmla="*/ 360 h 846"/>
                <a:gd name="T20" fmla="*/ 582 w 1491"/>
                <a:gd name="T21" fmla="*/ 434 h 846"/>
                <a:gd name="T22" fmla="*/ 371 w 1491"/>
                <a:gd name="T23" fmla="*/ 682 h 846"/>
                <a:gd name="T24" fmla="*/ 14 w 1491"/>
                <a:gd name="T25"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1" h="846">
                  <a:moveTo>
                    <a:pt x="14" y="846"/>
                  </a:moveTo>
                  <a:lnTo>
                    <a:pt x="0" y="814"/>
                  </a:lnTo>
                  <a:lnTo>
                    <a:pt x="348" y="653"/>
                  </a:lnTo>
                  <a:lnTo>
                    <a:pt x="562" y="402"/>
                  </a:lnTo>
                  <a:lnTo>
                    <a:pt x="915" y="328"/>
                  </a:lnTo>
                  <a:lnTo>
                    <a:pt x="1128" y="77"/>
                  </a:lnTo>
                  <a:lnTo>
                    <a:pt x="1491" y="0"/>
                  </a:lnTo>
                  <a:lnTo>
                    <a:pt x="1491" y="37"/>
                  </a:lnTo>
                  <a:lnTo>
                    <a:pt x="1147" y="111"/>
                  </a:lnTo>
                  <a:lnTo>
                    <a:pt x="934" y="360"/>
                  </a:lnTo>
                  <a:lnTo>
                    <a:pt x="582" y="434"/>
                  </a:lnTo>
                  <a:lnTo>
                    <a:pt x="371" y="682"/>
                  </a:lnTo>
                  <a:lnTo>
                    <a:pt x="14" y="846"/>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1" name="Freeform 7"/>
            <p:cNvSpPr>
              <a:spLocks/>
            </p:cNvSpPr>
            <p:nvPr/>
          </p:nvSpPr>
          <p:spPr bwMode="auto">
            <a:xfrm>
              <a:off x="7485063" y="4987925"/>
              <a:ext cx="2332038" cy="633413"/>
            </a:xfrm>
            <a:custGeom>
              <a:avLst/>
              <a:gdLst>
                <a:gd name="T0" fmla="*/ 6 w 1469"/>
                <a:gd name="T1" fmla="*/ 399 h 399"/>
                <a:gd name="T2" fmla="*/ 0 w 1469"/>
                <a:gd name="T3" fmla="*/ 362 h 399"/>
                <a:gd name="T4" fmla="*/ 340 w 1469"/>
                <a:gd name="T5" fmla="*/ 309 h 399"/>
                <a:gd name="T6" fmla="*/ 624 w 1469"/>
                <a:gd name="T7" fmla="*/ 137 h 399"/>
                <a:gd name="T8" fmla="*/ 968 w 1469"/>
                <a:gd name="T9" fmla="*/ 170 h 399"/>
                <a:gd name="T10" fmla="*/ 1249 w 1469"/>
                <a:gd name="T11" fmla="*/ 0 h 399"/>
                <a:gd name="T12" fmla="*/ 1469 w 1469"/>
                <a:gd name="T13" fmla="*/ 25 h 399"/>
                <a:gd name="T14" fmla="*/ 1469 w 1469"/>
                <a:gd name="T15" fmla="*/ 61 h 399"/>
                <a:gd name="T16" fmla="*/ 1257 w 1469"/>
                <a:gd name="T17" fmla="*/ 36 h 399"/>
                <a:gd name="T18" fmla="*/ 976 w 1469"/>
                <a:gd name="T19" fmla="*/ 208 h 399"/>
                <a:gd name="T20" fmla="*/ 632 w 1469"/>
                <a:gd name="T21" fmla="*/ 173 h 399"/>
                <a:gd name="T22" fmla="*/ 352 w 1469"/>
                <a:gd name="T23" fmla="*/ 344 h 399"/>
                <a:gd name="T24" fmla="*/ 6 w 1469"/>
                <a:gd name="T25"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9" h="399">
                  <a:moveTo>
                    <a:pt x="6" y="399"/>
                  </a:moveTo>
                  <a:lnTo>
                    <a:pt x="0" y="362"/>
                  </a:lnTo>
                  <a:lnTo>
                    <a:pt x="340" y="309"/>
                  </a:lnTo>
                  <a:lnTo>
                    <a:pt x="624" y="137"/>
                  </a:lnTo>
                  <a:lnTo>
                    <a:pt x="968" y="170"/>
                  </a:lnTo>
                  <a:lnTo>
                    <a:pt x="1249" y="0"/>
                  </a:lnTo>
                  <a:lnTo>
                    <a:pt x="1469" y="25"/>
                  </a:lnTo>
                  <a:lnTo>
                    <a:pt x="1469" y="61"/>
                  </a:lnTo>
                  <a:lnTo>
                    <a:pt x="1257" y="36"/>
                  </a:lnTo>
                  <a:lnTo>
                    <a:pt x="976" y="208"/>
                  </a:lnTo>
                  <a:lnTo>
                    <a:pt x="632" y="173"/>
                  </a:lnTo>
                  <a:lnTo>
                    <a:pt x="352" y="344"/>
                  </a:lnTo>
                  <a:lnTo>
                    <a:pt x="6" y="39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2" name="Freeform 8"/>
            <p:cNvSpPr>
              <a:spLocks/>
            </p:cNvSpPr>
            <p:nvPr/>
          </p:nvSpPr>
          <p:spPr bwMode="auto">
            <a:xfrm>
              <a:off x="6610350" y="5527675"/>
              <a:ext cx="1739900" cy="406400"/>
            </a:xfrm>
            <a:custGeom>
              <a:avLst/>
              <a:gdLst>
                <a:gd name="T0" fmla="*/ 485 w 784"/>
                <a:gd name="T1" fmla="*/ 29 h 183"/>
                <a:gd name="T2" fmla="*/ 0 w 784"/>
                <a:gd name="T3" fmla="*/ 183 h 183"/>
                <a:gd name="T4" fmla="*/ 277 w 784"/>
                <a:gd name="T5" fmla="*/ 183 h 183"/>
                <a:gd name="T6" fmla="*/ 784 w 784"/>
                <a:gd name="T7" fmla="*/ 183 h 183"/>
                <a:gd name="T8" fmla="*/ 485 w 784"/>
                <a:gd name="T9" fmla="*/ 29 h 183"/>
              </a:gdLst>
              <a:ahLst/>
              <a:cxnLst>
                <a:cxn ang="0">
                  <a:pos x="T0" y="T1"/>
                </a:cxn>
                <a:cxn ang="0">
                  <a:pos x="T2" y="T3"/>
                </a:cxn>
                <a:cxn ang="0">
                  <a:pos x="T4" y="T5"/>
                </a:cxn>
                <a:cxn ang="0">
                  <a:pos x="T6" y="T7"/>
                </a:cxn>
                <a:cxn ang="0">
                  <a:pos x="T8" y="T9"/>
                </a:cxn>
              </a:cxnLst>
              <a:rect l="0" t="0" r="r" b="b"/>
              <a:pathLst>
                <a:path w="784" h="183">
                  <a:moveTo>
                    <a:pt x="485" y="29"/>
                  </a:moveTo>
                  <a:cubicBezTo>
                    <a:pt x="314" y="0"/>
                    <a:pt x="132" y="51"/>
                    <a:pt x="0" y="183"/>
                  </a:cubicBezTo>
                  <a:cubicBezTo>
                    <a:pt x="277" y="183"/>
                    <a:pt x="277" y="183"/>
                    <a:pt x="277" y="183"/>
                  </a:cubicBezTo>
                  <a:cubicBezTo>
                    <a:pt x="784" y="183"/>
                    <a:pt x="784" y="183"/>
                    <a:pt x="784" y="183"/>
                  </a:cubicBezTo>
                  <a:cubicBezTo>
                    <a:pt x="700" y="99"/>
                    <a:pt x="594" y="47"/>
                    <a:pt x="485" y="2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3" name="Freeform 9"/>
            <p:cNvSpPr>
              <a:spLocks/>
            </p:cNvSpPr>
            <p:nvPr/>
          </p:nvSpPr>
          <p:spPr bwMode="auto">
            <a:xfrm>
              <a:off x="7407275" y="5329238"/>
              <a:ext cx="2649538" cy="604838"/>
            </a:xfrm>
            <a:custGeom>
              <a:avLst/>
              <a:gdLst>
                <a:gd name="T0" fmla="*/ 858 w 1193"/>
                <a:gd name="T1" fmla="*/ 37 h 272"/>
                <a:gd name="T2" fmla="*/ 437 w 1193"/>
                <a:gd name="T3" fmla="*/ 31 h 272"/>
                <a:gd name="T4" fmla="*/ 0 w 1193"/>
                <a:gd name="T5" fmla="*/ 272 h 272"/>
                <a:gd name="T6" fmla="*/ 1193 w 1193"/>
                <a:gd name="T7" fmla="*/ 272 h 272"/>
                <a:gd name="T8" fmla="*/ 1193 w 1193"/>
                <a:gd name="T9" fmla="*/ 204 h 272"/>
                <a:gd name="T10" fmla="*/ 858 w 1193"/>
                <a:gd name="T11" fmla="*/ 37 h 272"/>
              </a:gdLst>
              <a:ahLst/>
              <a:cxnLst>
                <a:cxn ang="0">
                  <a:pos x="T0" y="T1"/>
                </a:cxn>
                <a:cxn ang="0">
                  <a:pos x="T2" y="T3"/>
                </a:cxn>
                <a:cxn ang="0">
                  <a:pos x="T4" y="T5"/>
                </a:cxn>
                <a:cxn ang="0">
                  <a:pos x="T6" y="T7"/>
                </a:cxn>
                <a:cxn ang="0">
                  <a:pos x="T8" y="T9"/>
                </a:cxn>
                <a:cxn ang="0">
                  <a:pos x="T10" y="T11"/>
                </a:cxn>
              </a:cxnLst>
              <a:rect l="0" t="0" r="r" b="b"/>
              <a:pathLst>
                <a:path w="1193" h="272">
                  <a:moveTo>
                    <a:pt x="858" y="37"/>
                  </a:moveTo>
                  <a:cubicBezTo>
                    <a:pt x="720" y="2"/>
                    <a:pt x="575" y="0"/>
                    <a:pt x="437" y="31"/>
                  </a:cubicBezTo>
                  <a:cubicBezTo>
                    <a:pt x="277" y="68"/>
                    <a:pt x="125" y="148"/>
                    <a:pt x="0" y="272"/>
                  </a:cubicBezTo>
                  <a:cubicBezTo>
                    <a:pt x="1193" y="272"/>
                    <a:pt x="1193" y="272"/>
                    <a:pt x="1193" y="272"/>
                  </a:cubicBezTo>
                  <a:cubicBezTo>
                    <a:pt x="1193" y="204"/>
                    <a:pt x="1193" y="204"/>
                    <a:pt x="1193" y="204"/>
                  </a:cubicBezTo>
                  <a:cubicBezTo>
                    <a:pt x="1092" y="124"/>
                    <a:pt x="978" y="68"/>
                    <a:pt x="858" y="3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4" name="Freeform 10"/>
            <p:cNvSpPr>
              <a:spLocks/>
            </p:cNvSpPr>
            <p:nvPr/>
          </p:nvSpPr>
          <p:spPr bwMode="auto">
            <a:xfrm>
              <a:off x="8377238" y="5329238"/>
              <a:ext cx="935038" cy="493713"/>
            </a:xfrm>
            <a:custGeom>
              <a:avLst/>
              <a:gdLst>
                <a:gd name="T0" fmla="*/ 114 w 421"/>
                <a:gd name="T1" fmla="*/ 199 h 222"/>
                <a:gd name="T2" fmla="*/ 211 w 421"/>
                <a:gd name="T3" fmla="*/ 222 h 222"/>
                <a:gd name="T4" fmla="*/ 421 w 421"/>
                <a:gd name="T5" fmla="*/ 37 h 222"/>
                <a:gd name="T6" fmla="*/ 0 w 421"/>
                <a:gd name="T7" fmla="*/ 31 h 222"/>
                <a:gd name="T8" fmla="*/ 59 w 421"/>
                <a:gd name="T9" fmla="*/ 158 h 222"/>
                <a:gd name="T10" fmla="*/ 114 w 421"/>
                <a:gd name="T11" fmla="*/ 199 h 222"/>
              </a:gdLst>
              <a:ahLst/>
              <a:cxnLst>
                <a:cxn ang="0">
                  <a:pos x="T0" y="T1"/>
                </a:cxn>
                <a:cxn ang="0">
                  <a:pos x="T2" y="T3"/>
                </a:cxn>
                <a:cxn ang="0">
                  <a:pos x="T4" y="T5"/>
                </a:cxn>
                <a:cxn ang="0">
                  <a:pos x="T6" y="T7"/>
                </a:cxn>
                <a:cxn ang="0">
                  <a:pos x="T8" y="T9"/>
                </a:cxn>
                <a:cxn ang="0">
                  <a:pos x="T10" y="T11"/>
                </a:cxn>
              </a:cxnLst>
              <a:rect l="0" t="0" r="r" b="b"/>
              <a:pathLst>
                <a:path w="421" h="222">
                  <a:moveTo>
                    <a:pt x="114" y="199"/>
                  </a:moveTo>
                  <a:cubicBezTo>
                    <a:pt x="143" y="213"/>
                    <a:pt x="176" y="222"/>
                    <a:pt x="211" y="222"/>
                  </a:cubicBezTo>
                  <a:cubicBezTo>
                    <a:pt x="318" y="222"/>
                    <a:pt x="407" y="141"/>
                    <a:pt x="421" y="37"/>
                  </a:cubicBezTo>
                  <a:cubicBezTo>
                    <a:pt x="283" y="2"/>
                    <a:pt x="138" y="0"/>
                    <a:pt x="0" y="31"/>
                  </a:cubicBezTo>
                  <a:cubicBezTo>
                    <a:pt x="5" y="81"/>
                    <a:pt x="27" y="125"/>
                    <a:pt x="59" y="158"/>
                  </a:cubicBezTo>
                  <a:cubicBezTo>
                    <a:pt x="75" y="174"/>
                    <a:pt x="94" y="188"/>
                    <a:pt x="114" y="19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5" name="Freeform 11"/>
            <p:cNvSpPr>
              <a:spLocks/>
            </p:cNvSpPr>
            <p:nvPr/>
          </p:nvSpPr>
          <p:spPr bwMode="auto">
            <a:xfrm>
              <a:off x="8426450" y="4878388"/>
              <a:ext cx="517525" cy="471488"/>
            </a:xfrm>
            <a:custGeom>
              <a:avLst/>
              <a:gdLst>
                <a:gd name="T0" fmla="*/ 233 w 233"/>
                <a:gd name="T1" fmla="*/ 55 h 212"/>
                <a:gd name="T2" fmla="*/ 90 w 233"/>
                <a:gd name="T3" fmla="*/ 0 h 212"/>
                <a:gd name="T4" fmla="*/ 0 w 233"/>
                <a:gd name="T5" fmla="*/ 20 h 212"/>
                <a:gd name="T6" fmla="*/ 90 w 233"/>
                <a:gd name="T7" fmla="*/ 212 h 212"/>
                <a:gd name="T8" fmla="*/ 233 w 233"/>
                <a:gd name="T9" fmla="*/ 55 h 212"/>
              </a:gdLst>
              <a:ahLst/>
              <a:cxnLst>
                <a:cxn ang="0">
                  <a:pos x="T0" y="T1"/>
                </a:cxn>
                <a:cxn ang="0">
                  <a:pos x="T2" y="T3"/>
                </a:cxn>
                <a:cxn ang="0">
                  <a:pos x="T4" y="T5"/>
                </a:cxn>
                <a:cxn ang="0">
                  <a:pos x="T6" y="T7"/>
                </a:cxn>
                <a:cxn ang="0">
                  <a:pos x="T8" y="T9"/>
                </a:cxn>
              </a:cxnLst>
              <a:rect l="0" t="0" r="r" b="b"/>
              <a:pathLst>
                <a:path w="233" h="212">
                  <a:moveTo>
                    <a:pt x="233" y="55"/>
                  </a:moveTo>
                  <a:cubicBezTo>
                    <a:pt x="195" y="21"/>
                    <a:pt x="145" y="0"/>
                    <a:pt x="90" y="0"/>
                  </a:cubicBezTo>
                  <a:cubicBezTo>
                    <a:pt x="58" y="0"/>
                    <a:pt x="27" y="7"/>
                    <a:pt x="0" y="20"/>
                  </a:cubicBezTo>
                  <a:cubicBezTo>
                    <a:pt x="90" y="212"/>
                    <a:pt x="90" y="212"/>
                    <a:pt x="90" y="212"/>
                  </a:cubicBezTo>
                  <a:lnTo>
                    <a:pt x="233" y="55"/>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6" name="Freeform 12"/>
            <p:cNvSpPr>
              <a:spLocks/>
            </p:cNvSpPr>
            <p:nvPr/>
          </p:nvSpPr>
          <p:spPr bwMode="auto">
            <a:xfrm>
              <a:off x="8626475" y="5000625"/>
              <a:ext cx="436563" cy="349250"/>
            </a:xfrm>
            <a:custGeom>
              <a:avLst/>
              <a:gdLst>
                <a:gd name="T0" fmla="*/ 197 w 197"/>
                <a:gd name="T1" fmla="*/ 77 h 157"/>
                <a:gd name="T2" fmla="*/ 143 w 197"/>
                <a:gd name="T3" fmla="*/ 0 h 157"/>
                <a:gd name="T4" fmla="*/ 0 w 197"/>
                <a:gd name="T5" fmla="*/ 157 h 157"/>
                <a:gd name="T6" fmla="*/ 197 w 197"/>
                <a:gd name="T7" fmla="*/ 77 h 157"/>
              </a:gdLst>
              <a:ahLst/>
              <a:cxnLst>
                <a:cxn ang="0">
                  <a:pos x="T0" y="T1"/>
                </a:cxn>
                <a:cxn ang="0">
                  <a:pos x="T2" y="T3"/>
                </a:cxn>
                <a:cxn ang="0">
                  <a:pos x="T4" y="T5"/>
                </a:cxn>
                <a:cxn ang="0">
                  <a:pos x="T6" y="T7"/>
                </a:cxn>
              </a:cxnLst>
              <a:rect l="0" t="0" r="r" b="b"/>
              <a:pathLst>
                <a:path w="197" h="157">
                  <a:moveTo>
                    <a:pt x="197" y="77"/>
                  </a:moveTo>
                  <a:cubicBezTo>
                    <a:pt x="185" y="47"/>
                    <a:pt x="166" y="21"/>
                    <a:pt x="143" y="0"/>
                  </a:cubicBezTo>
                  <a:cubicBezTo>
                    <a:pt x="0" y="157"/>
                    <a:pt x="0" y="157"/>
                    <a:pt x="0" y="157"/>
                  </a:cubicBezTo>
                  <a:lnTo>
                    <a:pt x="197" y="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7" name="Freeform 13"/>
            <p:cNvSpPr>
              <a:spLocks/>
            </p:cNvSpPr>
            <p:nvPr/>
          </p:nvSpPr>
          <p:spPr bwMode="auto">
            <a:xfrm>
              <a:off x="8154988" y="4922838"/>
              <a:ext cx="471488" cy="757238"/>
            </a:xfrm>
            <a:custGeom>
              <a:avLst/>
              <a:gdLst>
                <a:gd name="T0" fmla="*/ 122 w 212"/>
                <a:gd name="T1" fmla="*/ 0 h 341"/>
                <a:gd name="T2" fmla="*/ 0 w 212"/>
                <a:gd name="T3" fmla="*/ 192 h 341"/>
                <a:gd name="T4" fmla="*/ 61 w 212"/>
                <a:gd name="T5" fmla="*/ 341 h 341"/>
                <a:gd name="T6" fmla="*/ 212 w 212"/>
                <a:gd name="T7" fmla="*/ 192 h 341"/>
                <a:gd name="T8" fmla="*/ 122 w 212"/>
                <a:gd name="T9" fmla="*/ 0 h 341"/>
              </a:gdLst>
              <a:ahLst/>
              <a:cxnLst>
                <a:cxn ang="0">
                  <a:pos x="T0" y="T1"/>
                </a:cxn>
                <a:cxn ang="0">
                  <a:pos x="T2" y="T3"/>
                </a:cxn>
                <a:cxn ang="0">
                  <a:pos x="T4" y="T5"/>
                </a:cxn>
                <a:cxn ang="0">
                  <a:pos x="T6" y="T7"/>
                </a:cxn>
                <a:cxn ang="0">
                  <a:pos x="T8" y="T9"/>
                </a:cxn>
              </a:cxnLst>
              <a:rect l="0" t="0" r="r" b="b"/>
              <a:pathLst>
                <a:path w="212" h="341">
                  <a:moveTo>
                    <a:pt x="122" y="0"/>
                  </a:moveTo>
                  <a:cubicBezTo>
                    <a:pt x="50" y="34"/>
                    <a:pt x="0" y="107"/>
                    <a:pt x="0" y="192"/>
                  </a:cubicBezTo>
                  <a:cubicBezTo>
                    <a:pt x="0" y="250"/>
                    <a:pt x="23" y="303"/>
                    <a:pt x="61" y="341"/>
                  </a:cubicBezTo>
                  <a:cubicBezTo>
                    <a:pt x="212" y="192"/>
                    <a:pt x="212" y="192"/>
                    <a:pt x="212" y="192"/>
                  </a:cubicBezTo>
                  <a:lnTo>
                    <a:pt x="122"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8" name="Freeform 14"/>
            <p:cNvSpPr>
              <a:spLocks/>
            </p:cNvSpPr>
            <p:nvPr/>
          </p:nvSpPr>
          <p:spPr bwMode="auto">
            <a:xfrm>
              <a:off x="8626475" y="5172075"/>
              <a:ext cx="473075" cy="177800"/>
            </a:xfrm>
            <a:custGeom>
              <a:avLst/>
              <a:gdLst>
                <a:gd name="T0" fmla="*/ 0 w 213"/>
                <a:gd name="T1" fmla="*/ 80 h 80"/>
                <a:gd name="T2" fmla="*/ 213 w 213"/>
                <a:gd name="T3" fmla="*/ 80 h 80"/>
                <a:gd name="T4" fmla="*/ 197 w 213"/>
                <a:gd name="T5" fmla="*/ 0 h 80"/>
                <a:gd name="T6" fmla="*/ 0 w 213"/>
                <a:gd name="T7" fmla="*/ 80 h 80"/>
              </a:gdLst>
              <a:ahLst/>
              <a:cxnLst>
                <a:cxn ang="0">
                  <a:pos x="T0" y="T1"/>
                </a:cxn>
                <a:cxn ang="0">
                  <a:pos x="T2" y="T3"/>
                </a:cxn>
                <a:cxn ang="0">
                  <a:pos x="T4" y="T5"/>
                </a:cxn>
                <a:cxn ang="0">
                  <a:pos x="T6" y="T7"/>
                </a:cxn>
              </a:cxnLst>
              <a:rect l="0" t="0" r="r" b="b"/>
              <a:pathLst>
                <a:path w="213" h="80">
                  <a:moveTo>
                    <a:pt x="0" y="80"/>
                  </a:moveTo>
                  <a:cubicBezTo>
                    <a:pt x="213" y="80"/>
                    <a:pt x="213" y="80"/>
                    <a:pt x="213" y="80"/>
                  </a:cubicBezTo>
                  <a:cubicBezTo>
                    <a:pt x="213" y="52"/>
                    <a:pt x="207" y="25"/>
                    <a:pt x="197" y="0"/>
                  </a:cubicBezTo>
                  <a:lnTo>
                    <a:pt x="0" y="8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9" name="Freeform 15"/>
            <p:cNvSpPr>
              <a:spLocks/>
            </p:cNvSpPr>
            <p:nvPr/>
          </p:nvSpPr>
          <p:spPr bwMode="auto">
            <a:xfrm>
              <a:off x="8291513" y="5349875"/>
              <a:ext cx="334963" cy="422275"/>
            </a:xfrm>
            <a:custGeom>
              <a:avLst/>
              <a:gdLst>
                <a:gd name="T0" fmla="*/ 0 w 151"/>
                <a:gd name="T1" fmla="*/ 149 h 190"/>
                <a:gd name="T2" fmla="*/ 55 w 151"/>
                <a:gd name="T3" fmla="*/ 190 h 190"/>
                <a:gd name="T4" fmla="*/ 151 w 151"/>
                <a:gd name="T5" fmla="*/ 0 h 190"/>
                <a:gd name="T6" fmla="*/ 0 w 151"/>
                <a:gd name="T7" fmla="*/ 149 h 190"/>
              </a:gdLst>
              <a:ahLst/>
              <a:cxnLst>
                <a:cxn ang="0">
                  <a:pos x="T0" y="T1"/>
                </a:cxn>
                <a:cxn ang="0">
                  <a:pos x="T2" y="T3"/>
                </a:cxn>
                <a:cxn ang="0">
                  <a:pos x="T4" y="T5"/>
                </a:cxn>
                <a:cxn ang="0">
                  <a:pos x="T6" y="T7"/>
                </a:cxn>
              </a:cxnLst>
              <a:rect l="0" t="0" r="r" b="b"/>
              <a:pathLst>
                <a:path w="151" h="190">
                  <a:moveTo>
                    <a:pt x="0" y="149"/>
                  </a:moveTo>
                  <a:cubicBezTo>
                    <a:pt x="16" y="165"/>
                    <a:pt x="35" y="179"/>
                    <a:pt x="55" y="190"/>
                  </a:cubicBezTo>
                  <a:cubicBezTo>
                    <a:pt x="151" y="0"/>
                    <a:pt x="151" y="0"/>
                    <a:pt x="151" y="0"/>
                  </a:cubicBezTo>
                  <a:lnTo>
                    <a:pt x="0" y="14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0" name="Freeform 16"/>
            <p:cNvSpPr>
              <a:spLocks/>
            </p:cNvSpPr>
            <p:nvPr/>
          </p:nvSpPr>
          <p:spPr bwMode="auto">
            <a:xfrm>
              <a:off x="8413750" y="5349875"/>
              <a:ext cx="685800" cy="473075"/>
            </a:xfrm>
            <a:custGeom>
              <a:avLst/>
              <a:gdLst>
                <a:gd name="T0" fmla="*/ 0 w 309"/>
                <a:gd name="T1" fmla="*/ 190 h 213"/>
                <a:gd name="T2" fmla="*/ 96 w 309"/>
                <a:gd name="T3" fmla="*/ 213 h 213"/>
                <a:gd name="T4" fmla="*/ 309 w 309"/>
                <a:gd name="T5" fmla="*/ 0 h 213"/>
                <a:gd name="T6" fmla="*/ 96 w 309"/>
                <a:gd name="T7" fmla="*/ 0 h 213"/>
                <a:gd name="T8" fmla="*/ 0 w 309"/>
                <a:gd name="T9" fmla="*/ 190 h 213"/>
              </a:gdLst>
              <a:ahLst/>
              <a:cxnLst>
                <a:cxn ang="0">
                  <a:pos x="T0" y="T1"/>
                </a:cxn>
                <a:cxn ang="0">
                  <a:pos x="T2" y="T3"/>
                </a:cxn>
                <a:cxn ang="0">
                  <a:pos x="T4" y="T5"/>
                </a:cxn>
                <a:cxn ang="0">
                  <a:pos x="T6" y="T7"/>
                </a:cxn>
                <a:cxn ang="0">
                  <a:pos x="T8" y="T9"/>
                </a:cxn>
              </a:cxnLst>
              <a:rect l="0" t="0" r="r" b="b"/>
              <a:pathLst>
                <a:path w="309" h="213">
                  <a:moveTo>
                    <a:pt x="0" y="190"/>
                  </a:moveTo>
                  <a:cubicBezTo>
                    <a:pt x="29" y="204"/>
                    <a:pt x="62" y="213"/>
                    <a:pt x="96" y="213"/>
                  </a:cubicBezTo>
                  <a:cubicBezTo>
                    <a:pt x="214" y="213"/>
                    <a:pt x="309" y="118"/>
                    <a:pt x="309" y="0"/>
                  </a:cubicBezTo>
                  <a:cubicBezTo>
                    <a:pt x="96" y="0"/>
                    <a:pt x="96" y="0"/>
                    <a:pt x="96" y="0"/>
                  </a:cubicBezTo>
                  <a:lnTo>
                    <a:pt x="0" y="19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1" name="Freeform 17"/>
            <p:cNvSpPr>
              <a:spLocks/>
            </p:cNvSpPr>
            <p:nvPr/>
          </p:nvSpPr>
          <p:spPr bwMode="auto">
            <a:xfrm>
              <a:off x="8416925" y="5621338"/>
              <a:ext cx="1452563" cy="312738"/>
            </a:xfrm>
            <a:custGeom>
              <a:avLst/>
              <a:gdLst>
                <a:gd name="T0" fmla="*/ 511 w 654"/>
                <a:gd name="T1" fmla="*/ 44 h 141"/>
                <a:gd name="T2" fmla="*/ 404 w 654"/>
                <a:gd name="T3" fmla="*/ 12 h 141"/>
                <a:gd name="T4" fmla="*/ 349 w 654"/>
                <a:gd name="T5" fmla="*/ 6 h 141"/>
                <a:gd name="T6" fmla="*/ 0 w 654"/>
                <a:gd name="T7" fmla="*/ 141 h 141"/>
                <a:gd name="T8" fmla="*/ 231 w 654"/>
                <a:gd name="T9" fmla="*/ 141 h 141"/>
                <a:gd name="T10" fmla="*/ 654 w 654"/>
                <a:gd name="T11" fmla="*/ 141 h 141"/>
                <a:gd name="T12" fmla="*/ 511 w 654"/>
                <a:gd name="T13" fmla="*/ 44 h 141"/>
              </a:gdLst>
              <a:ahLst/>
              <a:cxnLst>
                <a:cxn ang="0">
                  <a:pos x="T0" y="T1"/>
                </a:cxn>
                <a:cxn ang="0">
                  <a:pos x="T2" y="T3"/>
                </a:cxn>
                <a:cxn ang="0">
                  <a:pos x="T4" y="T5"/>
                </a:cxn>
                <a:cxn ang="0">
                  <a:pos x="T6" y="T7"/>
                </a:cxn>
                <a:cxn ang="0">
                  <a:pos x="T8" y="T9"/>
                </a:cxn>
                <a:cxn ang="0">
                  <a:pos x="T10" y="T11"/>
                </a:cxn>
                <a:cxn ang="0">
                  <a:pos x="T12" y="T13"/>
                </a:cxn>
              </a:cxnLst>
              <a:rect l="0" t="0" r="r" b="b"/>
              <a:pathLst>
                <a:path w="654" h="141">
                  <a:moveTo>
                    <a:pt x="511" y="44"/>
                  </a:moveTo>
                  <a:cubicBezTo>
                    <a:pt x="477" y="29"/>
                    <a:pt x="441" y="18"/>
                    <a:pt x="404" y="12"/>
                  </a:cubicBezTo>
                  <a:cubicBezTo>
                    <a:pt x="386" y="9"/>
                    <a:pt x="367" y="7"/>
                    <a:pt x="349" y="6"/>
                  </a:cubicBezTo>
                  <a:cubicBezTo>
                    <a:pt x="223" y="0"/>
                    <a:pt x="96" y="45"/>
                    <a:pt x="0" y="141"/>
                  </a:cubicBezTo>
                  <a:cubicBezTo>
                    <a:pt x="231" y="141"/>
                    <a:pt x="231" y="141"/>
                    <a:pt x="231" y="141"/>
                  </a:cubicBezTo>
                  <a:cubicBezTo>
                    <a:pt x="654" y="141"/>
                    <a:pt x="654" y="141"/>
                    <a:pt x="654" y="141"/>
                  </a:cubicBezTo>
                  <a:cubicBezTo>
                    <a:pt x="612" y="99"/>
                    <a:pt x="563" y="67"/>
                    <a:pt x="511"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2" name="Rectangle 18"/>
            <p:cNvSpPr>
              <a:spLocks noChangeArrowheads="1"/>
            </p:cNvSpPr>
            <p:nvPr/>
          </p:nvSpPr>
          <p:spPr bwMode="auto">
            <a:xfrm>
              <a:off x="7546975" y="5568950"/>
              <a:ext cx="120650" cy="3651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3" name="Freeform 19"/>
            <p:cNvSpPr>
              <a:spLocks/>
            </p:cNvSpPr>
            <p:nvPr/>
          </p:nvSpPr>
          <p:spPr bwMode="auto">
            <a:xfrm>
              <a:off x="7110413" y="5627688"/>
              <a:ext cx="120650" cy="306388"/>
            </a:xfrm>
            <a:custGeom>
              <a:avLst/>
              <a:gdLst>
                <a:gd name="T0" fmla="*/ 0 w 76"/>
                <a:gd name="T1" fmla="*/ 0 h 193"/>
                <a:gd name="T2" fmla="*/ 0 w 76"/>
                <a:gd name="T3" fmla="*/ 39 h 193"/>
                <a:gd name="T4" fmla="*/ 0 w 76"/>
                <a:gd name="T5" fmla="*/ 193 h 193"/>
                <a:gd name="T6" fmla="*/ 76 w 76"/>
                <a:gd name="T7" fmla="*/ 193 h 193"/>
                <a:gd name="T8" fmla="*/ 76 w 76"/>
                <a:gd name="T9" fmla="*/ 10 h 193"/>
                <a:gd name="T10" fmla="*/ 76 w 76"/>
                <a:gd name="T11" fmla="*/ 0 h 193"/>
                <a:gd name="T12" fmla="*/ 0 w 76"/>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76" h="193">
                  <a:moveTo>
                    <a:pt x="0" y="0"/>
                  </a:moveTo>
                  <a:lnTo>
                    <a:pt x="0" y="39"/>
                  </a:lnTo>
                  <a:lnTo>
                    <a:pt x="0" y="193"/>
                  </a:lnTo>
                  <a:lnTo>
                    <a:pt x="76" y="193"/>
                  </a:lnTo>
                  <a:lnTo>
                    <a:pt x="76" y="10"/>
                  </a:lnTo>
                  <a:lnTo>
                    <a:pt x="76" y="0"/>
                  </a:lnTo>
                  <a:lnTo>
                    <a:pt x="0" y="0"/>
                  </a:lnTo>
                  <a:close/>
                </a:path>
              </a:pathLst>
            </a:custGeom>
            <a:solidFill>
              <a:srgbClr val="28C9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4" name="Freeform 20"/>
            <p:cNvSpPr>
              <a:spLocks/>
            </p:cNvSpPr>
            <p:nvPr/>
          </p:nvSpPr>
          <p:spPr bwMode="auto">
            <a:xfrm>
              <a:off x="7256463" y="5334000"/>
              <a:ext cx="119063" cy="600075"/>
            </a:xfrm>
            <a:custGeom>
              <a:avLst/>
              <a:gdLst>
                <a:gd name="T0" fmla="*/ 0 w 75"/>
                <a:gd name="T1" fmla="*/ 0 h 378"/>
                <a:gd name="T2" fmla="*/ 0 w 75"/>
                <a:gd name="T3" fmla="*/ 188 h 378"/>
                <a:gd name="T4" fmla="*/ 0 w 75"/>
                <a:gd name="T5" fmla="*/ 378 h 378"/>
                <a:gd name="T6" fmla="*/ 75 w 75"/>
                <a:gd name="T7" fmla="*/ 378 h 378"/>
                <a:gd name="T8" fmla="*/ 75 w 75"/>
                <a:gd name="T9" fmla="*/ 158 h 378"/>
                <a:gd name="T10" fmla="*/ 75 w 75"/>
                <a:gd name="T11" fmla="*/ 0 h 378"/>
                <a:gd name="T12" fmla="*/ 0 w 75"/>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 h="378">
                  <a:moveTo>
                    <a:pt x="0" y="0"/>
                  </a:moveTo>
                  <a:lnTo>
                    <a:pt x="0" y="188"/>
                  </a:lnTo>
                  <a:lnTo>
                    <a:pt x="0" y="378"/>
                  </a:lnTo>
                  <a:lnTo>
                    <a:pt x="75" y="378"/>
                  </a:lnTo>
                  <a:lnTo>
                    <a:pt x="75" y="158"/>
                  </a:lnTo>
                  <a:lnTo>
                    <a:pt x="75" y="0"/>
                  </a:lnTo>
                  <a:lnTo>
                    <a:pt x="0" y="0"/>
                  </a:lnTo>
                  <a:close/>
                </a:path>
              </a:pathLst>
            </a:custGeom>
            <a:solidFill>
              <a:srgbClr val="1F4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5" name="Freeform 21"/>
            <p:cNvSpPr>
              <a:spLocks/>
            </p:cNvSpPr>
            <p:nvPr/>
          </p:nvSpPr>
          <p:spPr bwMode="auto">
            <a:xfrm>
              <a:off x="7400925" y="5067300"/>
              <a:ext cx="122238" cy="866775"/>
            </a:xfrm>
            <a:custGeom>
              <a:avLst/>
              <a:gdLst>
                <a:gd name="T0" fmla="*/ 0 w 77"/>
                <a:gd name="T1" fmla="*/ 0 h 546"/>
                <a:gd name="T2" fmla="*/ 0 w 77"/>
                <a:gd name="T3" fmla="*/ 319 h 546"/>
                <a:gd name="T4" fmla="*/ 0 w 77"/>
                <a:gd name="T5" fmla="*/ 546 h 546"/>
                <a:gd name="T6" fmla="*/ 77 w 77"/>
                <a:gd name="T7" fmla="*/ 546 h 546"/>
                <a:gd name="T8" fmla="*/ 77 w 77"/>
                <a:gd name="T9" fmla="*/ 290 h 546"/>
                <a:gd name="T10" fmla="*/ 77 w 77"/>
                <a:gd name="T11" fmla="*/ 0 h 546"/>
                <a:gd name="T12" fmla="*/ 0 w 77"/>
                <a:gd name="T13" fmla="*/ 0 h 546"/>
              </a:gdLst>
              <a:ahLst/>
              <a:cxnLst>
                <a:cxn ang="0">
                  <a:pos x="T0" y="T1"/>
                </a:cxn>
                <a:cxn ang="0">
                  <a:pos x="T2" y="T3"/>
                </a:cxn>
                <a:cxn ang="0">
                  <a:pos x="T4" y="T5"/>
                </a:cxn>
                <a:cxn ang="0">
                  <a:pos x="T6" y="T7"/>
                </a:cxn>
                <a:cxn ang="0">
                  <a:pos x="T8" y="T9"/>
                </a:cxn>
                <a:cxn ang="0">
                  <a:pos x="T10" y="T11"/>
                </a:cxn>
                <a:cxn ang="0">
                  <a:pos x="T12" y="T13"/>
                </a:cxn>
              </a:cxnLst>
              <a:rect l="0" t="0" r="r" b="b"/>
              <a:pathLst>
                <a:path w="77" h="546">
                  <a:moveTo>
                    <a:pt x="0" y="0"/>
                  </a:moveTo>
                  <a:lnTo>
                    <a:pt x="0" y="319"/>
                  </a:lnTo>
                  <a:lnTo>
                    <a:pt x="0" y="546"/>
                  </a:lnTo>
                  <a:lnTo>
                    <a:pt x="77" y="546"/>
                  </a:lnTo>
                  <a:lnTo>
                    <a:pt x="77" y="290"/>
                  </a:lnTo>
                  <a:lnTo>
                    <a:pt x="77"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6" name="Freeform 22"/>
            <p:cNvSpPr>
              <a:spLocks/>
            </p:cNvSpPr>
            <p:nvPr/>
          </p:nvSpPr>
          <p:spPr bwMode="auto">
            <a:xfrm>
              <a:off x="7693025" y="5343525"/>
              <a:ext cx="120650" cy="590550"/>
            </a:xfrm>
            <a:custGeom>
              <a:avLst/>
              <a:gdLst>
                <a:gd name="T0" fmla="*/ 0 w 76"/>
                <a:gd name="T1" fmla="*/ 0 h 372"/>
                <a:gd name="T2" fmla="*/ 0 w 76"/>
                <a:gd name="T3" fmla="*/ 74 h 372"/>
                <a:gd name="T4" fmla="*/ 0 w 76"/>
                <a:gd name="T5" fmla="*/ 372 h 372"/>
                <a:gd name="T6" fmla="*/ 76 w 76"/>
                <a:gd name="T7" fmla="*/ 372 h 372"/>
                <a:gd name="T8" fmla="*/ 76 w 76"/>
                <a:gd name="T9" fmla="*/ 43 h 372"/>
                <a:gd name="T10" fmla="*/ 76 w 76"/>
                <a:gd name="T11" fmla="*/ 0 h 372"/>
                <a:gd name="T12" fmla="*/ 0 w 7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6" h="372">
                  <a:moveTo>
                    <a:pt x="0" y="0"/>
                  </a:moveTo>
                  <a:lnTo>
                    <a:pt x="0" y="74"/>
                  </a:lnTo>
                  <a:lnTo>
                    <a:pt x="0" y="372"/>
                  </a:lnTo>
                  <a:lnTo>
                    <a:pt x="76" y="372"/>
                  </a:lnTo>
                  <a:lnTo>
                    <a:pt x="76" y="43"/>
                  </a:lnTo>
                  <a:lnTo>
                    <a:pt x="76"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7" name="Freeform 23"/>
            <p:cNvSpPr>
              <a:spLocks/>
            </p:cNvSpPr>
            <p:nvPr/>
          </p:nvSpPr>
          <p:spPr bwMode="auto">
            <a:xfrm>
              <a:off x="6818313" y="5640388"/>
              <a:ext cx="122238" cy="293688"/>
            </a:xfrm>
            <a:custGeom>
              <a:avLst/>
              <a:gdLst>
                <a:gd name="T0" fmla="*/ 0 w 77"/>
                <a:gd name="T1" fmla="*/ 0 h 185"/>
                <a:gd name="T2" fmla="*/ 0 w 77"/>
                <a:gd name="T3" fmla="*/ 104 h 185"/>
                <a:gd name="T4" fmla="*/ 0 w 77"/>
                <a:gd name="T5" fmla="*/ 185 h 185"/>
                <a:gd name="T6" fmla="*/ 77 w 77"/>
                <a:gd name="T7" fmla="*/ 185 h 185"/>
                <a:gd name="T8" fmla="*/ 77 w 77"/>
                <a:gd name="T9" fmla="*/ 73 h 185"/>
                <a:gd name="T10" fmla="*/ 77 w 77"/>
                <a:gd name="T11" fmla="*/ 0 h 185"/>
                <a:gd name="T12" fmla="*/ 0 w 77"/>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77" h="185">
                  <a:moveTo>
                    <a:pt x="0" y="0"/>
                  </a:moveTo>
                  <a:lnTo>
                    <a:pt x="0" y="104"/>
                  </a:lnTo>
                  <a:lnTo>
                    <a:pt x="0" y="185"/>
                  </a:lnTo>
                  <a:lnTo>
                    <a:pt x="77" y="185"/>
                  </a:lnTo>
                  <a:lnTo>
                    <a:pt x="77" y="73"/>
                  </a:lnTo>
                  <a:lnTo>
                    <a:pt x="77" y="0"/>
                  </a:lnTo>
                  <a:lnTo>
                    <a:pt x="0"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8" name="Freeform 24"/>
            <p:cNvSpPr>
              <a:spLocks/>
            </p:cNvSpPr>
            <p:nvPr/>
          </p:nvSpPr>
          <p:spPr bwMode="auto">
            <a:xfrm>
              <a:off x="6965950" y="5157788"/>
              <a:ext cx="119063" cy="776288"/>
            </a:xfrm>
            <a:custGeom>
              <a:avLst/>
              <a:gdLst>
                <a:gd name="T0" fmla="*/ 0 w 75"/>
                <a:gd name="T1" fmla="*/ 0 h 489"/>
                <a:gd name="T2" fmla="*/ 0 w 75"/>
                <a:gd name="T3" fmla="*/ 371 h 489"/>
                <a:gd name="T4" fmla="*/ 0 w 75"/>
                <a:gd name="T5" fmla="*/ 489 h 489"/>
                <a:gd name="T6" fmla="*/ 75 w 75"/>
                <a:gd name="T7" fmla="*/ 489 h 489"/>
                <a:gd name="T8" fmla="*/ 75 w 75"/>
                <a:gd name="T9" fmla="*/ 341 h 489"/>
                <a:gd name="T10" fmla="*/ 75 w 75"/>
                <a:gd name="T11" fmla="*/ 0 h 489"/>
                <a:gd name="T12" fmla="*/ 0 w 75"/>
                <a:gd name="T13" fmla="*/ 0 h 489"/>
              </a:gdLst>
              <a:ahLst/>
              <a:cxnLst>
                <a:cxn ang="0">
                  <a:pos x="T0" y="T1"/>
                </a:cxn>
                <a:cxn ang="0">
                  <a:pos x="T2" y="T3"/>
                </a:cxn>
                <a:cxn ang="0">
                  <a:pos x="T4" y="T5"/>
                </a:cxn>
                <a:cxn ang="0">
                  <a:pos x="T6" y="T7"/>
                </a:cxn>
                <a:cxn ang="0">
                  <a:pos x="T8" y="T9"/>
                </a:cxn>
                <a:cxn ang="0">
                  <a:pos x="T10" y="T11"/>
                </a:cxn>
                <a:cxn ang="0">
                  <a:pos x="T12" y="T13"/>
                </a:cxn>
              </a:cxnLst>
              <a:rect l="0" t="0" r="r" b="b"/>
              <a:pathLst>
                <a:path w="75" h="489">
                  <a:moveTo>
                    <a:pt x="0" y="0"/>
                  </a:moveTo>
                  <a:lnTo>
                    <a:pt x="0" y="371"/>
                  </a:lnTo>
                  <a:lnTo>
                    <a:pt x="0" y="489"/>
                  </a:lnTo>
                  <a:lnTo>
                    <a:pt x="75" y="489"/>
                  </a:lnTo>
                  <a:lnTo>
                    <a:pt x="75" y="341"/>
                  </a:lnTo>
                  <a:lnTo>
                    <a:pt x="75" y="0"/>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91" name="Freeform 6"/>
          <p:cNvSpPr>
            <a:spLocks/>
          </p:cNvSpPr>
          <p:nvPr/>
        </p:nvSpPr>
        <p:spPr bwMode="auto">
          <a:xfrm>
            <a:off x="1729466" y="2813220"/>
            <a:ext cx="1171654" cy="771057"/>
          </a:xfrm>
          <a:custGeom>
            <a:avLst/>
            <a:gdLst>
              <a:gd name="T0" fmla="*/ 663 w 789"/>
              <a:gd name="T1" fmla="*/ 227 h 519"/>
              <a:gd name="T2" fmla="*/ 663 w 789"/>
              <a:gd name="T3" fmla="*/ 217 h 519"/>
              <a:gd name="T4" fmla="*/ 445 w 789"/>
              <a:gd name="T5" fmla="*/ 0 h 519"/>
              <a:gd name="T6" fmla="*/ 264 w 789"/>
              <a:gd name="T7" fmla="*/ 97 h 519"/>
              <a:gd name="T8" fmla="*/ 204 w 789"/>
              <a:gd name="T9" fmla="*/ 81 h 519"/>
              <a:gd name="T10" fmla="*/ 134 w 789"/>
              <a:gd name="T11" fmla="*/ 102 h 519"/>
              <a:gd name="T12" fmla="*/ 78 w 789"/>
              <a:gd name="T13" fmla="*/ 204 h 519"/>
              <a:gd name="T14" fmla="*/ 0 w 789"/>
              <a:gd name="T15" fmla="*/ 348 h 519"/>
              <a:gd name="T16" fmla="*/ 152 w 789"/>
              <a:gd name="T17" fmla="*/ 519 h 519"/>
              <a:gd name="T18" fmla="*/ 171 w 789"/>
              <a:gd name="T19" fmla="*/ 519 h 519"/>
              <a:gd name="T20" fmla="*/ 188 w 789"/>
              <a:gd name="T21" fmla="*/ 519 h 519"/>
              <a:gd name="T22" fmla="*/ 544 w 789"/>
              <a:gd name="T23" fmla="*/ 519 h 519"/>
              <a:gd name="T24" fmla="*/ 551 w 789"/>
              <a:gd name="T25" fmla="*/ 519 h 519"/>
              <a:gd name="T26" fmla="*/ 560 w 789"/>
              <a:gd name="T27" fmla="*/ 519 h 519"/>
              <a:gd name="T28" fmla="*/ 586 w 789"/>
              <a:gd name="T29" fmla="*/ 519 h 519"/>
              <a:gd name="T30" fmla="*/ 642 w 789"/>
              <a:gd name="T31" fmla="*/ 519 h 519"/>
              <a:gd name="T32" fmla="*/ 789 w 789"/>
              <a:gd name="T33" fmla="*/ 372 h 519"/>
              <a:gd name="T34" fmla="*/ 663 w 789"/>
              <a:gd name="T35" fmla="*/ 22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19">
                <a:moveTo>
                  <a:pt x="663" y="227"/>
                </a:moveTo>
                <a:cubicBezTo>
                  <a:pt x="663" y="225"/>
                  <a:pt x="663" y="220"/>
                  <a:pt x="663" y="217"/>
                </a:cubicBezTo>
                <a:cubicBezTo>
                  <a:pt x="663" y="97"/>
                  <a:pt x="565" y="0"/>
                  <a:pt x="445" y="0"/>
                </a:cubicBezTo>
                <a:cubicBezTo>
                  <a:pt x="370" y="0"/>
                  <a:pt x="303" y="39"/>
                  <a:pt x="264" y="97"/>
                </a:cubicBezTo>
                <a:cubicBezTo>
                  <a:pt x="246" y="87"/>
                  <a:pt x="226" y="81"/>
                  <a:pt x="204" y="81"/>
                </a:cubicBezTo>
                <a:cubicBezTo>
                  <a:pt x="178" y="81"/>
                  <a:pt x="154" y="89"/>
                  <a:pt x="134" y="102"/>
                </a:cubicBezTo>
                <a:cubicBezTo>
                  <a:pt x="101" y="124"/>
                  <a:pt x="79" y="162"/>
                  <a:pt x="78" y="204"/>
                </a:cubicBezTo>
                <a:cubicBezTo>
                  <a:pt x="32" y="235"/>
                  <a:pt x="0" y="288"/>
                  <a:pt x="0" y="348"/>
                </a:cubicBezTo>
                <a:cubicBezTo>
                  <a:pt x="0" y="436"/>
                  <a:pt x="66" y="509"/>
                  <a:pt x="152" y="519"/>
                </a:cubicBezTo>
                <a:cubicBezTo>
                  <a:pt x="158" y="519"/>
                  <a:pt x="165" y="519"/>
                  <a:pt x="171" y="519"/>
                </a:cubicBezTo>
                <a:cubicBezTo>
                  <a:pt x="177" y="519"/>
                  <a:pt x="182" y="519"/>
                  <a:pt x="188" y="519"/>
                </a:cubicBezTo>
                <a:cubicBezTo>
                  <a:pt x="268" y="519"/>
                  <a:pt x="455" y="519"/>
                  <a:pt x="544" y="519"/>
                </a:cubicBezTo>
                <a:cubicBezTo>
                  <a:pt x="546" y="519"/>
                  <a:pt x="549" y="519"/>
                  <a:pt x="551" y="519"/>
                </a:cubicBezTo>
                <a:cubicBezTo>
                  <a:pt x="560" y="519"/>
                  <a:pt x="560" y="519"/>
                  <a:pt x="560" y="519"/>
                </a:cubicBezTo>
                <a:cubicBezTo>
                  <a:pt x="564" y="519"/>
                  <a:pt x="577" y="519"/>
                  <a:pt x="586" y="519"/>
                </a:cubicBezTo>
                <a:cubicBezTo>
                  <a:pt x="642" y="519"/>
                  <a:pt x="642" y="519"/>
                  <a:pt x="642" y="519"/>
                </a:cubicBezTo>
                <a:cubicBezTo>
                  <a:pt x="724" y="517"/>
                  <a:pt x="789" y="452"/>
                  <a:pt x="789" y="372"/>
                </a:cubicBezTo>
                <a:cubicBezTo>
                  <a:pt x="789" y="298"/>
                  <a:pt x="734" y="238"/>
                  <a:pt x="663" y="227"/>
                </a:cubicBezTo>
                <a:close/>
              </a:path>
            </a:pathLst>
          </a:custGeom>
          <a:solidFill>
            <a:srgbClr val="2F5597">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sz="600">
              <a:solidFill>
                <a:prstClr val="black"/>
              </a:solidFill>
              <a:latin typeface="Calibri" panose="020F0502020204030204"/>
            </a:endParaRPr>
          </a:p>
        </p:txBody>
      </p:sp>
      <p:pic>
        <p:nvPicPr>
          <p:cNvPr id="135" name="Picture 134"/>
          <p:cNvPicPr>
            <a:picLocks noChangeAspect="1"/>
          </p:cNvPicPr>
          <p:nvPr/>
        </p:nvPicPr>
        <p:blipFill>
          <a:blip r:embed="rId8"/>
          <a:stretch>
            <a:fillRect/>
          </a:stretch>
        </p:blipFill>
        <p:spPr>
          <a:xfrm>
            <a:off x="1174231" y="2791304"/>
            <a:ext cx="1199352" cy="643074"/>
          </a:xfrm>
          <a:prstGeom prst="rect">
            <a:avLst/>
          </a:prstGeom>
        </p:spPr>
      </p:pic>
      <p:grpSp>
        <p:nvGrpSpPr>
          <p:cNvPr id="136" name="Group 135"/>
          <p:cNvGrpSpPr/>
          <p:nvPr/>
        </p:nvGrpSpPr>
        <p:grpSpPr>
          <a:xfrm>
            <a:off x="2070095" y="3179087"/>
            <a:ext cx="792295" cy="775370"/>
            <a:chOff x="2065191" y="1914181"/>
            <a:chExt cx="883828" cy="864948"/>
          </a:xfrm>
        </p:grpSpPr>
        <p:sp>
          <p:nvSpPr>
            <p:cNvPr id="137" name="Freeform 95"/>
            <p:cNvSpPr>
              <a:spLocks/>
            </p:cNvSpPr>
            <p:nvPr/>
          </p:nvSpPr>
          <p:spPr bwMode="auto">
            <a:xfrm flipH="1">
              <a:off x="2065191" y="1914181"/>
              <a:ext cx="883828" cy="57397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BCF2"/>
            </a:solidFill>
            <a:ln>
              <a:noFill/>
            </a:ln>
            <a:extLst/>
          </p:spPr>
          <p:txBody>
            <a:bodyPr vert="horz" wrap="square" lIns="93247" tIns="46623" rIns="93247" bIns="46623" numCol="1" anchor="t" anchorCtr="0" compatLnSpc="1">
              <a:prstTxWarp prst="textNoShape">
                <a:avLst/>
              </a:prstTxWarp>
            </a:bodyPr>
            <a:lstStyle/>
            <a:p>
              <a:pPr defTabSz="932418">
                <a:defRPr/>
              </a:pPr>
              <a:endParaRPr lang="en-US" sz="2800" kern="0">
                <a:solidFill>
                  <a:srgbClr val="000000"/>
                </a:solidFill>
                <a:latin typeface="Calibri" panose="020F0502020204030204"/>
              </a:endParaRPr>
            </a:p>
          </p:txBody>
        </p:sp>
        <p:sp>
          <p:nvSpPr>
            <p:cNvPr id="138" name="Rectangle 137"/>
            <p:cNvSpPr/>
            <p:nvPr/>
          </p:nvSpPr>
          <p:spPr>
            <a:xfrm>
              <a:off x="2132017" y="2107867"/>
              <a:ext cx="677540" cy="5025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139" name="Picture 138"/>
            <p:cNvPicPr>
              <a:picLocks noChangeAspect="1"/>
            </p:cNvPicPr>
            <p:nvPr/>
          </p:nvPicPr>
          <p:blipFill>
            <a:blip r:embed="rId9">
              <a:biLevel thresh="25000"/>
            </a:blip>
            <a:stretch>
              <a:fillRect/>
            </a:stretch>
          </p:blipFill>
          <p:spPr>
            <a:xfrm>
              <a:off x="2078496" y="2064654"/>
              <a:ext cx="777488" cy="714475"/>
            </a:xfrm>
            <a:prstGeom prst="rect">
              <a:avLst/>
            </a:prstGeom>
          </p:spPr>
        </p:pic>
      </p:grpSp>
      <p:sp>
        <p:nvSpPr>
          <p:cNvPr id="98" name="Rectangle 97"/>
          <p:cNvSpPr/>
          <p:nvPr/>
        </p:nvSpPr>
        <p:spPr>
          <a:xfrm rot="18900000">
            <a:off x="2994737" y="893033"/>
            <a:ext cx="1041722" cy="1041722"/>
          </a:xfrm>
          <a:prstGeom prst="rect">
            <a:avLst/>
          </a:prstGeom>
          <a:solidFill>
            <a:srgbClr val="2F5597"/>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96" name="Rectangle 95"/>
          <p:cNvSpPr/>
          <p:nvPr/>
        </p:nvSpPr>
        <p:spPr>
          <a:xfrm rot="18900000">
            <a:off x="6159665" y="897575"/>
            <a:ext cx="1041722" cy="1041722"/>
          </a:xfrm>
          <a:prstGeom prst="rect">
            <a:avLst/>
          </a:prstGeom>
          <a:solidFill>
            <a:srgbClr val="203864"/>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97" name="Rectangle 96"/>
          <p:cNvSpPr/>
          <p:nvPr/>
        </p:nvSpPr>
        <p:spPr>
          <a:xfrm rot="18900000">
            <a:off x="9313029" y="888106"/>
            <a:ext cx="1041722" cy="1041722"/>
          </a:xfrm>
          <a:prstGeom prst="rect">
            <a:avLst/>
          </a:prstGeom>
          <a:solidFill>
            <a:srgbClr val="00206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99" name="Rounded Rectangle 98"/>
          <p:cNvSpPr/>
          <p:nvPr/>
        </p:nvSpPr>
        <p:spPr bwMode="auto">
          <a:xfrm>
            <a:off x="2652116" y="731205"/>
            <a:ext cx="9283455" cy="746985"/>
          </a:xfrm>
          <a:prstGeom prst="roundRect">
            <a:avLst/>
          </a:prstGeom>
          <a:solidFill>
            <a:schemeClr val="bg1">
              <a:alpha val="20000"/>
            </a:schemeClr>
          </a:solidFill>
          <a:ln w="142875" cap="rnd">
            <a:solidFill>
              <a:schemeClr val="bg1">
                <a:alpha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a:xfrm>
            <a:off x="3200750" y="930795"/>
            <a:ext cx="2320443" cy="338554"/>
          </a:xfrm>
          <a:prstGeom prst="rect">
            <a:avLst/>
          </a:prstGeom>
        </p:spPr>
        <p:txBody>
          <a:bodyPr wrap="none">
            <a:spAutoFit/>
          </a:bodyPr>
          <a:lstStyle/>
          <a:p>
            <a:r>
              <a:rPr lang="en-US" sz="1600" dirty="0">
                <a:gradFill>
                  <a:gsLst>
                    <a:gs pos="0">
                      <a:srgbClr val="FFFFFF"/>
                    </a:gs>
                    <a:gs pos="100000">
                      <a:srgbClr val="FFFFFF"/>
                    </a:gs>
                  </a:gsLst>
                  <a:lin ang="5400000" scaled="0"/>
                </a:gradFill>
                <a:ea typeface="Segoe UI" pitchFamily="34" charset="0"/>
                <a:cs typeface="Segoe UI" pitchFamily="34" charset="0"/>
              </a:rPr>
              <a:t> People | Process | Tools</a:t>
            </a:r>
            <a:endParaRPr lang="en-US" sz="1600" dirty="0">
              <a:solidFill>
                <a:srgbClr val="505050"/>
              </a:solidFill>
            </a:endParaRPr>
          </a:p>
        </p:txBody>
      </p:sp>
      <p:sp>
        <p:nvSpPr>
          <p:cNvPr id="180" name="Freeform 7"/>
          <p:cNvSpPr>
            <a:spLocks/>
          </p:cNvSpPr>
          <p:nvPr/>
        </p:nvSpPr>
        <p:spPr bwMode="auto">
          <a:xfrm>
            <a:off x="11535284" y="6331871"/>
            <a:ext cx="900805" cy="591199"/>
          </a:xfrm>
          <a:custGeom>
            <a:avLst/>
            <a:gdLst>
              <a:gd name="T0" fmla="*/ 446 w 530"/>
              <a:gd name="T1" fmla="*/ 152 h 348"/>
              <a:gd name="T2" fmla="*/ 446 w 530"/>
              <a:gd name="T3" fmla="*/ 146 h 348"/>
              <a:gd name="T4" fmla="*/ 299 w 530"/>
              <a:gd name="T5" fmla="*/ 0 h 348"/>
              <a:gd name="T6" fmla="*/ 178 w 530"/>
              <a:gd name="T7" fmla="*/ 65 h 348"/>
              <a:gd name="T8" fmla="*/ 138 w 530"/>
              <a:gd name="T9" fmla="*/ 54 h 348"/>
              <a:gd name="T10" fmla="*/ 90 w 530"/>
              <a:gd name="T11" fmla="*/ 68 h 348"/>
              <a:gd name="T12" fmla="*/ 53 w 530"/>
              <a:gd name="T13" fmla="*/ 137 h 348"/>
              <a:gd name="T14" fmla="*/ 0 w 530"/>
              <a:gd name="T15" fmla="*/ 233 h 348"/>
              <a:gd name="T16" fmla="*/ 103 w 530"/>
              <a:gd name="T17" fmla="*/ 348 h 348"/>
              <a:gd name="T18" fmla="*/ 115 w 530"/>
              <a:gd name="T19" fmla="*/ 348 h 348"/>
              <a:gd name="T20" fmla="*/ 127 w 530"/>
              <a:gd name="T21" fmla="*/ 348 h 348"/>
              <a:gd name="T22" fmla="*/ 366 w 530"/>
              <a:gd name="T23" fmla="*/ 348 h 348"/>
              <a:gd name="T24" fmla="*/ 370 w 530"/>
              <a:gd name="T25" fmla="*/ 348 h 348"/>
              <a:gd name="T26" fmla="*/ 376 w 530"/>
              <a:gd name="T27" fmla="*/ 348 h 348"/>
              <a:gd name="T28" fmla="*/ 394 w 530"/>
              <a:gd name="T29" fmla="*/ 348 h 348"/>
              <a:gd name="T30" fmla="*/ 432 w 530"/>
              <a:gd name="T31" fmla="*/ 348 h 348"/>
              <a:gd name="T32" fmla="*/ 530 w 530"/>
              <a:gd name="T33" fmla="*/ 250 h 348"/>
              <a:gd name="T34" fmla="*/ 446 w 530"/>
              <a:gd name="T35" fmla="*/ 15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348">
                <a:moveTo>
                  <a:pt x="446" y="152"/>
                </a:moveTo>
                <a:cubicBezTo>
                  <a:pt x="446" y="150"/>
                  <a:pt x="446" y="148"/>
                  <a:pt x="446" y="146"/>
                </a:cubicBezTo>
                <a:cubicBezTo>
                  <a:pt x="446" y="65"/>
                  <a:pt x="380" y="0"/>
                  <a:pt x="299" y="0"/>
                </a:cubicBezTo>
                <a:cubicBezTo>
                  <a:pt x="249" y="0"/>
                  <a:pt x="204" y="26"/>
                  <a:pt x="178" y="65"/>
                </a:cubicBezTo>
                <a:cubicBezTo>
                  <a:pt x="166" y="58"/>
                  <a:pt x="152" y="54"/>
                  <a:pt x="138" y="54"/>
                </a:cubicBezTo>
                <a:cubicBezTo>
                  <a:pt x="120" y="54"/>
                  <a:pt x="104" y="59"/>
                  <a:pt x="90" y="68"/>
                </a:cubicBezTo>
                <a:cubicBezTo>
                  <a:pt x="68" y="83"/>
                  <a:pt x="53" y="108"/>
                  <a:pt x="53" y="137"/>
                </a:cubicBezTo>
                <a:cubicBezTo>
                  <a:pt x="22" y="157"/>
                  <a:pt x="0" y="193"/>
                  <a:pt x="0" y="233"/>
                </a:cubicBezTo>
                <a:cubicBezTo>
                  <a:pt x="0" y="293"/>
                  <a:pt x="45" y="341"/>
                  <a:pt x="103" y="348"/>
                </a:cubicBezTo>
                <a:cubicBezTo>
                  <a:pt x="106" y="348"/>
                  <a:pt x="111" y="348"/>
                  <a:pt x="115" y="348"/>
                </a:cubicBezTo>
                <a:cubicBezTo>
                  <a:pt x="119" y="348"/>
                  <a:pt x="123" y="348"/>
                  <a:pt x="127" y="348"/>
                </a:cubicBezTo>
                <a:cubicBezTo>
                  <a:pt x="181" y="348"/>
                  <a:pt x="306" y="348"/>
                  <a:pt x="366" y="348"/>
                </a:cubicBezTo>
                <a:cubicBezTo>
                  <a:pt x="368" y="348"/>
                  <a:pt x="369" y="348"/>
                  <a:pt x="370" y="348"/>
                </a:cubicBezTo>
                <a:cubicBezTo>
                  <a:pt x="376" y="348"/>
                  <a:pt x="376" y="348"/>
                  <a:pt x="376" y="348"/>
                </a:cubicBezTo>
                <a:cubicBezTo>
                  <a:pt x="379" y="348"/>
                  <a:pt x="388" y="348"/>
                  <a:pt x="394" y="348"/>
                </a:cubicBezTo>
                <a:cubicBezTo>
                  <a:pt x="432" y="348"/>
                  <a:pt x="432" y="348"/>
                  <a:pt x="432" y="348"/>
                </a:cubicBezTo>
                <a:cubicBezTo>
                  <a:pt x="487" y="347"/>
                  <a:pt x="530" y="303"/>
                  <a:pt x="530" y="250"/>
                </a:cubicBezTo>
                <a:cubicBezTo>
                  <a:pt x="530" y="200"/>
                  <a:pt x="493" y="159"/>
                  <a:pt x="446" y="152"/>
                </a:cubicBezTo>
                <a:close/>
              </a:path>
            </a:pathLst>
          </a:custGeom>
          <a:solidFill>
            <a:schemeClr val="accent5">
              <a:alpha val="5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600" kern="0">
              <a:solidFill>
                <a:prstClr val="black"/>
              </a:solidFill>
              <a:latin typeface="Calibri" panose="020F0502020204030204"/>
            </a:endParaRPr>
          </a:p>
        </p:txBody>
      </p:sp>
      <p:sp>
        <p:nvSpPr>
          <p:cNvPr id="4" name="Isosceles Triangle 3"/>
          <p:cNvSpPr/>
          <p:nvPr/>
        </p:nvSpPr>
        <p:spPr bwMode="auto">
          <a:xfrm rot="5400000">
            <a:off x="2872374" y="608477"/>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4" name="Isosceles Triangle 3"/>
          <p:cNvSpPr/>
          <p:nvPr/>
        </p:nvSpPr>
        <p:spPr bwMode="auto">
          <a:xfrm rot="5400000">
            <a:off x="6018803" y="608477"/>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5" name="Isosceles Triangle 3"/>
          <p:cNvSpPr/>
          <p:nvPr/>
        </p:nvSpPr>
        <p:spPr bwMode="auto">
          <a:xfrm rot="5400000">
            <a:off x="9134602" y="608478"/>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6" name="Isosceles Triangle 3"/>
          <p:cNvSpPr/>
          <p:nvPr/>
        </p:nvSpPr>
        <p:spPr bwMode="auto">
          <a:xfrm rot="16200000" flipH="1">
            <a:off x="2770204" y="1291318"/>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7" name="Isosceles Triangle 3"/>
          <p:cNvSpPr/>
          <p:nvPr/>
        </p:nvSpPr>
        <p:spPr bwMode="auto">
          <a:xfrm rot="16200000" flipH="1">
            <a:off x="5919842" y="1291319"/>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8" name="Isosceles Triangle 3"/>
          <p:cNvSpPr/>
          <p:nvPr/>
        </p:nvSpPr>
        <p:spPr bwMode="auto">
          <a:xfrm rot="16200000" flipH="1">
            <a:off x="9058431" y="1291320"/>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9601480" y="33426"/>
            <a:ext cx="2229794" cy="1452178"/>
            <a:chOff x="9698195" y="0"/>
            <a:chExt cx="2229794" cy="1452178"/>
          </a:xfrm>
        </p:grpSpPr>
        <p:pic>
          <p:nvPicPr>
            <p:cNvPr id="5" name="Picture 4"/>
            <p:cNvPicPr>
              <a:picLocks noChangeAspect="1"/>
            </p:cNvPicPr>
            <p:nvPr/>
          </p:nvPicPr>
          <p:blipFill>
            <a:blip r:embed="rId10"/>
            <a:stretch>
              <a:fillRect/>
            </a:stretch>
          </p:blipFill>
          <p:spPr>
            <a:xfrm>
              <a:off x="9698195" y="219347"/>
              <a:ext cx="1695143" cy="1232831"/>
            </a:xfrm>
            <a:prstGeom prst="rect">
              <a:avLst/>
            </a:prstGeom>
          </p:spPr>
        </p:pic>
        <p:grpSp>
          <p:nvGrpSpPr>
            <p:cNvPr id="199" name="Group 198"/>
            <p:cNvGrpSpPr/>
            <p:nvPr/>
          </p:nvGrpSpPr>
          <p:grpSpPr>
            <a:xfrm>
              <a:off x="11080289" y="0"/>
              <a:ext cx="847700" cy="1452178"/>
              <a:chOff x="10147300" y="798513"/>
              <a:chExt cx="1128713" cy="1933575"/>
            </a:xfrm>
          </p:grpSpPr>
          <p:sp>
            <p:nvSpPr>
              <p:cNvPr id="200" name="Freeform 5"/>
              <p:cNvSpPr>
                <a:spLocks/>
              </p:cNvSpPr>
              <p:nvPr/>
            </p:nvSpPr>
            <p:spPr bwMode="auto">
              <a:xfrm>
                <a:off x="10566400" y="1195388"/>
                <a:ext cx="609600" cy="1306513"/>
              </a:xfrm>
              <a:custGeom>
                <a:avLst/>
                <a:gdLst>
                  <a:gd name="T0" fmla="*/ 384 w 384"/>
                  <a:gd name="T1" fmla="*/ 823 h 823"/>
                  <a:gd name="T2" fmla="*/ 0 w 384"/>
                  <a:gd name="T3" fmla="*/ 823 h 823"/>
                  <a:gd name="T4" fmla="*/ 55 w 384"/>
                  <a:gd name="T5" fmla="*/ 0 h 823"/>
                  <a:gd name="T6" fmla="*/ 203 w 384"/>
                  <a:gd name="T7" fmla="*/ 46 h 823"/>
                  <a:gd name="T8" fmla="*/ 331 w 384"/>
                  <a:gd name="T9" fmla="*/ 0 h 823"/>
                  <a:gd name="T10" fmla="*/ 384 w 384"/>
                  <a:gd name="T11" fmla="*/ 823 h 823"/>
                </a:gdLst>
                <a:ahLst/>
                <a:cxnLst>
                  <a:cxn ang="0">
                    <a:pos x="T0" y="T1"/>
                  </a:cxn>
                  <a:cxn ang="0">
                    <a:pos x="T2" y="T3"/>
                  </a:cxn>
                  <a:cxn ang="0">
                    <a:pos x="T4" y="T5"/>
                  </a:cxn>
                  <a:cxn ang="0">
                    <a:pos x="T6" y="T7"/>
                  </a:cxn>
                  <a:cxn ang="0">
                    <a:pos x="T8" y="T9"/>
                  </a:cxn>
                  <a:cxn ang="0">
                    <a:pos x="T10" y="T11"/>
                  </a:cxn>
                </a:cxnLst>
                <a:rect l="0" t="0" r="r" b="b"/>
                <a:pathLst>
                  <a:path w="384" h="823">
                    <a:moveTo>
                      <a:pt x="384" y="823"/>
                    </a:moveTo>
                    <a:lnTo>
                      <a:pt x="0" y="823"/>
                    </a:lnTo>
                    <a:lnTo>
                      <a:pt x="55" y="0"/>
                    </a:lnTo>
                    <a:lnTo>
                      <a:pt x="203" y="46"/>
                    </a:lnTo>
                    <a:lnTo>
                      <a:pt x="331" y="0"/>
                    </a:lnTo>
                    <a:lnTo>
                      <a:pt x="384" y="82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1" name="Freeform 6"/>
              <p:cNvSpPr>
                <a:spLocks/>
              </p:cNvSpPr>
              <p:nvPr/>
            </p:nvSpPr>
            <p:spPr bwMode="auto">
              <a:xfrm>
                <a:off x="10721975" y="2654300"/>
                <a:ext cx="158750" cy="77788"/>
              </a:xfrm>
              <a:custGeom>
                <a:avLst/>
                <a:gdLst>
                  <a:gd name="T0" fmla="*/ 36 w 71"/>
                  <a:gd name="T1" fmla="*/ 0 h 35"/>
                  <a:gd name="T2" fmla="*/ 0 w 71"/>
                  <a:gd name="T3" fmla="*/ 35 h 35"/>
                  <a:gd name="T4" fmla="*/ 71 w 71"/>
                  <a:gd name="T5" fmla="*/ 35 h 35"/>
                  <a:gd name="T6" fmla="*/ 36 w 71"/>
                  <a:gd name="T7" fmla="*/ 0 h 35"/>
                </a:gdLst>
                <a:ahLst/>
                <a:cxnLst>
                  <a:cxn ang="0">
                    <a:pos x="T0" y="T1"/>
                  </a:cxn>
                  <a:cxn ang="0">
                    <a:pos x="T2" y="T3"/>
                  </a:cxn>
                  <a:cxn ang="0">
                    <a:pos x="T4" y="T5"/>
                  </a:cxn>
                  <a:cxn ang="0">
                    <a:pos x="T6" y="T7"/>
                  </a:cxn>
                </a:cxnLst>
                <a:rect l="0" t="0" r="r" b="b"/>
                <a:pathLst>
                  <a:path w="71" h="35">
                    <a:moveTo>
                      <a:pt x="36" y="0"/>
                    </a:moveTo>
                    <a:cubicBezTo>
                      <a:pt x="16" y="0"/>
                      <a:pt x="0" y="16"/>
                      <a:pt x="0" y="35"/>
                    </a:cubicBezTo>
                    <a:cubicBezTo>
                      <a:pt x="71" y="35"/>
                      <a:pt x="71" y="35"/>
                      <a:pt x="71" y="35"/>
                    </a:cubicBezTo>
                    <a:cubicBezTo>
                      <a:pt x="71" y="16"/>
                      <a:pt x="55" y="0"/>
                      <a:pt x="36"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2" name="Freeform 7"/>
              <p:cNvSpPr>
                <a:spLocks/>
              </p:cNvSpPr>
              <p:nvPr/>
            </p:nvSpPr>
            <p:spPr bwMode="auto">
              <a:xfrm>
                <a:off x="10147300" y="2632075"/>
                <a:ext cx="200025" cy="100013"/>
              </a:xfrm>
              <a:custGeom>
                <a:avLst/>
                <a:gdLst>
                  <a:gd name="T0" fmla="*/ 45 w 90"/>
                  <a:gd name="T1" fmla="*/ 0 h 45"/>
                  <a:gd name="T2" fmla="*/ 0 w 90"/>
                  <a:gd name="T3" fmla="*/ 45 h 45"/>
                  <a:gd name="T4" fmla="*/ 90 w 90"/>
                  <a:gd name="T5" fmla="*/ 45 h 45"/>
                  <a:gd name="T6" fmla="*/ 45 w 90"/>
                  <a:gd name="T7" fmla="*/ 0 h 45"/>
                </a:gdLst>
                <a:ahLst/>
                <a:cxnLst>
                  <a:cxn ang="0">
                    <a:pos x="T0" y="T1"/>
                  </a:cxn>
                  <a:cxn ang="0">
                    <a:pos x="T2" y="T3"/>
                  </a:cxn>
                  <a:cxn ang="0">
                    <a:pos x="T4" y="T5"/>
                  </a:cxn>
                  <a:cxn ang="0">
                    <a:pos x="T6" y="T7"/>
                  </a:cxn>
                </a:cxnLst>
                <a:rect l="0" t="0" r="r" b="b"/>
                <a:pathLst>
                  <a:path w="90" h="45">
                    <a:moveTo>
                      <a:pt x="45" y="0"/>
                    </a:moveTo>
                    <a:cubicBezTo>
                      <a:pt x="20" y="0"/>
                      <a:pt x="0" y="20"/>
                      <a:pt x="0" y="45"/>
                    </a:cubicBezTo>
                    <a:cubicBezTo>
                      <a:pt x="90" y="45"/>
                      <a:pt x="90" y="45"/>
                      <a:pt x="90" y="45"/>
                    </a:cubicBezTo>
                    <a:cubicBezTo>
                      <a:pt x="90"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3" name="Freeform 8"/>
              <p:cNvSpPr>
                <a:spLocks/>
              </p:cNvSpPr>
              <p:nvPr/>
            </p:nvSpPr>
            <p:spPr bwMode="auto">
              <a:xfrm>
                <a:off x="10460038" y="2632075"/>
                <a:ext cx="201613" cy="100013"/>
              </a:xfrm>
              <a:custGeom>
                <a:avLst/>
                <a:gdLst>
                  <a:gd name="T0" fmla="*/ 45 w 91"/>
                  <a:gd name="T1" fmla="*/ 0 h 45"/>
                  <a:gd name="T2" fmla="*/ 0 w 91"/>
                  <a:gd name="T3" fmla="*/ 45 h 45"/>
                  <a:gd name="T4" fmla="*/ 91 w 91"/>
                  <a:gd name="T5" fmla="*/ 45 h 45"/>
                  <a:gd name="T6" fmla="*/ 45 w 91"/>
                  <a:gd name="T7" fmla="*/ 0 h 45"/>
                </a:gdLst>
                <a:ahLst/>
                <a:cxnLst>
                  <a:cxn ang="0">
                    <a:pos x="T0" y="T1"/>
                  </a:cxn>
                  <a:cxn ang="0">
                    <a:pos x="T2" y="T3"/>
                  </a:cxn>
                  <a:cxn ang="0">
                    <a:pos x="T4" y="T5"/>
                  </a:cxn>
                  <a:cxn ang="0">
                    <a:pos x="T6" y="T7"/>
                  </a:cxn>
                </a:cxnLst>
                <a:rect l="0" t="0" r="r" b="b"/>
                <a:pathLst>
                  <a:path w="91" h="45">
                    <a:moveTo>
                      <a:pt x="45" y="0"/>
                    </a:moveTo>
                    <a:cubicBezTo>
                      <a:pt x="20" y="0"/>
                      <a:pt x="0" y="20"/>
                      <a:pt x="0" y="45"/>
                    </a:cubicBezTo>
                    <a:cubicBezTo>
                      <a:pt x="91" y="45"/>
                      <a:pt x="91" y="45"/>
                      <a:pt x="91" y="45"/>
                    </a:cubicBezTo>
                    <a:cubicBezTo>
                      <a:pt x="91"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4" name="Freeform 9"/>
              <p:cNvSpPr>
                <a:spLocks/>
              </p:cNvSpPr>
              <p:nvPr/>
            </p:nvSpPr>
            <p:spPr bwMode="auto">
              <a:xfrm>
                <a:off x="10898188" y="2654300"/>
                <a:ext cx="155575" cy="77788"/>
              </a:xfrm>
              <a:custGeom>
                <a:avLst/>
                <a:gdLst>
                  <a:gd name="T0" fmla="*/ 35 w 70"/>
                  <a:gd name="T1" fmla="*/ 0 h 35"/>
                  <a:gd name="T2" fmla="*/ 0 w 70"/>
                  <a:gd name="T3" fmla="*/ 35 h 35"/>
                  <a:gd name="T4" fmla="*/ 70 w 70"/>
                  <a:gd name="T5" fmla="*/ 35 h 35"/>
                  <a:gd name="T6" fmla="*/ 35 w 70"/>
                  <a:gd name="T7" fmla="*/ 0 h 35"/>
                </a:gdLst>
                <a:ahLst/>
                <a:cxnLst>
                  <a:cxn ang="0">
                    <a:pos x="T0" y="T1"/>
                  </a:cxn>
                  <a:cxn ang="0">
                    <a:pos x="T2" y="T3"/>
                  </a:cxn>
                  <a:cxn ang="0">
                    <a:pos x="T4" y="T5"/>
                  </a:cxn>
                  <a:cxn ang="0">
                    <a:pos x="T6" y="T7"/>
                  </a:cxn>
                </a:cxnLst>
                <a:rect l="0" t="0" r="r" b="b"/>
                <a:pathLst>
                  <a:path w="70" h="35">
                    <a:moveTo>
                      <a:pt x="35" y="0"/>
                    </a:moveTo>
                    <a:cubicBezTo>
                      <a:pt x="16" y="0"/>
                      <a:pt x="0" y="16"/>
                      <a:pt x="0" y="35"/>
                    </a:cubicBezTo>
                    <a:cubicBezTo>
                      <a:pt x="70" y="35"/>
                      <a:pt x="70" y="35"/>
                      <a:pt x="70" y="35"/>
                    </a:cubicBezTo>
                    <a:cubicBezTo>
                      <a:pt x="70" y="16"/>
                      <a:pt x="54" y="0"/>
                      <a:pt x="35"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5" name="Freeform 10"/>
              <p:cNvSpPr>
                <a:spLocks/>
              </p:cNvSpPr>
              <p:nvPr/>
            </p:nvSpPr>
            <p:spPr bwMode="auto">
              <a:xfrm>
                <a:off x="10780713" y="828675"/>
                <a:ext cx="241300" cy="293688"/>
              </a:xfrm>
              <a:custGeom>
                <a:avLst/>
                <a:gdLst>
                  <a:gd name="T0" fmla="*/ 98 w 109"/>
                  <a:gd name="T1" fmla="*/ 75 h 132"/>
                  <a:gd name="T2" fmla="*/ 38 w 109"/>
                  <a:gd name="T3" fmla="*/ 124 h 132"/>
                  <a:gd name="T4" fmla="*/ 10 w 109"/>
                  <a:gd name="T5" fmla="*/ 50 h 132"/>
                  <a:gd name="T6" fmla="*/ 76 w 109"/>
                  <a:gd name="T7" fmla="*/ 8 h 132"/>
                  <a:gd name="T8" fmla="*/ 98 w 109"/>
                  <a:gd name="T9" fmla="*/ 75 h 132"/>
                </a:gdLst>
                <a:ahLst/>
                <a:cxnLst>
                  <a:cxn ang="0">
                    <a:pos x="T0" y="T1"/>
                  </a:cxn>
                  <a:cxn ang="0">
                    <a:pos x="T2" y="T3"/>
                  </a:cxn>
                  <a:cxn ang="0">
                    <a:pos x="T4" y="T5"/>
                  </a:cxn>
                  <a:cxn ang="0">
                    <a:pos x="T6" y="T7"/>
                  </a:cxn>
                  <a:cxn ang="0">
                    <a:pos x="T8" y="T9"/>
                  </a:cxn>
                </a:cxnLst>
                <a:rect l="0" t="0" r="r" b="b"/>
                <a:pathLst>
                  <a:path w="109" h="132">
                    <a:moveTo>
                      <a:pt x="98" y="75"/>
                    </a:moveTo>
                    <a:cubicBezTo>
                      <a:pt x="88" y="107"/>
                      <a:pt x="64" y="132"/>
                      <a:pt x="38" y="124"/>
                    </a:cubicBezTo>
                    <a:cubicBezTo>
                      <a:pt x="12" y="115"/>
                      <a:pt x="0" y="82"/>
                      <a:pt x="10" y="50"/>
                    </a:cubicBezTo>
                    <a:cubicBezTo>
                      <a:pt x="21" y="19"/>
                      <a:pt x="50" y="0"/>
                      <a:pt x="76" y="8"/>
                    </a:cubicBezTo>
                    <a:cubicBezTo>
                      <a:pt x="102" y="17"/>
                      <a:pt x="109" y="43"/>
                      <a:pt x="98"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6" name="Freeform 11"/>
              <p:cNvSpPr>
                <a:spLocks/>
              </p:cNvSpPr>
              <p:nvPr/>
            </p:nvSpPr>
            <p:spPr bwMode="auto">
              <a:xfrm>
                <a:off x="10747375" y="798513"/>
                <a:ext cx="241300" cy="273050"/>
              </a:xfrm>
              <a:custGeom>
                <a:avLst/>
                <a:gdLst>
                  <a:gd name="T0" fmla="*/ 93 w 109"/>
                  <a:gd name="T1" fmla="*/ 39 h 123"/>
                  <a:gd name="T2" fmla="*/ 83 w 109"/>
                  <a:gd name="T3" fmla="*/ 111 h 123"/>
                  <a:gd name="T4" fmla="*/ 16 w 109"/>
                  <a:gd name="T5" fmla="*/ 84 h 123"/>
                  <a:gd name="T6" fmla="*/ 25 w 109"/>
                  <a:gd name="T7" fmla="*/ 12 h 123"/>
                  <a:gd name="T8" fmla="*/ 93 w 109"/>
                  <a:gd name="T9" fmla="*/ 39 h 123"/>
                </a:gdLst>
                <a:ahLst/>
                <a:cxnLst>
                  <a:cxn ang="0">
                    <a:pos x="T0" y="T1"/>
                  </a:cxn>
                  <a:cxn ang="0">
                    <a:pos x="T2" y="T3"/>
                  </a:cxn>
                  <a:cxn ang="0">
                    <a:pos x="T4" y="T5"/>
                  </a:cxn>
                  <a:cxn ang="0">
                    <a:pos x="T6" y="T7"/>
                  </a:cxn>
                  <a:cxn ang="0">
                    <a:pos x="T8" y="T9"/>
                  </a:cxn>
                </a:cxnLst>
                <a:rect l="0" t="0" r="r" b="b"/>
                <a:pathLst>
                  <a:path w="109" h="123">
                    <a:moveTo>
                      <a:pt x="93" y="39"/>
                    </a:moveTo>
                    <a:cubicBezTo>
                      <a:pt x="109" y="66"/>
                      <a:pt x="104" y="98"/>
                      <a:pt x="83" y="111"/>
                    </a:cubicBezTo>
                    <a:cubicBezTo>
                      <a:pt x="62" y="123"/>
                      <a:pt x="32" y="111"/>
                      <a:pt x="16" y="84"/>
                    </a:cubicBezTo>
                    <a:cubicBezTo>
                      <a:pt x="0" y="57"/>
                      <a:pt x="4" y="25"/>
                      <a:pt x="25" y="12"/>
                    </a:cubicBezTo>
                    <a:cubicBezTo>
                      <a:pt x="47" y="0"/>
                      <a:pt x="77" y="12"/>
                      <a:pt x="93"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7" name="Freeform 12"/>
              <p:cNvSpPr>
                <a:spLocks/>
              </p:cNvSpPr>
              <p:nvPr/>
            </p:nvSpPr>
            <p:spPr bwMode="auto">
              <a:xfrm>
                <a:off x="10826750" y="1050925"/>
                <a:ext cx="123825" cy="131763"/>
              </a:xfrm>
              <a:custGeom>
                <a:avLst/>
                <a:gdLst>
                  <a:gd name="T0" fmla="*/ 56 w 56"/>
                  <a:gd name="T1" fmla="*/ 45 h 59"/>
                  <a:gd name="T2" fmla="*/ 28 w 56"/>
                  <a:gd name="T3" fmla="*/ 59 h 59"/>
                  <a:gd name="T4" fmla="*/ 0 w 56"/>
                  <a:gd name="T5" fmla="*/ 45 h 59"/>
                  <a:gd name="T6" fmla="*/ 0 w 56"/>
                  <a:gd name="T7" fmla="*/ 0 h 59"/>
                  <a:gd name="T8" fmla="*/ 56 w 56"/>
                  <a:gd name="T9" fmla="*/ 0 h 59"/>
                  <a:gd name="T10" fmla="*/ 56 w 56"/>
                  <a:gd name="T11" fmla="*/ 45 h 59"/>
                </a:gdLst>
                <a:ahLst/>
                <a:cxnLst>
                  <a:cxn ang="0">
                    <a:pos x="T0" y="T1"/>
                  </a:cxn>
                  <a:cxn ang="0">
                    <a:pos x="T2" y="T3"/>
                  </a:cxn>
                  <a:cxn ang="0">
                    <a:pos x="T4" y="T5"/>
                  </a:cxn>
                  <a:cxn ang="0">
                    <a:pos x="T6" y="T7"/>
                  </a:cxn>
                  <a:cxn ang="0">
                    <a:pos x="T8" y="T9"/>
                  </a:cxn>
                  <a:cxn ang="0">
                    <a:pos x="T10" y="T11"/>
                  </a:cxn>
                </a:cxnLst>
                <a:rect l="0" t="0" r="r" b="b"/>
                <a:pathLst>
                  <a:path w="56" h="59">
                    <a:moveTo>
                      <a:pt x="56" y="45"/>
                    </a:moveTo>
                    <a:cubicBezTo>
                      <a:pt x="56" y="45"/>
                      <a:pt x="48" y="59"/>
                      <a:pt x="28" y="59"/>
                    </a:cubicBezTo>
                    <a:cubicBezTo>
                      <a:pt x="9" y="59"/>
                      <a:pt x="0" y="45"/>
                      <a:pt x="0" y="45"/>
                    </a:cubicBezTo>
                    <a:cubicBezTo>
                      <a:pt x="0" y="0"/>
                      <a:pt x="0" y="0"/>
                      <a:pt x="0" y="0"/>
                    </a:cubicBezTo>
                    <a:cubicBezTo>
                      <a:pt x="56" y="0"/>
                      <a:pt x="56" y="0"/>
                      <a:pt x="56" y="0"/>
                    </a:cubicBezTo>
                    <a:lnTo>
                      <a:pt x="56" y="4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8" name="Freeform 13"/>
              <p:cNvSpPr>
                <a:spLocks/>
              </p:cNvSpPr>
              <p:nvPr/>
            </p:nvSpPr>
            <p:spPr bwMode="auto">
              <a:xfrm>
                <a:off x="10493375" y="1195388"/>
                <a:ext cx="304800" cy="690563"/>
              </a:xfrm>
              <a:custGeom>
                <a:avLst/>
                <a:gdLst>
                  <a:gd name="T0" fmla="*/ 137 w 137"/>
                  <a:gd name="T1" fmla="*/ 10 h 311"/>
                  <a:gd name="T2" fmla="*/ 72 w 137"/>
                  <a:gd name="T3" fmla="*/ 0 h 311"/>
                  <a:gd name="T4" fmla="*/ 0 w 137"/>
                  <a:gd name="T5" fmla="*/ 311 h 311"/>
                  <a:gd name="T6" fmla="*/ 49 w 137"/>
                  <a:gd name="T7" fmla="*/ 311 h 311"/>
                  <a:gd name="T8" fmla="*/ 137 w 137"/>
                  <a:gd name="T9" fmla="*/ 10 h 311"/>
                </a:gdLst>
                <a:ahLst/>
                <a:cxnLst>
                  <a:cxn ang="0">
                    <a:pos x="T0" y="T1"/>
                  </a:cxn>
                  <a:cxn ang="0">
                    <a:pos x="T2" y="T3"/>
                  </a:cxn>
                  <a:cxn ang="0">
                    <a:pos x="T4" y="T5"/>
                  </a:cxn>
                  <a:cxn ang="0">
                    <a:pos x="T6" y="T7"/>
                  </a:cxn>
                  <a:cxn ang="0">
                    <a:pos x="T8" y="T9"/>
                  </a:cxn>
                </a:cxnLst>
                <a:rect l="0" t="0" r="r" b="b"/>
                <a:pathLst>
                  <a:path w="137" h="311">
                    <a:moveTo>
                      <a:pt x="137" y="10"/>
                    </a:moveTo>
                    <a:cubicBezTo>
                      <a:pt x="121" y="6"/>
                      <a:pt x="88" y="5"/>
                      <a:pt x="72" y="0"/>
                    </a:cubicBezTo>
                    <a:cubicBezTo>
                      <a:pt x="26" y="101"/>
                      <a:pt x="10" y="201"/>
                      <a:pt x="0" y="311"/>
                    </a:cubicBezTo>
                    <a:cubicBezTo>
                      <a:pt x="49" y="311"/>
                      <a:pt x="49" y="311"/>
                      <a:pt x="49" y="311"/>
                    </a:cubicBezTo>
                    <a:cubicBezTo>
                      <a:pt x="60" y="206"/>
                      <a:pt x="92" y="106"/>
                      <a:pt x="137"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09" name="Freeform 14"/>
              <p:cNvSpPr>
                <a:spLocks/>
              </p:cNvSpPr>
              <p:nvPr/>
            </p:nvSpPr>
            <p:spPr bwMode="auto">
              <a:xfrm>
                <a:off x="10983913" y="1189038"/>
                <a:ext cx="292100" cy="690563"/>
              </a:xfrm>
              <a:custGeom>
                <a:avLst/>
                <a:gdLst>
                  <a:gd name="T0" fmla="*/ 58 w 131"/>
                  <a:gd name="T1" fmla="*/ 177 h 311"/>
                  <a:gd name="T2" fmla="*/ 0 w 131"/>
                  <a:gd name="T3" fmla="*/ 13 h 311"/>
                  <a:gd name="T4" fmla="*/ 58 w 131"/>
                  <a:gd name="T5" fmla="*/ 0 h 311"/>
                  <a:gd name="T6" fmla="*/ 116 w 131"/>
                  <a:gd name="T7" fmla="*/ 192 h 311"/>
                  <a:gd name="T8" fmla="*/ 131 w 131"/>
                  <a:gd name="T9" fmla="*/ 311 h 311"/>
                  <a:gd name="T10" fmla="*/ 82 w 131"/>
                  <a:gd name="T11" fmla="*/ 311 h 311"/>
                  <a:gd name="T12" fmla="*/ 58 w 131"/>
                  <a:gd name="T13" fmla="*/ 177 h 311"/>
                </a:gdLst>
                <a:ahLst/>
                <a:cxnLst>
                  <a:cxn ang="0">
                    <a:pos x="T0" y="T1"/>
                  </a:cxn>
                  <a:cxn ang="0">
                    <a:pos x="T2" y="T3"/>
                  </a:cxn>
                  <a:cxn ang="0">
                    <a:pos x="T4" y="T5"/>
                  </a:cxn>
                  <a:cxn ang="0">
                    <a:pos x="T6" y="T7"/>
                  </a:cxn>
                  <a:cxn ang="0">
                    <a:pos x="T8" y="T9"/>
                  </a:cxn>
                  <a:cxn ang="0">
                    <a:pos x="T10" y="T11"/>
                  </a:cxn>
                  <a:cxn ang="0">
                    <a:pos x="T12" y="T13"/>
                  </a:cxn>
                </a:cxnLst>
                <a:rect l="0" t="0" r="r" b="b"/>
                <a:pathLst>
                  <a:path w="131" h="311">
                    <a:moveTo>
                      <a:pt x="58" y="177"/>
                    </a:moveTo>
                    <a:cubicBezTo>
                      <a:pt x="45" y="121"/>
                      <a:pt x="26" y="67"/>
                      <a:pt x="0" y="13"/>
                    </a:cubicBezTo>
                    <a:cubicBezTo>
                      <a:pt x="16" y="9"/>
                      <a:pt x="42" y="4"/>
                      <a:pt x="58" y="0"/>
                    </a:cubicBezTo>
                    <a:cubicBezTo>
                      <a:pt x="87" y="63"/>
                      <a:pt x="104" y="126"/>
                      <a:pt x="116" y="192"/>
                    </a:cubicBezTo>
                    <a:cubicBezTo>
                      <a:pt x="122" y="230"/>
                      <a:pt x="127" y="270"/>
                      <a:pt x="131" y="311"/>
                    </a:cubicBezTo>
                    <a:cubicBezTo>
                      <a:pt x="82" y="311"/>
                      <a:pt x="82" y="311"/>
                      <a:pt x="82" y="311"/>
                    </a:cubicBezTo>
                    <a:cubicBezTo>
                      <a:pt x="77" y="265"/>
                      <a:pt x="69" y="220"/>
                      <a:pt x="58" y="17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0" name="Freeform 15"/>
              <p:cNvSpPr>
                <a:spLocks/>
              </p:cNvSpPr>
              <p:nvPr/>
            </p:nvSpPr>
            <p:spPr bwMode="auto">
              <a:xfrm>
                <a:off x="10709275" y="1781175"/>
                <a:ext cx="173038" cy="887413"/>
              </a:xfrm>
              <a:custGeom>
                <a:avLst/>
                <a:gdLst>
                  <a:gd name="T0" fmla="*/ 94 w 109"/>
                  <a:gd name="T1" fmla="*/ 559 h 559"/>
                  <a:gd name="T2" fmla="*/ 22 w 109"/>
                  <a:gd name="T3" fmla="*/ 559 h 559"/>
                  <a:gd name="T4" fmla="*/ 0 w 109"/>
                  <a:gd name="T5" fmla="*/ 0 h 559"/>
                  <a:gd name="T6" fmla="*/ 109 w 109"/>
                  <a:gd name="T7" fmla="*/ 101 h 559"/>
                  <a:gd name="T8" fmla="*/ 94 w 109"/>
                  <a:gd name="T9" fmla="*/ 559 h 559"/>
                </a:gdLst>
                <a:ahLst/>
                <a:cxnLst>
                  <a:cxn ang="0">
                    <a:pos x="T0" y="T1"/>
                  </a:cxn>
                  <a:cxn ang="0">
                    <a:pos x="T2" y="T3"/>
                  </a:cxn>
                  <a:cxn ang="0">
                    <a:pos x="T4" y="T5"/>
                  </a:cxn>
                  <a:cxn ang="0">
                    <a:pos x="T6" y="T7"/>
                  </a:cxn>
                  <a:cxn ang="0">
                    <a:pos x="T8" y="T9"/>
                  </a:cxn>
                </a:cxnLst>
                <a:rect l="0" t="0" r="r" b="b"/>
                <a:pathLst>
                  <a:path w="109" h="559">
                    <a:moveTo>
                      <a:pt x="94" y="559"/>
                    </a:moveTo>
                    <a:lnTo>
                      <a:pt x="22" y="559"/>
                    </a:lnTo>
                    <a:lnTo>
                      <a:pt x="0" y="0"/>
                    </a:lnTo>
                    <a:lnTo>
                      <a:pt x="109" y="101"/>
                    </a:lnTo>
                    <a:lnTo>
                      <a:pt x="94"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1" name="Freeform 16"/>
              <p:cNvSpPr>
                <a:spLocks/>
              </p:cNvSpPr>
              <p:nvPr/>
            </p:nvSpPr>
            <p:spPr bwMode="auto">
              <a:xfrm>
                <a:off x="10888663" y="1781175"/>
                <a:ext cx="161925" cy="887413"/>
              </a:xfrm>
              <a:custGeom>
                <a:avLst/>
                <a:gdLst>
                  <a:gd name="T0" fmla="*/ 88 w 102"/>
                  <a:gd name="T1" fmla="*/ 559 h 559"/>
                  <a:gd name="T2" fmla="*/ 17 w 102"/>
                  <a:gd name="T3" fmla="*/ 559 h 559"/>
                  <a:gd name="T4" fmla="*/ 0 w 102"/>
                  <a:gd name="T5" fmla="*/ 101 h 559"/>
                  <a:gd name="T6" fmla="*/ 102 w 102"/>
                  <a:gd name="T7" fmla="*/ 0 h 559"/>
                  <a:gd name="T8" fmla="*/ 88 w 102"/>
                  <a:gd name="T9" fmla="*/ 559 h 559"/>
                </a:gdLst>
                <a:ahLst/>
                <a:cxnLst>
                  <a:cxn ang="0">
                    <a:pos x="T0" y="T1"/>
                  </a:cxn>
                  <a:cxn ang="0">
                    <a:pos x="T2" y="T3"/>
                  </a:cxn>
                  <a:cxn ang="0">
                    <a:pos x="T4" y="T5"/>
                  </a:cxn>
                  <a:cxn ang="0">
                    <a:pos x="T6" y="T7"/>
                  </a:cxn>
                  <a:cxn ang="0">
                    <a:pos x="T8" y="T9"/>
                  </a:cxn>
                </a:cxnLst>
                <a:rect l="0" t="0" r="r" b="b"/>
                <a:pathLst>
                  <a:path w="102" h="559">
                    <a:moveTo>
                      <a:pt x="88" y="559"/>
                    </a:moveTo>
                    <a:lnTo>
                      <a:pt x="17" y="559"/>
                    </a:lnTo>
                    <a:lnTo>
                      <a:pt x="0" y="101"/>
                    </a:lnTo>
                    <a:lnTo>
                      <a:pt x="102" y="0"/>
                    </a:lnTo>
                    <a:lnTo>
                      <a:pt x="88"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2" name="Freeform 17"/>
              <p:cNvSpPr>
                <a:spLocks/>
              </p:cNvSpPr>
              <p:nvPr/>
            </p:nvSpPr>
            <p:spPr bwMode="auto">
              <a:xfrm>
                <a:off x="10506075" y="1885950"/>
                <a:ext cx="80963" cy="88900"/>
              </a:xfrm>
              <a:custGeom>
                <a:avLst/>
                <a:gdLst>
                  <a:gd name="T0" fmla="*/ 0 w 36"/>
                  <a:gd name="T1" fmla="*/ 0 h 40"/>
                  <a:gd name="T2" fmla="*/ 0 w 36"/>
                  <a:gd name="T3" fmla="*/ 22 h 40"/>
                  <a:gd name="T4" fmla="*/ 18 w 36"/>
                  <a:gd name="T5" fmla="*/ 40 h 40"/>
                  <a:gd name="T6" fmla="*/ 36 w 36"/>
                  <a:gd name="T7" fmla="*/ 22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2"/>
                      <a:pt x="0" y="22"/>
                      <a:pt x="0" y="22"/>
                    </a:cubicBezTo>
                    <a:cubicBezTo>
                      <a:pt x="0" y="32"/>
                      <a:pt x="8" y="40"/>
                      <a:pt x="18" y="40"/>
                    </a:cubicBezTo>
                    <a:cubicBezTo>
                      <a:pt x="28" y="40"/>
                      <a:pt x="36" y="32"/>
                      <a:pt x="36" y="22"/>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3" name="Freeform 18"/>
              <p:cNvSpPr>
                <a:spLocks/>
              </p:cNvSpPr>
              <p:nvPr/>
            </p:nvSpPr>
            <p:spPr bwMode="auto">
              <a:xfrm>
                <a:off x="11180763" y="1879600"/>
                <a:ext cx="79375" cy="88900"/>
              </a:xfrm>
              <a:custGeom>
                <a:avLst/>
                <a:gdLst>
                  <a:gd name="T0" fmla="*/ 0 w 36"/>
                  <a:gd name="T1" fmla="*/ 0 h 40"/>
                  <a:gd name="T2" fmla="*/ 0 w 36"/>
                  <a:gd name="T3" fmla="*/ 21 h 40"/>
                  <a:gd name="T4" fmla="*/ 18 w 36"/>
                  <a:gd name="T5" fmla="*/ 40 h 40"/>
                  <a:gd name="T6" fmla="*/ 36 w 36"/>
                  <a:gd name="T7" fmla="*/ 21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1"/>
                      <a:pt x="0" y="21"/>
                      <a:pt x="0" y="21"/>
                    </a:cubicBezTo>
                    <a:cubicBezTo>
                      <a:pt x="0" y="31"/>
                      <a:pt x="8" y="40"/>
                      <a:pt x="18" y="40"/>
                    </a:cubicBezTo>
                    <a:cubicBezTo>
                      <a:pt x="28" y="40"/>
                      <a:pt x="36" y="31"/>
                      <a:pt x="36" y="21"/>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4" name="Freeform 19"/>
              <p:cNvSpPr>
                <a:spLocks/>
              </p:cNvSpPr>
              <p:nvPr/>
            </p:nvSpPr>
            <p:spPr bwMode="auto">
              <a:xfrm>
                <a:off x="10764838" y="901700"/>
                <a:ext cx="246063" cy="220663"/>
              </a:xfrm>
              <a:custGeom>
                <a:avLst/>
                <a:gdLst>
                  <a:gd name="T0" fmla="*/ 106 w 111"/>
                  <a:gd name="T1" fmla="*/ 24 h 99"/>
                  <a:gd name="T2" fmla="*/ 103 w 111"/>
                  <a:gd name="T3" fmla="*/ 23 h 99"/>
                  <a:gd name="T4" fmla="*/ 103 w 111"/>
                  <a:gd name="T5" fmla="*/ 16 h 99"/>
                  <a:gd name="T6" fmla="*/ 103 w 111"/>
                  <a:gd name="T7" fmla="*/ 14 h 99"/>
                  <a:gd name="T8" fmla="*/ 103 w 111"/>
                  <a:gd name="T9" fmla="*/ 13 h 99"/>
                  <a:gd name="T10" fmla="*/ 102 w 111"/>
                  <a:gd name="T11" fmla="*/ 12 h 99"/>
                  <a:gd name="T12" fmla="*/ 102 w 111"/>
                  <a:gd name="T13" fmla="*/ 11 h 99"/>
                  <a:gd name="T14" fmla="*/ 102 w 111"/>
                  <a:gd name="T15" fmla="*/ 10 h 99"/>
                  <a:gd name="T16" fmla="*/ 102 w 111"/>
                  <a:gd name="T17" fmla="*/ 9 h 99"/>
                  <a:gd name="T18" fmla="*/ 102 w 111"/>
                  <a:gd name="T19" fmla="*/ 9 h 99"/>
                  <a:gd name="T20" fmla="*/ 101 w 111"/>
                  <a:gd name="T21" fmla="*/ 6 h 99"/>
                  <a:gd name="T22" fmla="*/ 100 w 111"/>
                  <a:gd name="T23" fmla="*/ 6 h 99"/>
                  <a:gd name="T24" fmla="*/ 100 w 111"/>
                  <a:gd name="T25" fmla="*/ 5 h 99"/>
                  <a:gd name="T26" fmla="*/ 99 w 111"/>
                  <a:gd name="T27" fmla="*/ 4 h 99"/>
                  <a:gd name="T28" fmla="*/ 99 w 111"/>
                  <a:gd name="T29" fmla="*/ 3 h 99"/>
                  <a:gd name="T30" fmla="*/ 99 w 111"/>
                  <a:gd name="T31" fmla="*/ 3 h 99"/>
                  <a:gd name="T32" fmla="*/ 90 w 111"/>
                  <a:gd name="T33" fmla="*/ 4 h 99"/>
                  <a:gd name="T34" fmla="*/ 74 w 111"/>
                  <a:gd name="T35" fmla="*/ 0 h 99"/>
                  <a:gd name="T36" fmla="*/ 45 w 111"/>
                  <a:gd name="T37" fmla="*/ 4 h 99"/>
                  <a:gd name="T38" fmla="*/ 15 w 111"/>
                  <a:gd name="T39" fmla="*/ 0 h 99"/>
                  <a:gd name="T40" fmla="*/ 11 w 111"/>
                  <a:gd name="T41" fmla="*/ 5 h 99"/>
                  <a:gd name="T42" fmla="*/ 11 w 111"/>
                  <a:gd name="T43" fmla="*/ 5 h 99"/>
                  <a:gd name="T44" fmla="*/ 10 w 111"/>
                  <a:gd name="T45" fmla="*/ 7 h 99"/>
                  <a:gd name="T46" fmla="*/ 10 w 111"/>
                  <a:gd name="T47" fmla="*/ 7 h 99"/>
                  <a:gd name="T48" fmla="*/ 9 w 111"/>
                  <a:gd name="T49" fmla="*/ 9 h 99"/>
                  <a:gd name="T50" fmla="*/ 9 w 111"/>
                  <a:gd name="T51" fmla="*/ 9 h 99"/>
                  <a:gd name="T52" fmla="*/ 9 w 111"/>
                  <a:gd name="T53" fmla="*/ 11 h 99"/>
                  <a:gd name="T54" fmla="*/ 9 w 111"/>
                  <a:gd name="T55" fmla="*/ 12 h 99"/>
                  <a:gd name="T56" fmla="*/ 8 w 111"/>
                  <a:gd name="T57" fmla="*/ 13 h 99"/>
                  <a:gd name="T58" fmla="*/ 8 w 111"/>
                  <a:gd name="T59" fmla="*/ 14 h 99"/>
                  <a:gd name="T60" fmla="*/ 8 w 111"/>
                  <a:gd name="T61" fmla="*/ 16 h 99"/>
                  <a:gd name="T62" fmla="*/ 8 w 111"/>
                  <a:gd name="T63" fmla="*/ 23 h 99"/>
                  <a:gd name="T64" fmla="*/ 7 w 111"/>
                  <a:gd name="T65" fmla="*/ 23 h 99"/>
                  <a:gd name="T66" fmla="*/ 0 w 111"/>
                  <a:gd name="T67" fmla="*/ 31 h 99"/>
                  <a:gd name="T68" fmla="*/ 0 w 111"/>
                  <a:gd name="T69" fmla="*/ 49 h 99"/>
                  <a:gd name="T70" fmla="*/ 8 w 111"/>
                  <a:gd name="T71" fmla="*/ 57 h 99"/>
                  <a:gd name="T72" fmla="*/ 34 w 111"/>
                  <a:gd name="T73" fmla="*/ 99 h 99"/>
                  <a:gd name="T74" fmla="*/ 77 w 111"/>
                  <a:gd name="T75" fmla="*/ 99 h 99"/>
                  <a:gd name="T76" fmla="*/ 103 w 111"/>
                  <a:gd name="T77" fmla="*/ 57 h 99"/>
                  <a:gd name="T78" fmla="*/ 111 w 111"/>
                  <a:gd name="T79" fmla="*/ 49 h 99"/>
                  <a:gd name="T80" fmla="*/ 111 w 111"/>
                  <a:gd name="T81" fmla="*/ 31 h 99"/>
                  <a:gd name="T82" fmla="*/ 106 w 111"/>
                  <a:gd name="T83" fmla="*/ 2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99">
                    <a:moveTo>
                      <a:pt x="106" y="24"/>
                    </a:moveTo>
                    <a:cubicBezTo>
                      <a:pt x="105" y="23"/>
                      <a:pt x="104" y="23"/>
                      <a:pt x="103" y="23"/>
                    </a:cubicBezTo>
                    <a:cubicBezTo>
                      <a:pt x="103" y="16"/>
                      <a:pt x="103" y="16"/>
                      <a:pt x="103" y="16"/>
                    </a:cubicBezTo>
                    <a:cubicBezTo>
                      <a:pt x="103" y="16"/>
                      <a:pt x="103" y="15"/>
                      <a:pt x="103" y="14"/>
                    </a:cubicBezTo>
                    <a:cubicBezTo>
                      <a:pt x="103" y="14"/>
                      <a:pt x="103" y="14"/>
                      <a:pt x="103" y="13"/>
                    </a:cubicBezTo>
                    <a:cubicBezTo>
                      <a:pt x="103" y="13"/>
                      <a:pt x="103" y="13"/>
                      <a:pt x="102" y="12"/>
                    </a:cubicBezTo>
                    <a:cubicBezTo>
                      <a:pt x="102" y="12"/>
                      <a:pt x="102" y="12"/>
                      <a:pt x="102" y="11"/>
                    </a:cubicBezTo>
                    <a:cubicBezTo>
                      <a:pt x="102" y="11"/>
                      <a:pt x="102" y="11"/>
                      <a:pt x="102" y="10"/>
                    </a:cubicBezTo>
                    <a:cubicBezTo>
                      <a:pt x="102" y="10"/>
                      <a:pt x="102" y="10"/>
                      <a:pt x="102" y="9"/>
                    </a:cubicBezTo>
                    <a:cubicBezTo>
                      <a:pt x="102" y="9"/>
                      <a:pt x="102" y="9"/>
                      <a:pt x="102" y="9"/>
                    </a:cubicBezTo>
                    <a:cubicBezTo>
                      <a:pt x="101" y="8"/>
                      <a:pt x="101" y="7"/>
                      <a:pt x="101" y="6"/>
                    </a:cubicBezTo>
                    <a:cubicBezTo>
                      <a:pt x="100" y="6"/>
                      <a:pt x="100" y="6"/>
                      <a:pt x="100" y="6"/>
                    </a:cubicBezTo>
                    <a:cubicBezTo>
                      <a:pt x="100" y="5"/>
                      <a:pt x="100" y="5"/>
                      <a:pt x="100" y="5"/>
                    </a:cubicBezTo>
                    <a:cubicBezTo>
                      <a:pt x="100" y="5"/>
                      <a:pt x="100" y="4"/>
                      <a:pt x="99" y="4"/>
                    </a:cubicBezTo>
                    <a:cubicBezTo>
                      <a:pt x="99" y="4"/>
                      <a:pt x="99" y="3"/>
                      <a:pt x="99" y="3"/>
                    </a:cubicBezTo>
                    <a:cubicBezTo>
                      <a:pt x="99" y="3"/>
                      <a:pt x="99" y="3"/>
                      <a:pt x="99" y="3"/>
                    </a:cubicBezTo>
                    <a:cubicBezTo>
                      <a:pt x="96" y="4"/>
                      <a:pt x="93" y="4"/>
                      <a:pt x="90" y="4"/>
                    </a:cubicBezTo>
                    <a:cubicBezTo>
                      <a:pt x="83" y="4"/>
                      <a:pt x="78" y="2"/>
                      <a:pt x="74" y="0"/>
                    </a:cubicBezTo>
                    <a:cubicBezTo>
                      <a:pt x="67" y="2"/>
                      <a:pt x="57" y="4"/>
                      <a:pt x="45" y="4"/>
                    </a:cubicBezTo>
                    <a:cubicBezTo>
                      <a:pt x="33" y="4"/>
                      <a:pt x="22" y="2"/>
                      <a:pt x="15" y="0"/>
                    </a:cubicBezTo>
                    <a:cubicBezTo>
                      <a:pt x="14" y="1"/>
                      <a:pt x="12" y="3"/>
                      <a:pt x="11" y="5"/>
                    </a:cubicBezTo>
                    <a:cubicBezTo>
                      <a:pt x="11" y="5"/>
                      <a:pt x="11" y="5"/>
                      <a:pt x="11" y="5"/>
                    </a:cubicBezTo>
                    <a:cubicBezTo>
                      <a:pt x="11" y="6"/>
                      <a:pt x="10" y="6"/>
                      <a:pt x="10" y="7"/>
                    </a:cubicBezTo>
                    <a:cubicBezTo>
                      <a:pt x="10" y="7"/>
                      <a:pt x="10" y="7"/>
                      <a:pt x="10" y="7"/>
                    </a:cubicBezTo>
                    <a:cubicBezTo>
                      <a:pt x="10" y="8"/>
                      <a:pt x="10" y="8"/>
                      <a:pt x="9" y="9"/>
                    </a:cubicBezTo>
                    <a:cubicBezTo>
                      <a:pt x="9" y="9"/>
                      <a:pt x="9" y="9"/>
                      <a:pt x="9" y="9"/>
                    </a:cubicBezTo>
                    <a:cubicBezTo>
                      <a:pt x="9" y="10"/>
                      <a:pt x="9" y="11"/>
                      <a:pt x="9" y="11"/>
                    </a:cubicBezTo>
                    <a:cubicBezTo>
                      <a:pt x="9" y="11"/>
                      <a:pt x="9" y="11"/>
                      <a:pt x="9" y="12"/>
                    </a:cubicBezTo>
                    <a:cubicBezTo>
                      <a:pt x="8" y="12"/>
                      <a:pt x="8" y="13"/>
                      <a:pt x="8" y="13"/>
                    </a:cubicBezTo>
                    <a:cubicBezTo>
                      <a:pt x="8" y="14"/>
                      <a:pt x="8" y="14"/>
                      <a:pt x="8" y="14"/>
                    </a:cubicBezTo>
                    <a:cubicBezTo>
                      <a:pt x="8" y="15"/>
                      <a:pt x="8" y="16"/>
                      <a:pt x="8" y="16"/>
                    </a:cubicBezTo>
                    <a:cubicBezTo>
                      <a:pt x="8" y="23"/>
                      <a:pt x="8" y="23"/>
                      <a:pt x="8" y="23"/>
                    </a:cubicBezTo>
                    <a:cubicBezTo>
                      <a:pt x="8" y="23"/>
                      <a:pt x="7" y="23"/>
                      <a:pt x="7" y="23"/>
                    </a:cubicBezTo>
                    <a:cubicBezTo>
                      <a:pt x="3" y="24"/>
                      <a:pt x="0" y="27"/>
                      <a:pt x="0" y="31"/>
                    </a:cubicBezTo>
                    <a:cubicBezTo>
                      <a:pt x="0" y="49"/>
                      <a:pt x="0" y="49"/>
                      <a:pt x="0" y="49"/>
                    </a:cubicBezTo>
                    <a:cubicBezTo>
                      <a:pt x="0" y="53"/>
                      <a:pt x="4" y="57"/>
                      <a:pt x="8" y="57"/>
                    </a:cubicBezTo>
                    <a:cubicBezTo>
                      <a:pt x="8" y="57"/>
                      <a:pt x="22" y="99"/>
                      <a:pt x="34" y="99"/>
                    </a:cubicBezTo>
                    <a:cubicBezTo>
                      <a:pt x="77" y="99"/>
                      <a:pt x="77" y="99"/>
                      <a:pt x="77" y="99"/>
                    </a:cubicBezTo>
                    <a:cubicBezTo>
                      <a:pt x="89" y="99"/>
                      <a:pt x="103" y="57"/>
                      <a:pt x="103" y="57"/>
                    </a:cubicBezTo>
                    <a:cubicBezTo>
                      <a:pt x="107" y="57"/>
                      <a:pt x="111" y="53"/>
                      <a:pt x="111" y="49"/>
                    </a:cubicBezTo>
                    <a:cubicBezTo>
                      <a:pt x="111" y="31"/>
                      <a:pt x="111" y="31"/>
                      <a:pt x="111" y="31"/>
                    </a:cubicBezTo>
                    <a:cubicBezTo>
                      <a:pt x="111" y="28"/>
                      <a:pt x="109" y="25"/>
                      <a:pt x="106" y="24"/>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5" name="Freeform 20"/>
              <p:cNvSpPr>
                <a:spLocks noEditPoints="1"/>
              </p:cNvSpPr>
              <p:nvPr/>
            </p:nvSpPr>
            <p:spPr bwMode="auto">
              <a:xfrm>
                <a:off x="10450513" y="2552700"/>
                <a:ext cx="207963" cy="100013"/>
              </a:xfrm>
              <a:custGeom>
                <a:avLst/>
                <a:gdLst>
                  <a:gd name="T0" fmla="*/ 92 w 93"/>
                  <a:gd name="T1" fmla="*/ 21 h 45"/>
                  <a:gd name="T2" fmla="*/ 69 w 93"/>
                  <a:gd name="T3" fmla="*/ 15 h 45"/>
                  <a:gd name="T4" fmla="*/ 46 w 93"/>
                  <a:gd name="T5" fmla="*/ 14 h 45"/>
                  <a:gd name="T6" fmla="*/ 25 w 93"/>
                  <a:gd name="T7" fmla="*/ 4 h 45"/>
                  <a:gd name="T8" fmla="*/ 1 w 93"/>
                  <a:gd name="T9" fmla="*/ 0 h 45"/>
                  <a:gd name="T10" fmla="*/ 0 w 93"/>
                  <a:gd name="T11" fmla="*/ 3 h 45"/>
                  <a:gd name="T12" fmla="*/ 2 w 93"/>
                  <a:gd name="T13" fmla="*/ 7 h 45"/>
                  <a:gd name="T14" fmla="*/ 3 w 93"/>
                  <a:gd name="T15" fmla="*/ 15 h 45"/>
                  <a:gd name="T16" fmla="*/ 22 w 93"/>
                  <a:gd name="T17" fmla="*/ 32 h 45"/>
                  <a:gd name="T18" fmla="*/ 41 w 93"/>
                  <a:gd name="T19" fmla="*/ 20 h 45"/>
                  <a:gd name="T20" fmla="*/ 45 w 93"/>
                  <a:gd name="T21" fmla="*/ 19 h 45"/>
                  <a:gd name="T22" fmla="*/ 48 w 93"/>
                  <a:gd name="T23" fmla="*/ 21 h 45"/>
                  <a:gd name="T24" fmla="*/ 59 w 93"/>
                  <a:gd name="T25" fmla="*/ 41 h 45"/>
                  <a:gd name="T26" fmla="*/ 83 w 93"/>
                  <a:gd name="T27" fmla="*/ 34 h 45"/>
                  <a:gd name="T28" fmla="*/ 88 w 93"/>
                  <a:gd name="T29" fmla="*/ 27 h 45"/>
                  <a:gd name="T30" fmla="*/ 91 w 93"/>
                  <a:gd name="T31" fmla="*/ 24 h 45"/>
                  <a:gd name="T32" fmla="*/ 92 w 93"/>
                  <a:gd name="T33" fmla="*/ 21 h 45"/>
                  <a:gd name="T34" fmla="*/ 31 w 93"/>
                  <a:gd name="T35" fmla="*/ 27 h 45"/>
                  <a:gd name="T36" fmla="*/ 13 w 93"/>
                  <a:gd name="T37" fmla="*/ 28 h 45"/>
                  <a:gd name="T38" fmla="*/ 7 w 93"/>
                  <a:gd name="T39" fmla="*/ 9 h 45"/>
                  <a:gd name="T40" fmla="*/ 25 w 93"/>
                  <a:gd name="T41" fmla="*/ 6 h 45"/>
                  <a:gd name="T42" fmla="*/ 36 w 93"/>
                  <a:gd name="T43" fmla="*/ 12 h 45"/>
                  <a:gd name="T44" fmla="*/ 31 w 93"/>
                  <a:gd name="T45" fmla="*/ 27 h 45"/>
                  <a:gd name="T46" fmla="*/ 68 w 93"/>
                  <a:gd name="T47" fmla="*/ 41 h 45"/>
                  <a:gd name="T48" fmla="*/ 53 w 93"/>
                  <a:gd name="T49" fmla="*/ 33 h 45"/>
                  <a:gd name="T50" fmla="*/ 56 w 93"/>
                  <a:gd name="T51" fmla="*/ 17 h 45"/>
                  <a:gd name="T52" fmla="*/ 68 w 93"/>
                  <a:gd name="T53" fmla="*/ 17 h 45"/>
                  <a:gd name="T54" fmla="*/ 83 w 93"/>
                  <a:gd name="T55" fmla="*/ 27 h 45"/>
                  <a:gd name="T56" fmla="*/ 68 w 93"/>
                  <a:gd name="T57"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45">
                    <a:moveTo>
                      <a:pt x="92" y="21"/>
                    </a:moveTo>
                    <a:cubicBezTo>
                      <a:pt x="92" y="21"/>
                      <a:pt x="79" y="16"/>
                      <a:pt x="69" y="15"/>
                    </a:cubicBezTo>
                    <a:cubicBezTo>
                      <a:pt x="59" y="14"/>
                      <a:pt x="50" y="15"/>
                      <a:pt x="46" y="14"/>
                    </a:cubicBezTo>
                    <a:cubicBezTo>
                      <a:pt x="41" y="13"/>
                      <a:pt x="34" y="8"/>
                      <a:pt x="25" y="4"/>
                    </a:cubicBezTo>
                    <a:cubicBezTo>
                      <a:pt x="15" y="1"/>
                      <a:pt x="1" y="0"/>
                      <a:pt x="1" y="0"/>
                    </a:cubicBezTo>
                    <a:cubicBezTo>
                      <a:pt x="0" y="0"/>
                      <a:pt x="0" y="1"/>
                      <a:pt x="0" y="3"/>
                    </a:cubicBezTo>
                    <a:cubicBezTo>
                      <a:pt x="0" y="4"/>
                      <a:pt x="0" y="5"/>
                      <a:pt x="2" y="7"/>
                    </a:cubicBezTo>
                    <a:cubicBezTo>
                      <a:pt x="4" y="8"/>
                      <a:pt x="3" y="15"/>
                      <a:pt x="3" y="15"/>
                    </a:cubicBezTo>
                    <a:cubicBezTo>
                      <a:pt x="3" y="26"/>
                      <a:pt x="10" y="31"/>
                      <a:pt x="22" y="32"/>
                    </a:cubicBezTo>
                    <a:cubicBezTo>
                      <a:pt x="34" y="33"/>
                      <a:pt x="39" y="21"/>
                      <a:pt x="41" y="20"/>
                    </a:cubicBezTo>
                    <a:cubicBezTo>
                      <a:pt x="43" y="18"/>
                      <a:pt x="45" y="19"/>
                      <a:pt x="45" y="19"/>
                    </a:cubicBezTo>
                    <a:cubicBezTo>
                      <a:pt x="45" y="19"/>
                      <a:pt x="47" y="19"/>
                      <a:pt x="48" y="21"/>
                    </a:cubicBezTo>
                    <a:cubicBezTo>
                      <a:pt x="49" y="23"/>
                      <a:pt x="48" y="36"/>
                      <a:pt x="59" y="41"/>
                    </a:cubicBezTo>
                    <a:cubicBezTo>
                      <a:pt x="70" y="45"/>
                      <a:pt x="79" y="44"/>
                      <a:pt x="83" y="34"/>
                    </a:cubicBezTo>
                    <a:cubicBezTo>
                      <a:pt x="83" y="34"/>
                      <a:pt x="85" y="28"/>
                      <a:pt x="88" y="27"/>
                    </a:cubicBezTo>
                    <a:cubicBezTo>
                      <a:pt x="90" y="27"/>
                      <a:pt x="90" y="26"/>
                      <a:pt x="91" y="24"/>
                    </a:cubicBezTo>
                    <a:cubicBezTo>
                      <a:pt x="92" y="23"/>
                      <a:pt x="93" y="22"/>
                      <a:pt x="92" y="21"/>
                    </a:cubicBezTo>
                    <a:close/>
                    <a:moveTo>
                      <a:pt x="31" y="27"/>
                    </a:moveTo>
                    <a:cubicBezTo>
                      <a:pt x="27" y="31"/>
                      <a:pt x="21" y="31"/>
                      <a:pt x="13" y="28"/>
                    </a:cubicBezTo>
                    <a:cubicBezTo>
                      <a:pt x="6" y="25"/>
                      <a:pt x="4" y="19"/>
                      <a:pt x="7" y="9"/>
                    </a:cubicBezTo>
                    <a:cubicBezTo>
                      <a:pt x="9" y="0"/>
                      <a:pt x="25" y="6"/>
                      <a:pt x="25" y="6"/>
                    </a:cubicBezTo>
                    <a:cubicBezTo>
                      <a:pt x="31" y="9"/>
                      <a:pt x="31" y="9"/>
                      <a:pt x="36" y="12"/>
                    </a:cubicBezTo>
                    <a:cubicBezTo>
                      <a:pt x="40" y="15"/>
                      <a:pt x="35" y="24"/>
                      <a:pt x="31" y="27"/>
                    </a:cubicBezTo>
                    <a:close/>
                    <a:moveTo>
                      <a:pt x="68" y="41"/>
                    </a:moveTo>
                    <a:cubicBezTo>
                      <a:pt x="61" y="40"/>
                      <a:pt x="55" y="37"/>
                      <a:pt x="53" y="33"/>
                    </a:cubicBezTo>
                    <a:cubicBezTo>
                      <a:pt x="51" y="28"/>
                      <a:pt x="50" y="18"/>
                      <a:pt x="56" y="17"/>
                    </a:cubicBezTo>
                    <a:cubicBezTo>
                      <a:pt x="61" y="16"/>
                      <a:pt x="61" y="16"/>
                      <a:pt x="68" y="17"/>
                    </a:cubicBezTo>
                    <a:cubicBezTo>
                      <a:pt x="68" y="17"/>
                      <a:pt x="85" y="18"/>
                      <a:pt x="83" y="27"/>
                    </a:cubicBezTo>
                    <a:cubicBezTo>
                      <a:pt x="80" y="37"/>
                      <a:pt x="76" y="42"/>
                      <a:pt x="68"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6" name="Freeform 21"/>
              <p:cNvSpPr>
                <a:spLocks/>
              </p:cNvSpPr>
              <p:nvPr/>
            </p:nvSpPr>
            <p:spPr bwMode="auto">
              <a:xfrm>
                <a:off x="10455275" y="2554288"/>
                <a:ext cx="6350" cy="7938"/>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3"/>
                      <a:pt x="1" y="3"/>
                    </a:cubicBezTo>
                    <a:cubicBezTo>
                      <a:pt x="0" y="3"/>
                      <a:pt x="0" y="2"/>
                      <a:pt x="0" y="1"/>
                    </a:cubicBezTo>
                    <a:cubicBezTo>
                      <a:pt x="0" y="1"/>
                      <a:pt x="1" y="0"/>
                      <a:pt x="2" y="0"/>
                    </a:cubicBezTo>
                    <a:cubicBezTo>
                      <a:pt x="2" y="1"/>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7" name="Freeform 22"/>
              <p:cNvSpPr>
                <a:spLocks/>
              </p:cNvSpPr>
              <p:nvPr/>
            </p:nvSpPr>
            <p:spPr bwMode="auto">
              <a:xfrm>
                <a:off x="10644188" y="2601913"/>
                <a:ext cx="6350" cy="6350"/>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2"/>
                      <a:pt x="2" y="3"/>
                      <a:pt x="1" y="3"/>
                    </a:cubicBezTo>
                    <a:cubicBezTo>
                      <a:pt x="0" y="2"/>
                      <a:pt x="0" y="2"/>
                      <a:pt x="0" y="1"/>
                    </a:cubicBezTo>
                    <a:cubicBezTo>
                      <a:pt x="0" y="0"/>
                      <a:pt x="1" y="0"/>
                      <a:pt x="2" y="0"/>
                    </a:cubicBezTo>
                    <a:cubicBezTo>
                      <a:pt x="3"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8" name="Rectangle 23"/>
              <p:cNvSpPr>
                <a:spLocks noChangeArrowheads="1"/>
              </p:cNvSpPr>
              <p:nvPr/>
            </p:nvSpPr>
            <p:spPr bwMode="auto">
              <a:xfrm>
                <a:off x="10247313" y="2632075"/>
                <a:ext cx="312738" cy="1000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9" name="Freeform 24"/>
              <p:cNvSpPr>
                <a:spLocks/>
              </p:cNvSpPr>
              <p:nvPr/>
            </p:nvSpPr>
            <p:spPr bwMode="auto">
              <a:xfrm>
                <a:off x="10328275" y="2601913"/>
                <a:ext cx="96838"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0" name="Freeform 25"/>
              <p:cNvSpPr>
                <a:spLocks/>
              </p:cNvSpPr>
              <p:nvPr/>
            </p:nvSpPr>
            <p:spPr bwMode="auto">
              <a:xfrm>
                <a:off x="10477500" y="2601913"/>
                <a:ext cx="95250"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1" name="Rectangle 26"/>
              <p:cNvSpPr>
                <a:spLocks noChangeArrowheads="1"/>
              </p:cNvSpPr>
              <p:nvPr/>
            </p:nvSpPr>
            <p:spPr bwMode="auto">
              <a:xfrm>
                <a:off x="10377488" y="2601913"/>
                <a:ext cx="149225"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2" name="Freeform 27"/>
              <p:cNvSpPr>
                <a:spLocks/>
              </p:cNvSpPr>
              <p:nvPr/>
            </p:nvSpPr>
            <p:spPr bwMode="auto">
              <a:xfrm>
                <a:off x="10653713" y="1166813"/>
                <a:ext cx="460375" cy="614363"/>
              </a:xfrm>
              <a:custGeom>
                <a:avLst/>
                <a:gdLst>
                  <a:gd name="T0" fmla="*/ 203 w 290"/>
                  <a:gd name="T1" fmla="*/ 3 h 387"/>
                  <a:gd name="T2" fmla="*/ 148 w 290"/>
                  <a:gd name="T3" fmla="*/ 47 h 387"/>
                  <a:gd name="T4" fmla="*/ 92 w 290"/>
                  <a:gd name="T5" fmla="*/ 0 h 387"/>
                  <a:gd name="T6" fmla="*/ 0 w 290"/>
                  <a:gd name="T7" fmla="*/ 18 h 387"/>
                  <a:gd name="T8" fmla="*/ 35 w 290"/>
                  <a:gd name="T9" fmla="*/ 387 h 387"/>
                  <a:gd name="T10" fmla="*/ 250 w 290"/>
                  <a:gd name="T11" fmla="*/ 387 h 387"/>
                  <a:gd name="T12" fmla="*/ 290 w 290"/>
                  <a:gd name="T13" fmla="*/ 14 h 387"/>
                  <a:gd name="T14" fmla="*/ 203 w 290"/>
                  <a:gd name="T15" fmla="*/ 3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87">
                    <a:moveTo>
                      <a:pt x="203" y="3"/>
                    </a:moveTo>
                    <a:lnTo>
                      <a:pt x="148" y="47"/>
                    </a:lnTo>
                    <a:lnTo>
                      <a:pt x="92" y="0"/>
                    </a:lnTo>
                    <a:lnTo>
                      <a:pt x="0" y="18"/>
                    </a:lnTo>
                    <a:lnTo>
                      <a:pt x="35" y="387"/>
                    </a:lnTo>
                    <a:lnTo>
                      <a:pt x="250" y="387"/>
                    </a:lnTo>
                    <a:lnTo>
                      <a:pt x="290" y="14"/>
                    </a:lnTo>
                    <a:lnTo>
                      <a:pt x="203" y="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3" name="Freeform 28"/>
              <p:cNvSpPr>
                <a:spLocks/>
              </p:cNvSpPr>
              <p:nvPr/>
            </p:nvSpPr>
            <p:spPr bwMode="auto">
              <a:xfrm>
                <a:off x="10709275" y="1781175"/>
                <a:ext cx="341313" cy="182563"/>
              </a:xfrm>
              <a:custGeom>
                <a:avLst/>
                <a:gdLst>
                  <a:gd name="T0" fmla="*/ 154 w 154"/>
                  <a:gd name="T1" fmla="*/ 0 h 82"/>
                  <a:gd name="T2" fmla="*/ 0 w 154"/>
                  <a:gd name="T3" fmla="*/ 0 h 82"/>
                  <a:gd name="T4" fmla="*/ 60 w 154"/>
                  <a:gd name="T5" fmla="*/ 70 h 82"/>
                  <a:gd name="T6" fmla="*/ 79 w 154"/>
                  <a:gd name="T7" fmla="*/ 82 h 82"/>
                  <a:gd name="T8" fmla="*/ 98 w 154"/>
                  <a:gd name="T9" fmla="*/ 70 h 82"/>
                  <a:gd name="T10" fmla="*/ 154 w 154"/>
                  <a:gd name="T11" fmla="*/ 0 h 82"/>
                </a:gdLst>
                <a:ahLst/>
                <a:cxnLst>
                  <a:cxn ang="0">
                    <a:pos x="T0" y="T1"/>
                  </a:cxn>
                  <a:cxn ang="0">
                    <a:pos x="T2" y="T3"/>
                  </a:cxn>
                  <a:cxn ang="0">
                    <a:pos x="T4" y="T5"/>
                  </a:cxn>
                  <a:cxn ang="0">
                    <a:pos x="T6" y="T7"/>
                  </a:cxn>
                  <a:cxn ang="0">
                    <a:pos x="T8" y="T9"/>
                  </a:cxn>
                  <a:cxn ang="0">
                    <a:pos x="T10" y="T11"/>
                  </a:cxn>
                </a:cxnLst>
                <a:rect l="0" t="0" r="r" b="b"/>
                <a:pathLst>
                  <a:path w="154" h="82">
                    <a:moveTo>
                      <a:pt x="154" y="0"/>
                    </a:moveTo>
                    <a:cubicBezTo>
                      <a:pt x="0" y="0"/>
                      <a:pt x="0" y="0"/>
                      <a:pt x="0" y="0"/>
                    </a:cubicBezTo>
                    <a:cubicBezTo>
                      <a:pt x="60" y="70"/>
                      <a:pt x="60" y="70"/>
                      <a:pt x="60" y="70"/>
                    </a:cubicBezTo>
                    <a:cubicBezTo>
                      <a:pt x="63" y="77"/>
                      <a:pt x="71" y="82"/>
                      <a:pt x="79" y="82"/>
                    </a:cubicBezTo>
                    <a:cubicBezTo>
                      <a:pt x="87" y="82"/>
                      <a:pt x="94" y="77"/>
                      <a:pt x="98" y="70"/>
                    </a:cubicBezTo>
                    <a:lnTo>
                      <a:pt x="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4" name="Rectangle 29"/>
              <p:cNvSpPr>
                <a:spLocks noChangeArrowheads="1"/>
              </p:cNvSpPr>
              <p:nvPr/>
            </p:nvSpPr>
            <p:spPr bwMode="auto">
              <a:xfrm>
                <a:off x="10836275" y="1411288"/>
                <a:ext cx="22225" cy="106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5" name="Freeform 30"/>
              <p:cNvSpPr>
                <a:spLocks/>
              </p:cNvSpPr>
              <p:nvPr/>
            </p:nvSpPr>
            <p:spPr bwMode="auto">
              <a:xfrm>
                <a:off x="10872788" y="1411288"/>
                <a:ext cx="85725" cy="106363"/>
              </a:xfrm>
              <a:custGeom>
                <a:avLst/>
                <a:gdLst>
                  <a:gd name="T0" fmla="*/ 54 w 54"/>
                  <a:gd name="T1" fmla="*/ 11 h 67"/>
                  <a:gd name="T2" fmla="*/ 34 w 54"/>
                  <a:gd name="T3" fmla="*/ 11 h 67"/>
                  <a:gd name="T4" fmla="*/ 34 w 54"/>
                  <a:gd name="T5" fmla="*/ 67 h 67"/>
                  <a:gd name="T6" fmla="*/ 20 w 54"/>
                  <a:gd name="T7" fmla="*/ 67 h 67"/>
                  <a:gd name="T8" fmla="*/ 20 w 54"/>
                  <a:gd name="T9" fmla="*/ 11 h 67"/>
                  <a:gd name="T10" fmla="*/ 0 w 54"/>
                  <a:gd name="T11" fmla="*/ 11 h 67"/>
                  <a:gd name="T12" fmla="*/ 0 w 54"/>
                  <a:gd name="T13" fmla="*/ 0 h 67"/>
                  <a:gd name="T14" fmla="*/ 54 w 54"/>
                  <a:gd name="T15" fmla="*/ 0 h 67"/>
                  <a:gd name="T16" fmla="*/ 54 w 54"/>
                  <a:gd name="T17"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7">
                    <a:moveTo>
                      <a:pt x="54" y="11"/>
                    </a:moveTo>
                    <a:lnTo>
                      <a:pt x="34" y="11"/>
                    </a:lnTo>
                    <a:lnTo>
                      <a:pt x="34" y="67"/>
                    </a:lnTo>
                    <a:lnTo>
                      <a:pt x="20" y="67"/>
                    </a:lnTo>
                    <a:lnTo>
                      <a:pt x="20" y="11"/>
                    </a:lnTo>
                    <a:lnTo>
                      <a:pt x="0" y="11"/>
                    </a:lnTo>
                    <a:lnTo>
                      <a:pt x="0" y="0"/>
                    </a:lnTo>
                    <a:lnTo>
                      <a:pt x="54" y="0"/>
                    </a:lnTo>
                    <a:lnTo>
                      <a:pt x="5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6" name="Freeform 31"/>
              <p:cNvSpPr>
                <a:spLocks noEditPoints="1"/>
              </p:cNvSpPr>
              <p:nvPr/>
            </p:nvSpPr>
            <p:spPr bwMode="auto">
              <a:xfrm>
                <a:off x="10769600" y="1323975"/>
                <a:ext cx="241300" cy="277813"/>
              </a:xfrm>
              <a:custGeom>
                <a:avLst/>
                <a:gdLst>
                  <a:gd name="T0" fmla="*/ 75 w 152"/>
                  <a:gd name="T1" fmla="*/ 0 h 175"/>
                  <a:gd name="T2" fmla="*/ 0 w 152"/>
                  <a:gd name="T3" fmla="*/ 44 h 175"/>
                  <a:gd name="T4" fmla="*/ 0 w 152"/>
                  <a:gd name="T5" fmla="*/ 132 h 175"/>
                  <a:gd name="T6" fmla="*/ 77 w 152"/>
                  <a:gd name="T7" fmla="*/ 175 h 175"/>
                  <a:gd name="T8" fmla="*/ 152 w 152"/>
                  <a:gd name="T9" fmla="*/ 132 h 175"/>
                  <a:gd name="T10" fmla="*/ 152 w 152"/>
                  <a:gd name="T11" fmla="*/ 44 h 175"/>
                  <a:gd name="T12" fmla="*/ 75 w 152"/>
                  <a:gd name="T13" fmla="*/ 0 h 175"/>
                  <a:gd name="T14" fmla="*/ 141 w 152"/>
                  <a:gd name="T15" fmla="*/ 125 h 175"/>
                  <a:gd name="T16" fmla="*/ 77 w 152"/>
                  <a:gd name="T17" fmla="*/ 163 h 175"/>
                  <a:gd name="T18" fmla="*/ 11 w 152"/>
                  <a:gd name="T19" fmla="*/ 125 h 175"/>
                  <a:gd name="T20" fmla="*/ 11 w 152"/>
                  <a:gd name="T21" fmla="*/ 51 h 175"/>
                  <a:gd name="T22" fmla="*/ 75 w 152"/>
                  <a:gd name="T23" fmla="*/ 13 h 175"/>
                  <a:gd name="T24" fmla="*/ 141 w 152"/>
                  <a:gd name="T25" fmla="*/ 51 h 175"/>
                  <a:gd name="T26" fmla="*/ 141 w 152"/>
                  <a:gd name="T27" fmla="*/ 1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75">
                    <a:moveTo>
                      <a:pt x="75" y="0"/>
                    </a:moveTo>
                    <a:lnTo>
                      <a:pt x="0" y="44"/>
                    </a:lnTo>
                    <a:lnTo>
                      <a:pt x="0" y="132"/>
                    </a:lnTo>
                    <a:lnTo>
                      <a:pt x="77" y="175"/>
                    </a:lnTo>
                    <a:lnTo>
                      <a:pt x="152" y="132"/>
                    </a:lnTo>
                    <a:lnTo>
                      <a:pt x="152" y="44"/>
                    </a:lnTo>
                    <a:lnTo>
                      <a:pt x="75" y="0"/>
                    </a:lnTo>
                    <a:close/>
                    <a:moveTo>
                      <a:pt x="141" y="125"/>
                    </a:moveTo>
                    <a:lnTo>
                      <a:pt x="77" y="163"/>
                    </a:lnTo>
                    <a:lnTo>
                      <a:pt x="11" y="125"/>
                    </a:lnTo>
                    <a:lnTo>
                      <a:pt x="11" y="51"/>
                    </a:lnTo>
                    <a:lnTo>
                      <a:pt x="75" y="13"/>
                    </a:lnTo>
                    <a:lnTo>
                      <a:pt x="141" y="51"/>
                    </a:lnTo>
                    <a:lnTo>
                      <a:pt x="141"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7" name="Rectangle 32"/>
              <p:cNvSpPr>
                <a:spLocks noChangeArrowheads="1"/>
              </p:cNvSpPr>
              <p:nvPr/>
            </p:nvSpPr>
            <p:spPr bwMode="auto">
              <a:xfrm>
                <a:off x="10694988" y="1758950"/>
                <a:ext cx="374650" cy="53975"/>
              </a:xfrm>
              <a:prstGeom prst="rect">
                <a:avLst/>
              </a:prstGeom>
              <a:solidFill>
                <a:srgbClr val="FCD1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8" name="Freeform 33"/>
              <p:cNvSpPr>
                <a:spLocks/>
              </p:cNvSpPr>
              <p:nvPr/>
            </p:nvSpPr>
            <p:spPr bwMode="auto">
              <a:xfrm>
                <a:off x="10847388" y="1736725"/>
                <a:ext cx="85725" cy="100013"/>
              </a:xfrm>
              <a:custGeom>
                <a:avLst/>
                <a:gdLst>
                  <a:gd name="T0" fmla="*/ 28 w 54"/>
                  <a:gd name="T1" fmla="*/ 0 h 63"/>
                  <a:gd name="T2" fmla="*/ 0 w 54"/>
                  <a:gd name="T3" fmla="*/ 16 h 63"/>
                  <a:gd name="T4" fmla="*/ 0 w 54"/>
                  <a:gd name="T5" fmla="*/ 48 h 63"/>
                  <a:gd name="T6" fmla="*/ 28 w 54"/>
                  <a:gd name="T7" fmla="*/ 63 h 63"/>
                  <a:gd name="T8" fmla="*/ 54 w 54"/>
                  <a:gd name="T9" fmla="*/ 48 h 63"/>
                  <a:gd name="T10" fmla="*/ 54 w 54"/>
                  <a:gd name="T11" fmla="*/ 16 h 63"/>
                  <a:gd name="T12" fmla="*/ 28 w 5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54" h="63">
                    <a:moveTo>
                      <a:pt x="28" y="0"/>
                    </a:moveTo>
                    <a:lnTo>
                      <a:pt x="0" y="16"/>
                    </a:lnTo>
                    <a:lnTo>
                      <a:pt x="0" y="48"/>
                    </a:lnTo>
                    <a:lnTo>
                      <a:pt x="28" y="63"/>
                    </a:lnTo>
                    <a:lnTo>
                      <a:pt x="54" y="48"/>
                    </a:lnTo>
                    <a:lnTo>
                      <a:pt x="54" y="16"/>
                    </a:lnTo>
                    <a:lnTo>
                      <a:pt x="28"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pic>
        <p:nvPicPr>
          <p:cNvPr id="173" name="Picture 17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938091" y="5783237"/>
            <a:ext cx="823302" cy="541603"/>
          </a:xfrm>
          <a:prstGeom prst="rect">
            <a:avLst/>
          </a:prstGeom>
        </p:spPr>
      </p:pic>
      <p:pic>
        <p:nvPicPr>
          <p:cNvPr id="179" name="Picture 17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7999" y="5916930"/>
            <a:ext cx="2347360" cy="839181"/>
          </a:xfrm>
          <a:prstGeom prst="rect">
            <a:avLst/>
          </a:prstGeom>
        </p:spPr>
      </p:pic>
      <p:sp>
        <p:nvSpPr>
          <p:cNvPr id="182" name="Freeform 7"/>
          <p:cNvSpPr>
            <a:spLocks/>
          </p:cNvSpPr>
          <p:nvPr/>
        </p:nvSpPr>
        <p:spPr bwMode="auto">
          <a:xfrm>
            <a:off x="4298018" y="6057554"/>
            <a:ext cx="900805" cy="591199"/>
          </a:xfrm>
          <a:custGeom>
            <a:avLst/>
            <a:gdLst>
              <a:gd name="T0" fmla="*/ 446 w 530"/>
              <a:gd name="T1" fmla="*/ 152 h 348"/>
              <a:gd name="T2" fmla="*/ 446 w 530"/>
              <a:gd name="T3" fmla="*/ 146 h 348"/>
              <a:gd name="T4" fmla="*/ 299 w 530"/>
              <a:gd name="T5" fmla="*/ 0 h 348"/>
              <a:gd name="T6" fmla="*/ 178 w 530"/>
              <a:gd name="T7" fmla="*/ 65 h 348"/>
              <a:gd name="T8" fmla="*/ 138 w 530"/>
              <a:gd name="T9" fmla="*/ 54 h 348"/>
              <a:gd name="T10" fmla="*/ 90 w 530"/>
              <a:gd name="T11" fmla="*/ 68 h 348"/>
              <a:gd name="T12" fmla="*/ 53 w 530"/>
              <a:gd name="T13" fmla="*/ 137 h 348"/>
              <a:gd name="T14" fmla="*/ 0 w 530"/>
              <a:gd name="T15" fmla="*/ 233 h 348"/>
              <a:gd name="T16" fmla="*/ 103 w 530"/>
              <a:gd name="T17" fmla="*/ 348 h 348"/>
              <a:gd name="T18" fmla="*/ 115 w 530"/>
              <a:gd name="T19" fmla="*/ 348 h 348"/>
              <a:gd name="T20" fmla="*/ 127 w 530"/>
              <a:gd name="T21" fmla="*/ 348 h 348"/>
              <a:gd name="T22" fmla="*/ 366 w 530"/>
              <a:gd name="T23" fmla="*/ 348 h 348"/>
              <a:gd name="T24" fmla="*/ 370 w 530"/>
              <a:gd name="T25" fmla="*/ 348 h 348"/>
              <a:gd name="T26" fmla="*/ 376 w 530"/>
              <a:gd name="T27" fmla="*/ 348 h 348"/>
              <a:gd name="T28" fmla="*/ 394 w 530"/>
              <a:gd name="T29" fmla="*/ 348 h 348"/>
              <a:gd name="T30" fmla="*/ 432 w 530"/>
              <a:gd name="T31" fmla="*/ 348 h 348"/>
              <a:gd name="T32" fmla="*/ 530 w 530"/>
              <a:gd name="T33" fmla="*/ 250 h 348"/>
              <a:gd name="T34" fmla="*/ 446 w 530"/>
              <a:gd name="T35" fmla="*/ 15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348">
                <a:moveTo>
                  <a:pt x="446" y="152"/>
                </a:moveTo>
                <a:cubicBezTo>
                  <a:pt x="446" y="150"/>
                  <a:pt x="446" y="148"/>
                  <a:pt x="446" y="146"/>
                </a:cubicBezTo>
                <a:cubicBezTo>
                  <a:pt x="446" y="65"/>
                  <a:pt x="380" y="0"/>
                  <a:pt x="299" y="0"/>
                </a:cubicBezTo>
                <a:cubicBezTo>
                  <a:pt x="249" y="0"/>
                  <a:pt x="204" y="26"/>
                  <a:pt x="178" y="65"/>
                </a:cubicBezTo>
                <a:cubicBezTo>
                  <a:pt x="166" y="58"/>
                  <a:pt x="152" y="54"/>
                  <a:pt x="138" y="54"/>
                </a:cubicBezTo>
                <a:cubicBezTo>
                  <a:pt x="120" y="54"/>
                  <a:pt x="104" y="59"/>
                  <a:pt x="90" y="68"/>
                </a:cubicBezTo>
                <a:cubicBezTo>
                  <a:pt x="68" y="83"/>
                  <a:pt x="53" y="108"/>
                  <a:pt x="53" y="137"/>
                </a:cubicBezTo>
                <a:cubicBezTo>
                  <a:pt x="22" y="157"/>
                  <a:pt x="0" y="193"/>
                  <a:pt x="0" y="233"/>
                </a:cubicBezTo>
                <a:cubicBezTo>
                  <a:pt x="0" y="293"/>
                  <a:pt x="45" y="341"/>
                  <a:pt x="103" y="348"/>
                </a:cubicBezTo>
                <a:cubicBezTo>
                  <a:pt x="106" y="348"/>
                  <a:pt x="111" y="348"/>
                  <a:pt x="115" y="348"/>
                </a:cubicBezTo>
                <a:cubicBezTo>
                  <a:pt x="119" y="348"/>
                  <a:pt x="123" y="348"/>
                  <a:pt x="127" y="348"/>
                </a:cubicBezTo>
                <a:cubicBezTo>
                  <a:pt x="181" y="348"/>
                  <a:pt x="306" y="348"/>
                  <a:pt x="366" y="348"/>
                </a:cubicBezTo>
                <a:cubicBezTo>
                  <a:pt x="368" y="348"/>
                  <a:pt x="369" y="348"/>
                  <a:pt x="370" y="348"/>
                </a:cubicBezTo>
                <a:cubicBezTo>
                  <a:pt x="376" y="348"/>
                  <a:pt x="376" y="348"/>
                  <a:pt x="376" y="348"/>
                </a:cubicBezTo>
                <a:cubicBezTo>
                  <a:pt x="379" y="348"/>
                  <a:pt x="388" y="348"/>
                  <a:pt x="394" y="348"/>
                </a:cubicBezTo>
                <a:cubicBezTo>
                  <a:pt x="432" y="348"/>
                  <a:pt x="432" y="348"/>
                  <a:pt x="432" y="348"/>
                </a:cubicBezTo>
                <a:cubicBezTo>
                  <a:pt x="487" y="347"/>
                  <a:pt x="530" y="303"/>
                  <a:pt x="530" y="250"/>
                </a:cubicBezTo>
                <a:cubicBezTo>
                  <a:pt x="530" y="200"/>
                  <a:pt x="493" y="159"/>
                  <a:pt x="446" y="152"/>
                </a:cubicBezTo>
                <a:close/>
              </a:path>
            </a:pathLst>
          </a:custGeom>
          <a:solidFill>
            <a:sysClr val="window" lastClr="FFFFFF">
              <a:alpha val="25000"/>
            </a:sys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600" kern="0">
              <a:solidFill>
                <a:prstClr val="black"/>
              </a:solidFill>
              <a:latin typeface="Calibri" panose="020F0502020204030204"/>
            </a:endParaRPr>
          </a:p>
        </p:txBody>
      </p:sp>
      <p:sp>
        <p:nvSpPr>
          <p:cNvPr id="196" name="Freeform 6"/>
          <p:cNvSpPr>
            <a:spLocks/>
          </p:cNvSpPr>
          <p:nvPr/>
        </p:nvSpPr>
        <p:spPr bwMode="auto">
          <a:xfrm>
            <a:off x="8142927" y="6218593"/>
            <a:ext cx="1171654" cy="771057"/>
          </a:xfrm>
          <a:custGeom>
            <a:avLst/>
            <a:gdLst>
              <a:gd name="T0" fmla="*/ 663 w 789"/>
              <a:gd name="T1" fmla="*/ 227 h 519"/>
              <a:gd name="T2" fmla="*/ 663 w 789"/>
              <a:gd name="T3" fmla="*/ 217 h 519"/>
              <a:gd name="T4" fmla="*/ 445 w 789"/>
              <a:gd name="T5" fmla="*/ 0 h 519"/>
              <a:gd name="T6" fmla="*/ 264 w 789"/>
              <a:gd name="T7" fmla="*/ 97 h 519"/>
              <a:gd name="T8" fmla="*/ 204 w 789"/>
              <a:gd name="T9" fmla="*/ 81 h 519"/>
              <a:gd name="T10" fmla="*/ 134 w 789"/>
              <a:gd name="T11" fmla="*/ 102 h 519"/>
              <a:gd name="T12" fmla="*/ 78 w 789"/>
              <a:gd name="T13" fmla="*/ 204 h 519"/>
              <a:gd name="T14" fmla="*/ 0 w 789"/>
              <a:gd name="T15" fmla="*/ 348 h 519"/>
              <a:gd name="T16" fmla="*/ 152 w 789"/>
              <a:gd name="T17" fmla="*/ 519 h 519"/>
              <a:gd name="T18" fmla="*/ 171 w 789"/>
              <a:gd name="T19" fmla="*/ 519 h 519"/>
              <a:gd name="T20" fmla="*/ 188 w 789"/>
              <a:gd name="T21" fmla="*/ 519 h 519"/>
              <a:gd name="T22" fmla="*/ 544 w 789"/>
              <a:gd name="T23" fmla="*/ 519 h 519"/>
              <a:gd name="T24" fmla="*/ 551 w 789"/>
              <a:gd name="T25" fmla="*/ 519 h 519"/>
              <a:gd name="T26" fmla="*/ 560 w 789"/>
              <a:gd name="T27" fmla="*/ 519 h 519"/>
              <a:gd name="T28" fmla="*/ 586 w 789"/>
              <a:gd name="T29" fmla="*/ 519 h 519"/>
              <a:gd name="T30" fmla="*/ 642 w 789"/>
              <a:gd name="T31" fmla="*/ 519 h 519"/>
              <a:gd name="T32" fmla="*/ 789 w 789"/>
              <a:gd name="T33" fmla="*/ 372 h 519"/>
              <a:gd name="T34" fmla="*/ 663 w 789"/>
              <a:gd name="T35" fmla="*/ 22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19">
                <a:moveTo>
                  <a:pt x="663" y="227"/>
                </a:moveTo>
                <a:cubicBezTo>
                  <a:pt x="663" y="225"/>
                  <a:pt x="663" y="220"/>
                  <a:pt x="663" y="217"/>
                </a:cubicBezTo>
                <a:cubicBezTo>
                  <a:pt x="663" y="97"/>
                  <a:pt x="565" y="0"/>
                  <a:pt x="445" y="0"/>
                </a:cubicBezTo>
                <a:cubicBezTo>
                  <a:pt x="370" y="0"/>
                  <a:pt x="303" y="39"/>
                  <a:pt x="264" y="97"/>
                </a:cubicBezTo>
                <a:cubicBezTo>
                  <a:pt x="246" y="87"/>
                  <a:pt x="226" y="81"/>
                  <a:pt x="204" y="81"/>
                </a:cubicBezTo>
                <a:cubicBezTo>
                  <a:pt x="178" y="81"/>
                  <a:pt x="154" y="89"/>
                  <a:pt x="134" y="102"/>
                </a:cubicBezTo>
                <a:cubicBezTo>
                  <a:pt x="101" y="124"/>
                  <a:pt x="79" y="162"/>
                  <a:pt x="78" y="204"/>
                </a:cubicBezTo>
                <a:cubicBezTo>
                  <a:pt x="32" y="235"/>
                  <a:pt x="0" y="288"/>
                  <a:pt x="0" y="348"/>
                </a:cubicBezTo>
                <a:cubicBezTo>
                  <a:pt x="0" y="436"/>
                  <a:pt x="66" y="509"/>
                  <a:pt x="152" y="519"/>
                </a:cubicBezTo>
                <a:cubicBezTo>
                  <a:pt x="158" y="519"/>
                  <a:pt x="165" y="519"/>
                  <a:pt x="171" y="519"/>
                </a:cubicBezTo>
                <a:cubicBezTo>
                  <a:pt x="177" y="519"/>
                  <a:pt x="182" y="519"/>
                  <a:pt x="188" y="519"/>
                </a:cubicBezTo>
                <a:cubicBezTo>
                  <a:pt x="268" y="519"/>
                  <a:pt x="455" y="519"/>
                  <a:pt x="544" y="519"/>
                </a:cubicBezTo>
                <a:cubicBezTo>
                  <a:pt x="546" y="519"/>
                  <a:pt x="549" y="519"/>
                  <a:pt x="551" y="519"/>
                </a:cubicBezTo>
                <a:cubicBezTo>
                  <a:pt x="560" y="519"/>
                  <a:pt x="560" y="519"/>
                  <a:pt x="560" y="519"/>
                </a:cubicBezTo>
                <a:cubicBezTo>
                  <a:pt x="564" y="519"/>
                  <a:pt x="577" y="519"/>
                  <a:pt x="586" y="519"/>
                </a:cubicBezTo>
                <a:cubicBezTo>
                  <a:pt x="642" y="519"/>
                  <a:pt x="642" y="519"/>
                  <a:pt x="642" y="519"/>
                </a:cubicBezTo>
                <a:cubicBezTo>
                  <a:pt x="724" y="517"/>
                  <a:pt x="789" y="452"/>
                  <a:pt x="789" y="372"/>
                </a:cubicBezTo>
                <a:cubicBezTo>
                  <a:pt x="789" y="298"/>
                  <a:pt x="734" y="238"/>
                  <a:pt x="663" y="227"/>
                </a:cubicBezTo>
                <a:close/>
              </a:path>
            </a:pathLst>
          </a:custGeom>
          <a:solidFill>
            <a:schemeClr val="bg1">
              <a:alpha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sz="600">
              <a:solidFill>
                <a:prstClr val="black"/>
              </a:solidFill>
              <a:latin typeface="Calibri" panose="020F0502020204030204"/>
            </a:endParaRPr>
          </a:p>
        </p:txBody>
      </p:sp>
      <p:sp>
        <p:nvSpPr>
          <p:cNvPr id="197" name="Freeform 7"/>
          <p:cNvSpPr>
            <a:spLocks/>
          </p:cNvSpPr>
          <p:nvPr/>
        </p:nvSpPr>
        <p:spPr bwMode="auto">
          <a:xfrm>
            <a:off x="7498383" y="6057554"/>
            <a:ext cx="900805" cy="591199"/>
          </a:xfrm>
          <a:custGeom>
            <a:avLst/>
            <a:gdLst>
              <a:gd name="T0" fmla="*/ 446 w 530"/>
              <a:gd name="T1" fmla="*/ 152 h 348"/>
              <a:gd name="T2" fmla="*/ 446 w 530"/>
              <a:gd name="T3" fmla="*/ 146 h 348"/>
              <a:gd name="T4" fmla="*/ 299 w 530"/>
              <a:gd name="T5" fmla="*/ 0 h 348"/>
              <a:gd name="T6" fmla="*/ 178 w 530"/>
              <a:gd name="T7" fmla="*/ 65 h 348"/>
              <a:gd name="T8" fmla="*/ 138 w 530"/>
              <a:gd name="T9" fmla="*/ 54 h 348"/>
              <a:gd name="T10" fmla="*/ 90 w 530"/>
              <a:gd name="T11" fmla="*/ 68 h 348"/>
              <a:gd name="T12" fmla="*/ 53 w 530"/>
              <a:gd name="T13" fmla="*/ 137 h 348"/>
              <a:gd name="T14" fmla="*/ 0 w 530"/>
              <a:gd name="T15" fmla="*/ 233 h 348"/>
              <a:gd name="T16" fmla="*/ 103 w 530"/>
              <a:gd name="T17" fmla="*/ 348 h 348"/>
              <a:gd name="T18" fmla="*/ 115 w 530"/>
              <a:gd name="T19" fmla="*/ 348 h 348"/>
              <a:gd name="T20" fmla="*/ 127 w 530"/>
              <a:gd name="T21" fmla="*/ 348 h 348"/>
              <a:gd name="T22" fmla="*/ 366 w 530"/>
              <a:gd name="T23" fmla="*/ 348 h 348"/>
              <a:gd name="T24" fmla="*/ 370 w 530"/>
              <a:gd name="T25" fmla="*/ 348 h 348"/>
              <a:gd name="T26" fmla="*/ 376 w 530"/>
              <a:gd name="T27" fmla="*/ 348 h 348"/>
              <a:gd name="T28" fmla="*/ 394 w 530"/>
              <a:gd name="T29" fmla="*/ 348 h 348"/>
              <a:gd name="T30" fmla="*/ 432 w 530"/>
              <a:gd name="T31" fmla="*/ 348 h 348"/>
              <a:gd name="T32" fmla="*/ 530 w 530"/>
              <a:gd name="T33" fmla="*/ 250 h 348"/>
              <a:gd name="T34" fmla="*/ 446 w 530"/>
              <a:gd name="T35" fmla="*/ 15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348">
                <a:moveTo>
                  <a:pt x="446" y="152"/>
                </a:moveTo>
                <a:cubicBezTo>
                  <a:pt x="446" y="150"/>
                  <a:pt x="446" y="148"/>
                  <a:pt x="446" y="146"/>
                </a:cubicBezTo>
                <a:cubicBezTo>
                  <a:pt x="446" y="65"/>
                  <a:pt x="380" y="0"/>
                  <a:pt x="299" y="0"/>
                </a:cubicBezTo>
                <a:cubicBezTo>
                  <a:pt x="249" y="0"/>
                  <a:pt x="204" y="26"/>
                  <a:pt x="178" y="65"/>
                </a:cubicBezTo>
                <a:cubicBezTo>
                  <a:pt x="166" y="58"/>
                  <a:pt x="152" y="54"/>
                  <a:pt x="138" y="54"/>
                </a:cubicBezTo>
                <a:cubicBezTo>
                  <a:pt x="120" y="54"/>
                  <a:pt x="104" y="59"/>
                  <a:pt x="90" y="68"/>
                </a:cubicBezTo>
                <a:cubicBezTo>
                  <a:pt x="68" y="83"/>
                  <a:pt x="53" y="108"/>
                  <a:pt x="53" y="137"/>
                </a:cubicBezTo>
                <a:cubicBezTo>
                  <a:pt x="22" y="157"/>
                  <a:pt x="0" y="193"/>
                  <a:pt x="0" y="233"/>
                </a:cubicBezTo>
                <a:cubicBezTo>
                  <a:pt x="0" y="293"/>
                  <a:pt x="45" y="341"/>
                  <a:pt x="103" y="348"/>
                </a:cubicBezTo>
                <a:cubicBezTo>
                  <a:pt x="106" y="348"/>
                  <a:pt x="111" y="348"/>
                  <a:pt x="115" y="348"/>
                </a:cubicBezTo>
                <a:cubicBezTo>
                  <a:pt x="119" y="348"/>
                  <a:pt x="123" y="348"/>
                  <a:pt x="127" y="348"/>
                </a:cubicBezTo>
                <a:cubicBezTo>
                  <a:pt x="181" y="348"/>
                  <a:pt x="306" y="348"/>
                  <a:pt x="366" y="348"/>
                </a:cubicBezTo>
                <a:cubicBezTo>
                  <a:pt x="368" y="348"/>
                  <a:pt x="369" y="348"/>
                  <a:pt x="370" y="348"/>
                </a:cubicBezTo>
                <a:cubicBezTo>
                  <a:pt x="376" y="348"/>
                  <a:pt x="376" y="348"/>
                  <a:pt x="376" y="348"/>
                </a:cubicBezTo>
                <a:cubicBezTo>
                  <a:pt x="379" y="348"/>
                  <a:pt x="388" y="348"/>
                  <a:pt x="394" y="348"/>
                </a:cubicBezTo>
                <a:cubicBezTo>
                  <a:pt x="432" y="348"/>
                  <a:pt x="432" y="348"/>
                  <a:pt x="432" y="348"/>
                </a:cubicBezTo>
                <a:cubicBezTo>
                  <a:pt x="487" y="347"/>
                  <a:pt x="530" y="303"/>
                  <a:pt x="530" y="250"/>
                </a:cubicBezTo>
                <a:cubicBezTo>
                  <a:pt x="530" y="200"/>
                  <a:pt x="493" y="159"/>
                  <a:pt x="446" y="152"/>
                </a:cubicBezTo>
                <a:close/>
              </a:path>
            </a:pathLst>
          </a:custGeom>
          <a:solidFill>
            <a:sysClr val="window" lastClr="FFFFFF">
              <a:alpha val="25000"/>
            </a:sys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600" kern="0">
              <a:solidFill>
                <a:prstClr val="black"/>
              </a:solidFill>
              <a:latin typeface="Calibri" panose="020F0502020204030204"/>
            </a:endParaRPr>
          </a:p>
        </p:txBody>
      </p:sp>
      <p:pic>
        <p:nvPicPr>
          <p:cNvPr id="198" name="Picture 197"/>
          <p:cNvPicPr>
            <a:picLocks noChangeAspect="1"/>
          </p:cNvPicPr>
          <p:nvPr/>
        </p:nvPicPr>
        <p:blipFill>
          <a:blip r:embed="rId3"/>
          <a:stretch>
            <a:fillRect/>
          </a:stretch>
        </p:blipFill>
        <p:spPr>
          <a:xfrm>
            <a:off x="6445409" y="6018329"/>
            <a:ext cx="1104976" cy="683289"/>
          </a:xfrm>
          <a:prstGeom prst="rect">
            <a:avLst/>
          </a:prstGeom>
        </p:spPr>
      </p:pic>
      <p:sp>
        <p:nvSpPr>
          <p:cNvPr id="235" name="TextBox 234"/>
          <p:cNvSpPr txBox="1"/>
          <p:nvPr/>
        </p:nvSpPr>
        <p:spPr>
          <a:xfrm>
            <a:off x="6492555" y="6348667"/>
            <a:ext cx="343598" cy="96950"/>
          </a:xfrm>
          <a:prstGeom prst="rect">
            <a:avLst/>
          </a:prstGeom>
          <a:noFill/>
        </p:spPr>
        <p:txBody>
          <a:bodyPr wrap="square" lIns="0" tIns="0" rIns="0" bIns="0" rtlCol="0">
            <a:spAutoFit/>
          </a:bodyPr>
          <a:lstStyle/>
          <a:p>
            <a:pPr defTabSz="932418">
              <a:lnSpc>
                <a:spcPct val="90000"/>
              </a:lnSpc>
            </a:pPr>
            <a:r>
              <a:rPr lang="en-US" sz="70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  </a:t>
            </a:r>
            <a:r>
              <a:rPr lang="en-US" sz="700" dirty="0">
                <a:solidFill>
                  <a:srgbClr val="D2D2D2">
                    <a:lumMod val="50000"/>
                  </a:srgbClr>
                </a:solidFill>
                <a:latin typeface="Calibri" panose="020F0502020204030204"/>
                <a:ea typeface="Segoe UI" pitchFamily="34" charset="0"/>
                <a:cs typeface="Segoe UI" pitchFamily="34" charset="0"/>
              </a:rPr>
              <a:t>DEV</a:t>
            </a:r>
          </a:p>
        </p:txBody>
      </p:sp>
      <p:sp>
        <p:nvSpPr>
          <p:cNvPr id="236" name="TextBox 235"/>
          <p:cNvSpPr txBox="1"/>
          <p:nvPr/>
        </p:nvSpPr>
        <p:spPr>
          <a:xfrm>
            <a:off x="6867868" y="6348667"/>
            <a:ext cx="330849" cy="96950"/>
          </a:xfrm>
          <a:prstGeom prst="rect">
            <a:avLst/>
          </a:prstGeom>
          <a:noFill/>
        </p:spPr>
        <p:txBody>
          <a:bodyPr wrap="square" lIns="0" tIns="0" rIns="0" bIns="0" rtlCol="0">
            <a:spAutoFit/>
          </a:bodyPr>
          <a:lstStyle/>
          <a:p>
            <a:pPr defTabSz="932418">
              <a:lnSpc>
                <a:spcPct val="90000"/>
              </a:lnSpc>
            </a:pPr>
            <a:r>
              <a:rPr lang="en-US" sz="700" dirty="0">
                <a:solidFill>
                  <a:srgbClr val="D2D2D2">
                    <a:lumMod val="50000"/>
                  </a:srgbClr>
                </a:solidFill>
                <a:latin typeface="Calibri" panose="020F0502020204030204"/>
                <a:ea typeface="Segoe UI" pitchFamily="34" charset="0"/>
                <a:cs typeface="Segoe UI" pitchFamily="34" charset="0"/>
              </a:rPr>
              <a:t>  TEST</a:t>
            </a:r>
          </a:p>
        </p:txBody>
      </p:sp>
      <p:sp>
        <p:nvSpPr>
          <p:cNvPr id="237" name="TextBox 236"/>
          <p:cNvSpPr txBox="1"/>
          <p:nvPr/>
        </p:nvSpPr>
        <p:spPr>
          <a:xfrm>
            <a:off x="7240463" y="6348667"/>
            <a:ext cx="336599" cy="96950"/>
          </a:xfrm>
          <a:prstGeom prst="rect">
            <a:avLst/>
          </a:prstGeom>
          <a:noFill/>
        </p:spPr>
        <p:txBody>
          <a:bodyPr wrap="square" lIns="0" tIns="0" rIns="0" bIns="0" rtlCol="0">
            <a:spAutoFit/>
          </a:bodyPr>
          <a:lstStyle/>
          <a:p>
            <a:pPr defTabSz="932418">
              <a:lnSpc>
                <a:spcPct val="90000"/>
              </a:lnSpc>
            </a:pPr>
            <a:r>
              <a:rPr lang="en-US" sz="700" dirty="0">
                <a:solidFill>
                  <a:srgbClr val="D2D2D2">
                    <a:lumMod val="50000"/>
                  </a:srgbClr>
                </a:solidFill>
                <a:latin typeface="Calibri" panose="020F0502020204030204"/>
                <a:ea typeface="Segoe UI" pitchFamily="34" charset="0"/>
                <a:cs typeface="Segoe UI" pitchFamily="34" charset="0"/>
              </a:rPr>
              <a:t>   QA</a:t>
            </a:r>
          </a:p>
        </p:txBody>
      </p:sp>
      <p:sp>
        <p:nvSpPr>
          <p:cNvPr id="110" name="TextBox 109"/>
          <p:cNvSpPr txBox="1"/>
          <p:nvPr/>
        </p:nvSpPr>
        <p:spPr>
          <a:xfrm>
            <a:off x="-1" y="6492571"/>
            <a:ext cx="12436476" cy="501954"/>
          </a:xfrm>
          <a:prstGeom prst="rect">
            <a:avLst/>
          </a:prstGeom>
          <a:solidFill>
            <a:srgbClr val="002060">
              <a:alpha val="70000"/>
            </a:srgbClr>
          </a:solidFill>
        </p:spPr>
        <p:txBody>
          <a:bodyPr wrap="square" lIns="0" tIns="0" rIns="0" bIns="0" rtlCol="0" anchor="ctr">
            <a:noAutofit/>
          </a:bodyPr>
          <a:lstStyle/>
          <a:p>
            <a:pPr algn="ctr" defTabSz="932418"/>
            <a:r>
              <a:rPr lang="en-US" sz="1600" spc="200" dirty="0">
                <a:solidFill>
                  <a:prstClr val="white"/>
                </a:solidFill>
                <a:latin typeface="Segoe UI Semibold" panose="020B0702040204020203" pitchFamily="34" charset="0"/>
                <a:ea typeface="Segoe UI" pitchFamily="34" charset="0"/>
                <a:cs typeface="Segoe UI Semibold" panose="020B0702040204020203" pitchFamily="34" charset="0"/>
              </a:rPr>
              <a:t>ON-PREMISES | HYBRID | PUBLIC CLOUD</a:t>
            </a:r>
          </a:p>
        </p:txBody>
      </p:sp>
      <p:sp>
        <p:nvSpPr>
          <p:cNvPr id="168" name="TextBox 167"/>
          <p:cNvSpPr txBox="1"/>
          <p:nvPr/>
        </p:nvSpPr>
        <p:spPr>
          <a:xfrm>
            <a:off x="10637837" y="5166864"/>
            <a:ext cx="1759649" cy="387798"/>
          </a:xfrm>
          <a:prstGeom prst="rect">
            <a:avLst/>
          </a:prstGeom>
          <a:noFill/>
        </p:spPr>
        <p:txBody>
          <a:bodyPr wrap="none" lIns="0" tIns="0" rIns="0" bIns="0" rtlCol="0">
            <a:spAutoFit/>
          </a:bodyPr>
          <a:lstStyle/>
          <a:p>
            <a:pPr defTabSz="932418">
              <a:lnSpc>
                <a:spcPct val="90000"/>
              </a:lnSpc>
            </a:pPr>
            <a:r>
              <a:rPr lang="en-US" sz="140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Operation Management</a:t>
            </a:r>
          </a:p>
          <a:p>
            <a:pPr defTabSz="932418">
              <a:lnSpc>
                <a:spcPct val="90000"/>
              </a:lnSpc>
            </a:pPr>
            <a:r>
              <a:rPr lang="en-US" sz="140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 Suite</a:t>
            </a:r>
          </a:p>
        </p:txBody>
      </p:sp>
    </p:spTree>
    <p:extLst>
      <p:ext uri="{BB962C8B-B14F-4D97-AF65-F5344CB8AC3E}">
        <p14:creationId xmlns:p14="http://schemas.microsoft.com/office/powerpoint/2010/main" val="9057225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p:cNvSpPr/>
          <p:nvPr/>
        </p:nvSpPr>
        <p:spPr>
          <a:xfrm>
            <a:off x="9451948" y="-1"/>
            <a:ext cx="2984527" cy="6994526"/>
          </a:xfrm>
          <a:prstGeom prst="rect">
            <a:avLst/>
          </a:prstGeom>
          <a:solidFill>
            <a:srgbClr val="00206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14" name="Rectangle 113"/>
          <p:cNvSpPr/>
          <p:nvPr/>
        </p:nvSpPr>
        <p:spPr>
          <a:xfrm>
            <a:off x="6305518" y="-1"/>
            <a:ext cx="2984527" cy="6994526"/>
          </a:xfrm>
          <a:prstGeom prst="rect">
            <a:avLst/>
          </a:prstGeom>
          <a:solidFill>
            <a:srgbClr val="4472C4">
              <a:lumMod val="50000"/>
            </a:srgb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18" name="Rectangle 117"/>
          <p:cNvSpPr/>
          <p:nvPr/>
        </p:nvSpPr>
        <p:spPr>
          <a:xfrm>
            <a:off x="3159089" y="-1"/>
            <a:ext cx="2984527" cy="6994526"/>
          </a:xfrm>
          <a:prstGeom prst="rect">
            <a:avLst/>
          </a:prstGeom>
          <a:solidFill>
            <a:srgbClr val="4472C4">
              <a:lumMod val="75000"/>
            </a:srgb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17" name="Rectangle 116"/>
          <p:cNvSpPr/>
          <p:nvPr/>
        </p:nvSpPr>
        <p:spPr>
          <a:xfrm>
            <a:off x="0" y="-1"/>
            <a:ext cx="2997187" cy="6994526"/>
          </a:xfrm>
          <a:prstGeom prst="rect">
            <a:avLst/>
          </a:prstGeom>
          <a:solidFill>
            <a:srgbClr val="5B9BD5"/>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172" name="Picture 171"/>
          <p:cNvPicPr>
            <a:picLocks noChangeAspect="1"/>
          </p:cNvPicPr>
          <p:nvPr/>
        </p:nvPicPr>
        <p:blipFill rotWithShape="1">
          <a:blip r:embed="rId3"/>
          <a:srcRect l="36309" r="1" b="29163"/>
          <a:stretch/>
        </p:blipFill>
        <p:spPr>
          <a:xfrm>
            <a:off x="385" y="5240331"/>
            <a:ext cx="1828780" cy="1754194"/>
          </a:xfrm>
          <a:prstGeom prst="rect">
            <a:avLst/>
          </a:prstGeom>
        </p:spPr>
      </p:pic>
      <p:sp>
        <p:nvSpPr>
          <p:cNvPr id="171" name="Rectangle 170"/>
          <p:cNvSpPr/>
          <p:nvPr/>
        </p:nvSpPr>
        <p:spPr>
          <a:xfrm rot="18900000">
            <a:off x="9313029" y="888106"/>
            <a:ext cx="1041722" cy="1041722"/>
          </a:xfrm>
          <a:prstGeom prst="rect">
            <a:avLst/>
          </a:prstGeom>
          <a:solidFill>
            <a:srgbClr val="00206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69" name="Rectangle 168"/>
          <p:cNvSpPr/>
          <p:nvPr/>
        </p:nvSpPr>
        <p:spPr>
          <a:xfrm rot="18900000">
            <a:off x="6159665" y="897575"/>
            <a:ext cx="1041722" cy="1041722"/>
          </a:xfrm>
          <a:prstGeom prst="rect">
            <a:avLst/>
          </a:prstGeom>
          <a:solidFill>
            <a:srgbClr val="203864"/>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68" name="Rectangle 167"/>
          <p:cNvSpPr/>
          <p:nvPr/>
        </p:nvSpPr>
        <p:spPr>
          <a:xfrm rot="18900000">
            <a:off x="2994737" y="893033"/>
            <a:ext cx="1041722" cy="1041722"/>
          </a:xfrm>
          <a:prstGeom prst="rect">
            <a:avLst/>
          </a:prstGeom>
          <a:solidFill>
            <a:srgbClr val="2F5597"/>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76" name="Rectangle 175"/>
          <p:cNvSpPr/>
          <p:nvPr/>
        </p:nvSpPr>
        <p:spPr>
          <a:xfrm rot="18900000">
            <a:off x="8385051" y="215747"/>
            <a:ext cx="1041722" cy="1041722"/>
          </a:xfrm>
          <a:prstGeom prst="rect">
            <a:avLst/>
          </a:prstGeom>
          <a:solidFill>
            <a:srgbClr val="203864"/>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75" name="Rectangle 174"/>
          <p:cNvSpPr/>
          <p:nvPr/>
        </p:nvSpPr>
        <p:spPr>
          <a:xfrm rot="18900000">
            <a:off x="5235084" y="215747"/>
            <a:ext cx="1041722" cy="1041722"/>
          </a:xfrm>
          <a:prstGeom prst="rect">
            <a:avLst/>
          </a:prstGeom>
          <a:solidFill>
            <a:srgbClr val="2F5597"/>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0" name="TextBox 119"/>
          <p:cNvSpPr txBox="1"/>
          <p:nvPr/>
        </p:nvSpPr>
        <p:spPr>
          <a:xfrm>
            <a:off x="1011311" y="1576824"/>
            <a:ext cx="1965556" cy="707886"/>
          </a:xfrm>
          <a:prstGeom prst="rect">
            <a:avLst/>
          </a:prstGeom>
          <a:noFill/>
        </p:spPr>
        <p:txBody>
          <a:bodyPr wrap="square" rtlCol="0">
            <a:spAutoFit/>
          </a:bodyPr>
          <a:lstStyle/>
          <a:p>
            <a:pPr defTabSz="914400"/>
            <a:r>
              <a:rPr lang="en-US" sz="4000" spc="-80" dirty="0">
                <a:ln w="3175">
                  <a:solidFill>
                    <a:prstClr val="white"/>
                  </a:solidFill>
                </a:ln>
                <a:solidFill>
                  <a:prstClr val="white"/>
                </a:solidFill>
                <a:latin typeface="Arial" panose="020B0604020202020204" pitchFamily="34" charset="0"/>
                <a:cs typeface="Arial" panose="020B0604020202020204" pitchFamily="34" charset="0"/>
              </a:rPr>
              <a:t>01</a:t>
            </a:r>
          </a:p>
        </p:txBody>
      </p:sp>
      <p:sp>
        <p:nvSpPr>
          <p:cNvPr id="129" name="Rectangle 128"/>
          <p:cNvSpPr/>
          <p:nvPr/>
        </p:nvSpPr>
        <p:spPr>
          <a:xfrm>
            <a:off x="1039433" y="2285074"/>
            <a:ext cx="1957754" cy="3223846"/>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32" name="TextBox 131"/>
          <p:cNvSpPr txBox="1"/>
          <p:nvPr/>
        </p:nvSpPr>
        <p:spPr>
          <a:xfrm rot="16200000">
            <a:off x="-186841" y="3066847"/>
            <a:ext cx="1958217" cy="400110"/>
          </a:xfrm>
          <a:prstGeom prst="rect">
            <a:avLst/>
          </a:prstGeom>
          <a:noFill/>
        </p:spPr>
        <p:txBody>
          <a:bodyPr wrap="square" rtlCol="0">
            <a:spAutoFit/>
          </a:bodyPr>
          <a:lstStyle/>
          <a:p>
            <a:pPr algn="r" defTabSz="914400"/>
            <a:r>
              <a:rPr lang="en-US" sz="2000" spc="50" dirty="0">
                <a:solidFill>
                  <a:prstClr val="white"/>
                </a:solidFill>
                <a:latin typeface="Segoe UI Light" panose="020B0502040204020203" pitchFamily="34" charset="0"/>
                <a:cs typeface="Segoe UI Light" panose="020B0502040204020203" pitchFamily="34" charset="0"/>
              </a:rPr>
              <a:t>Plan + Develop</a:t>
            </a:r>
          </a:p>
        </p:txBody>
      </p:sp>
      <p:sp>
        <p:nvSpPr>
          <p:cNvPr id="133" name="Rectangle 4"/>
          <p:cNvSpPr/>
          <p:nvPr/>
        </p:nvSpPr>
        <p:spPr bwMode="gray">
          <a:xfrm>
            <a:off x="1039433" y="2285074"/>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IDE</a:t>
            </a:r>
          </a:p>
        </p:txBody>
      </p:sp>
      <p:sp>
        <p:nvSpPr>
          <p:cNvPr id="140" name="Rectangle 4"/>
          <p:cNvSpPr/>
          <p:nvPr/>
        </p:nvSpPr>
        <p:spPr bwMode="gray">
          <a:xfrm>
            <a:off x="1039433" y="4045896"/>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Team Collaboration</a:t>
            </a:r>
          </a:p>
        </p:txBody>
      </p:sp>
      <p:sp>
        <p:nvSpPr>
          <p:cNvPr id="121" name="TextBox 120"/>
          <p:cNvSpPr txBox="1"/>
          <p:nvPr/>
        </p:nvSpPr>
        <p:spPr>
          <a:xfrm>
            <a:off x="4146017" y="1851505"/>
            <a:ext cx="1965556" cy="707886"/>
          </a:xfrm>
          <a:prstGeom prst="rect">
            <a:avLst/>
          </a:prstGeom>
          <a:noFill/>
        </p:spPr>
        <p:txBody>
          <a:bodyPr wrap="square" rtlCol="0">
            <a:spAutoFit/>
          </a:bodyPr>
          <a:lstStyle/>
          <a:p>
            <a:pPr defTabSz="914400"/>
            <a:r>
              <a:rPr lang="en-US" sz="4000" dirty="0">
                <a:ln w="3175">
                  <a:solidFill>
                    <a:prstClr val="white"/>
                  </a:solidFill>
                </a:ln>
                <a:solidFill>
                  <a:prstClr val="white"/>
                </a:solidFill>
                <a:latin typeface="Arial" panose="020B0604020202020204" pitchFamily="34" charset="0"/>
                <a:cs typeface="Arial" panose="020B0604020202020204" pitchFamily="34" charset="0"/>
              </a:rPr>
              <a:t>02</a:t>
            </a:r>
          </a:p>
        </p:txBody>
      </p:sp>
      <p:sp>
        <p:nvSpPr>
          <p:cNvPr id="124" name="Rectangle 123"/>
          <p:cNvSpPr/>
          <p:nvPr/>
        </p:nvSpPr>
        <p:spPr>
          <a:xfrm>
            <a:off x="4185862" y="2559391"/>
            <a:ext cx="1957754" cy="3223846"/>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5" name="TextBox 124"/>
          <p:cNvSpPr txBox="1"/>
          <p:nvPr/>
        </p:nvSpPr>
        <p:spPr>
          <a:xfrm rot="16200000">
            <a:off x="3007298" y="3360981"/>
            <a:ext cx="1958217" cy="369332"/>
          </a:xfrm>
          <a:prstGeom prst="rect">
            <a:avLst/>
          </a:prstGeom>
          <a:noFill/>
        </p:spPr>
        <p:txBody>
          <a:bodyPr wrap="square" rtlCol="0">
            <a:spAutoFit/>
          </a:bodyPr>
          <a:lstStyle/>
          <a:p>
            <a:pPr algn="r" defTabSz="914400"/>
            <a:r>
              <a:rPr lang="en-US" spc="50" dirty="0">
                <a:solidFill>
                  <a:prstClr val="white"/>
                </a:solidFill>
                <a:latin typeface="Segoe UI Light" panose="020B0502040204020203" pitchFamily="34" charset="0"/>
                <a:cs typeface="Segoe UI Light" panose="020B0502040204020203" pitchFamily="34" charset="0"/>
              </a:rPr>
              <a:t>Build + Test</a:t>
            </a:r>
          </a:p>
        </p:txBody>
      </p:sp>
      <p:sp>
        <p:nvSpPr>
          <p:cNvPr id="141" name="Rectangle 4"/>
          <p:cNvSpPr/>
          <p:nvPr/>
        </p:nvSpPr>
        <p:spPr bwMode="gray">
          <a:xfrm>
            <a:off x="4185862" y="2559391"/>
            <a:ext cx="1957754"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Build/CI</a:t>
            </a:r>
          </a:p>
        </p:txBody>
      </p:sp>
      <p:sp>
        <p:nvSpPr>
          <p:cNvPr id="144" name="Rectangle 4"/>
          <p:cNvSpPr/>
          <p:nvPr/>
        </p:nvSpPr>
        <p:spPr bwMode="gray">
          <a:xfrm>
            <a:off x="4188824" y="4503091"/>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Test</a:t>
            </a:r>
          </a:p>
        </p:txBody>
      </p:sp>
      <p:sp>
        <p:nvSpPr>
          <p:cNvPr id="116" name="Rectangle 115"/>
          <p:cNvSpPr/>
          <p:nvPr/>
        </p:nvSpPr>
        <p:spPr>
          <a:xfrm>
            <a:off x="7332291" y="2833708"/>
            <a:ext cx="1957754" cy="3223846"/>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2" name="TextBox 121"/>
          <p:cNvSpPr txBox="1"/>
          <p:nvPr/>
        </p:nvSpPr>
        <p:spPr>
          <a:xfrm>
            <a:off x="7315766" y="2114158"/>
            <a:ext cx="1965556" cy="707886"/>
          </a:xfrm>
          <a:prstGeom prst="rect">
            <a:avLst/>
          </a:prstGeom>
          <a:noFill/>
        </p:spPr>
        <p:txBody>
          <a:bodyPr wrap="square" rtlCol="0">
            <a:spAutoFit/>
          </a:bodyPr>
          <a:lstStyle/>
          <a:p>
            <a:pPr defTabSz="914400"/>
            <a:r>
              <a:rPr lang="en-US" sz="4000" dirty="0">
                <a:ln w="3175">
                  <a:solidFill>
                    <a:prstClr val="white"/>
                  </a:solidFill>
                </a:ln>
                <a:solidFill>
                  <a:prstClr val="white"/>
                </a:solidFill>
                <a:latin typeface="Arial" panose="020B0604020202020204" pitchFamily="34" charset="0"/>
                <a:cs typeface="Arial" panose="020B0604020202020204" pitchFamily="34" charset="0"/>
              </a:rPr>
              <a:t>03</a:t>
            </a:r>
          </a:p>
        </p:txBody>
      </p:sp>
      <p:sp>
        <p:nvSpPr>
          <p:cNvPr id="126" name="TextBox 125"/>
          <p:cNvSpPr txBox="1"/>
          <p:nvPr/>
        </p:nvSpPr>
        <p:spPr>
          <a:xfrm rot="16200000">
            <a:off x="6138688" y="3659770"/>
            <a:ext cx="1958217" cy="369332"/>
          </a:xfrm>
          <a:prstGeom prst="rect">
            <a:avLst/>
          </a:prstGeom>
          <a:noFill/>
        </p:spPr>
        <p:txBody>
          <a:bodyPr wrap="square" rtlCol="0">
            <a:spAutoFit/>
          </a:bodyPr>
          <a:lstStyle/>
          <a:p>
            <a:pPr algn="r" defTabSz="914400"/>
            <a:r>
              <a:rPr lang="en-US" spc="50" dirty="0">
                <a:solidFill>
                  <a:prstClr val="white"/>
                </a:solidFill>
                <a:latin typeface="Segoe UI Light" panose="020B0502040204020203" pitchFamily="34" charset="0"/>
                <a:cs typeface="Segoe UI Light" panose="020B0502040204020203" pitchFamily="34" charset="0"/>
              </a:rPr>
              <a:t>Deploy</a:t>
            </a:r>
          </a:p>
        </p:txBody>
      </p:sp>
      <p:sp>
        <p:nvSpPr>
          <p:cNvPr id="152" name="Rectangle 4"/>
          <p:cNvSpPr/>
          <p:nvPr/>
        </p:nvSpPr>
        <p:spPr bwMode="gray">
          <a:xfrm>
            <a:off x="7332291" y="2833708"/>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Configuration</a:t>
            </a:r>
          </a:p>
        </p:txBody>
      </p:sp>
      <p:sp>
        <p:nvSpPr>
          <p:cNvPr id="123" name="TextBox 122"/>
          <p:cNvSpPr txBox="1"/>
          <p:nvPr/>
        </p:nvSpPr>
        <p:spPr>
          <a:xfrm>
            <a:off x="10430584" y="2468555"/>
            <a:ext cx="1965556" cy="707886"/>
          </a:xfrm>
          <a:prstGeom prst="rect">
            <a:avLst/>
          </a:prstGeom>
          <a:noFill/>
        </p:spPr>
        <p:txBody>
          <a:bodyPr wrap="square" rtlCol="0">
            <a:spAutoFit/>
          </a:bodyPr>
          <a:lstStyle/>
          <a:p>
            <a:pPr defTabSz="914400"/>
            <a:r>
              <a:rPr lang="en-US" sz="4000" dirty="0">
                <a:ln w="3175">
                  <a:solidFill>
                    <a:prstClr val="white"/>
                  </a:solidFill>
                </a:ln>
                <a:solidFill>
                  <a:prstClr val="white"/>
                </a:solidFill>
                <a:latin typeface="Arial" panose="020B0604020202020204" pitchFamily="34" charset="0"/>
                <a:cs typeface="Arial" panose="020B0604020202020204" pitchFamily="34" charset="0"/>
              </a:rPr>
              <a:t>04</a:t>
            </a:r>
          </a:p>
        </p:txBody>
      </p:sp>
      <p:sp>
        <p:nvSpPr>
          <p:cNvPr id="127" name="Rectangle 126"/>
          <p:cNvSpPr/>
          <p:nvPr/>
        </p:nvSpPr>
        <p:spPr>
          <a:xfrm>
            <a:off x="10478721" y="3199464"/>
            <a:ext cx="1957754" cy="3132407"/>
          </a:xfrm>
          <a:prstGeom prst="rect">
            <a:avLst/>
          </a:prstGeom>
          <a:solidFill>
            <a:srgbClr val="34495E"/>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8" name="TextBox 127"/>
          <p:cNvSpPr txBox="1"/>
          <p:nvPr/>
        </p:nvSpPr>
        <p:spPr>
          <a:xfrm rot="16200000">
            <a:off x="9287092" y="4018232"/>
            <a:ext cx="1958217" cy="369332"/>
          </a:xfrm>
          <a:prstGeom prst="rect">
            <a:avLst/>
          </a:prstGeom>
          <a:noFill/>
        </p:spPr>
        <p:txBody>
          <a:bodyPr wrap="square" rtlCol="0">
            <a:spAutoFit/>
          </a:bodyPr>
          <a:lstStyle/>
          <a:p>
            <a:pPr algn="r" defTabSz="914400"/>
            <a:r>
              <a:rPr lang="en-US" spc="50" dirty="0">
                <a:solidFill>
                  <a:prstClr val="white"/>
                </a:solidFill>
                <a:latin typeface="Segoe UI Light" panose="020B0502040204020203" pitchFamily="34" charset="0"/>
                <a:cs typeface="Segoe UI Light" panose="020B0502040204020203" pitchFamily="34" charset="0"/>
              </a:rPr>
              <a:t>Monitor + Learn</a:t>
            </a:r>
          </a:p>
        </p:txBody>
      </p:sp>
      <p:sp>
        <p:nvSpPr>
          <p:cNvPr id="170" name="Rectangle 4"/>
          <p:cNvSpPr/>
          <p:nvPr/>
        </p:nvSpPr>
        <p:spPr bwMode="gray">
          <a:xfrm>
            <a:off x="10481683" y="3199464"/>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Monitor</a:t>
            </a:r>
          </a:p>
        </p:txBody>
      </p:sp>
      <p:pic>
        <p:nvPicPr>
          <p:cNvPr id="80" name="Picture 79"/>
          <p:cNvPicPr>
            <a:picLocks noChangeAspect="1"/>
          </p:cNvPicPr>
          <p:nvPr/>
        </p:nvPicPr>
        <p:blipFill>
          <a:blip r:embed="rId4"/>
          <a:stretch>
            <a:fillRect/>
          </a:stretch>
        </p:blipFill>
        <p:spPr>
          <a:xfrm>
            <a:off x="1174232" y="2791304"/>
            <a:ext cx="1190662" cy="638414"/>
          </a:xfrm>
          <a:prstGeom prst="rect">
            <a:avLst/>
          </a:prstGeom>
        </p:spPr>
      </p:pic>
      <p:grpSp>
        <p:nvGrpSpPr>
          <p:cNvPr id="136" name="Group 135"/>
          <p:cNvGrpSpPr/>
          <p:nvPr/>
        </p:nvGrpSpPr>
        <p:grpSpPr>
          <a:xfrm>
            <a:off x="2070095" y="3179087"/>
            <a:ext cx="792295" cy="775370"/>
            <a:chOff x="2065191" y="1914181"/>
            <a:chExt cx="883828" cy="864948"/>
          </a:xfrm>
        </p:grpSpPr>
        <p:sp>
          <p:nvSpPr>
            <p:cNvPr id="137" name="Freeform 95"/>
            <p:cNvSpPr>
              <a:spLocks/>
            </p:cNvSpPr>
            <p:nvPr/>
          </p:nvSpPr>
          <p:spPr bwMode="auto">
            <a:xfrm flipH="1">
              <a:off x="2065191" y="1914181"/>
              <a:ext cx="883828" cy="57397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BCF2"/>
            </a:solidFill>
            <a:ln>
              <a:noFill/>
            </a:ln>
            <a:extLst/>
          </p:spPr>
          <p:txBody>
            <a:bodyPr vert="horz" wrap="square" lIns="93247" tIns="46623" rIns="93247" bIns="46623" numCol="1" anchor="t" anchorCtr="0" compatLnSpc="1">
              <a:prstTxWarp prst="textNoShape">
                <a:avLst/>
              </a:prstTxWarp>
            </a:bodyPr>
            <a:lstStyle/>
            <a:p>
              <a:pPr defTabSz="932418">
                <a:defRPr/>
              </a:pPr>
              <a:endParaRPr lang="en-US" sz="2800" kern="0">
                <a:solidFill>
                  <a:srgbClr val="000000"/>
                </a:solidFill>
                <a:latin typeface="Calibri" panose="020F0502020204030204"/>
              </a:endParaRPr>
            </a:p>
          </p:txBody>
        </p:sp>
        <p:sp>
          <p:nvSpPr>
            <p:cNvPr id="138" name="Rectangle 137"/>
            <p:cNvSpPr/>
            <p:nvPr/>
          </p:nvSpPr>
          <p:spPr>
            <a:xfrm>
              <a:off x="2132017" y="2107867"/>
              <a:ext cx="677540" cy="5025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139" name="Picture 138"/>
            <p:cNvPicPr>
              <a:picLocks noChangeAspect="1"/>
            </p:cNvPicPr>
            <p:nvPr/>
          </p:nvPicPr>
          <p:blipFill>
            <a:blip r:embed="rId5">
              <a:biLevel thresh="25000"/>
            </a:blip>
            <a:stretch>
              <a:fillRect/>
            </a:stretch>
          </p:blipFill>
          <p:spPr>
            <a:xfrm>
              <a:off x="2078496" y="2064654"/>
              <a:ext cx="777488" cy="714475"/>
            </a:xfrm>
            <a:prstGeom prst="rect">
              <a:avLst/>
            </a:prstGeom>
          </p:spPr>
        </p:pic>
      </p:grpSp>
      <p:pic>
        <p:nvPicPr>
          <p:cNvPr id="8" name="Picture 7"/>
          <p:cNvPicPr>
            <a:picLocks noChangeAspect="1"/>
          </p:cNvPicPr>
          <p:nvPr/>
        </p:nvPicPr>
        <p:blipFill>
          <a:blip r:embed="rId6">
            <a:clrChange>
              <a:clrFrom>
                <a:srgbClr val="EFF1F4"/>
              </a:clrFrom>
              <a:clrTo>
                <a:srgbClr val="EFF1F4">
                  <a:alpha val="0"/>
                </a:srgbClr>
              </a:clrTo>
            </a:clrChange>
            <a:biLevel thresh="25000"/>
            <a:extLst>
              <a:ext uri="{28A0092B-C50C-407E-A947-70E740481C1C}">
                <a14:useLocalDpi xmlns:a14="http://schemas.microsoft.com/office/drawing/2010/main" val="0"/>
              </a:ext>
            </a:extLst>
          </a:blip>
          <a:stretch>
            <a:fillRect/>
          </a:stretch>
        </p:blipFill>
        <p:spPr>
          <a:xfrm>
            <a:off x="1189093" y="5051725"/>
            <a:ext cx="1132410" cy="298201"/>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189093" y="4685969"/>
            <a:ext cx="1280146" cy="273828"/>
          </a:xfrm>
          <a:prstGeom prst="rect">
            <a:avLst/>
          </a:prstGeom>
        </p:spPr>
      </p:pic>
      <p:pic>
        <p:nvPicPr>
          <p:cNvPr id="88" name="Picture 87"/>
          <p:cNvPicPr>
            <a:picLocks noChangeAspect="1"/>
          </p:cNvPicPr>
          <p:nvPr/>
        </p:nvPicPr>
        <p:blipFill rotWithShape="1">
          <a:blip r:embed="rId8">
            <a:clrChange>
              <a:clrFrom>
                <a:srgbClr val="404040"/>
              </a:clrFrom>
              <a:clrTo>
                <a:srgbClr val="404040">
                  <a:alpha val="0"/>
                </a:srgbClr>
              </a:clrTo>
            </a:clrChange>
            <a:extLst>
              <a:ext uri="{28A0092B-C50C-407E-A947-70E740481C1C}">
                <a14:useLocalDpi xmlns:a14="http://schemas.microsoft.com/office/drawing/2010/main" val="0"/>
              </a:ext>
            </a:extLst>
          </a:blip>
          <a:srcRect l="30356" t="9606" r="31797" b="11547"/>
          <a:stretch/>
        </p:blipFill>
        <p:spPr>
          <a:xfrm>
            <a:off x="4298227" y="2968042"/>
            <a:ext cx="851482" cy="327492"/>
          </a:xfrm>
          <a:prstGeom prst="rect">
            <a:avLst/>
          </a:prstGeom>
        </p:spPr>
      </p:pic>
      <p:pic>
        <p:nvPicPr>
          <p:cNvPr id="89" name="Picture 88"/>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4207583" y="3285678"/>
            <a:ext cx="1056366" cy="384133"/>
          </a:xfrm>
          <a:prstGeom prst="rect">
            <a:avLst/>
          </a:prstGeom>
        </p:spPr>
      </p:pic>
      <p:grpSp>
        <p:nvGrpSpPr>
          <p:cNvPr id="13" name="Group 12"/>
          <p:cNvGrpSpPr/>
          <p:nvPr/>
        </p:nvGrpSpPr>
        <p:grpSpPr>
          <a:xfrm>
            <a:off x="4179883" y="4937077"/>
            <a:ext cx="1123964" cy="754721"/>
            <a:chOff x="4728517" y="4845638"/>
            <a:chExt cx="1123964" cy="754721"/>
          </a:xfrm>
        </p:grpSpPr>
        <p:pic>
          <p:nvPicPr>
            <p:cNvPr id="90" name="Picture 89"/>
            <p:cNvPicPr>
              <a:picLocks noChangeAspect="1"/>
            </p:cNvPicPr>
            <p:nvPr/>
          </p:nvPicPr>
          <p:blipFill rotWithShape="1">
            <a:blip r:embed="rId8">
              <a:clrChange>
                <a:clrFrom>
                  <a:srgbClr val="404040"/>
                </a:clrFrom>
                <a:clrTo>
                  <a:srgbClr val="404040">
                    <a:alpha val="0"/>
                  </a:srgbClr>
                </a:clrTo>
              </a:clrChange>
              <a:extLst>
                <a:ext uri="{28A0092B-C50C-407E-A947-70E740481C1C}">
                  <a14:useLocalDpi xmlns:a14="http://schemas.microsoft.com/office/drawing/2010/main" val="0"/>
                </a:ext>
              </a:extLst>
            </a:blip>
            <a:srcRect l="30356" t="9606" r="31797" b="11547"/>
            <a:stretch/>
          </p:blipFill>
          <p:spPr>
            <a:xfrm>
              <a:off x="4846861" y="4845638"/>
              <a:ext cx="899620" cy="346007"/>
            </a:xfrm>
            <a:prstGeom prst="rect">
              <a:avLst/>
            </a:prstGeom>
          </p:spPr>
        </p:pic>
        <p:pic>
          <p:nvPicPr>
            <p:cNvPr id="91" name="Picture 90"/>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4728517" y="5191645"/>
              <a:ext cx="1123964" cy="408714"/>
            </a:xfrm>
            <a:prstGeom prst="rect">
              <a:avLst/>
            </a:prstGeom>
          </p:spPr>
        </p:pic>
      </p:grpSp>
      <p:pic>
        <p:nvPicPr>
          <p:cNvPr id="17" name="Picture 16"/>
          <p:cNvPicPr>
            <a:picLocks noChangeAspect="1"/>
          </p:cNvPicPr>
          <p:nvPr/>
        </p:nvPicPr>
        <p:blipFill>
          <a:blip r:embed="rId10"/>
          <a:stretch>
            <a:fillRect/>
          </a:stretch>
        </p:blipFill>
        <p:spPr>
          <a:xfrm>
            <a:off x="4332975" y="3693619"/>
            <a:ext cx="981502" cy="299617"/>
          </a:xfrm>
          <a:prstGeom prst="rect">
            <a:avLst/>
          </a:prstGeom>
        </p:spPr>
      </p:pic>
      <p:sp>
        <p:nvSpPr>
          <p:cNvPr id="174" name="Rectangle 173"/>
          <p:cNvSpPr/>
          <p:nvPr/>
        </p:nvSpPr>
        <p:spPr>
          <a:xfrm rot="18900000">
            <a:off x="2104599" y="215747"/>
            <a:ext cx="1041722" cy="1041722"/>
          </a:xfrm>
          <a:prstGeom prst="rect">
            <a:avLst/>
          </a:prstGeom>
          <a:solidFill>
            <a:srgbClr val="5B9BD5"/>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77" name="Title 1"/>
          <p:cNvSpPr>
            <a:spLocks noGrp="1"/>
          </p:cNvSpPr>
          <p:nvPr>
            <p:ph type="title"/>
          </p:nvPr>
        </p:nvSpPr>
        <p:spPr>
          <a:xfrm>
            <a:off x="274320" y="296897"/>
            <a:ext cx="11889564" cy="917575"/>
          </a:xfrm>
        </p:spPr>
        <p:txBody>
          <a:bodyPr/>
          <a:lstStyle/>
          <a:p>
            <a:r>
              <a:rPr lang="en-US" sz="3400" dirty="0">
                <a:solidFill>
                  <a:schemeClr val="bg1"/>
                </a:solidFill>
              </a:rPr>
              <a:t>OSS</a:t>
            </a:r>
            <a:br>
              <a:rPr lang="en-US" sz="3400" dirty="0">
                <a:solidFill>
                  <a:schemeClr val="bg1"/>
                </a:solidFill>
              </a:rPr>
            </a:br>
            <a:r>
              <a:rPr lang="en-US" sz="3400" dirty="0">
                <a:solidFill>
                  <a:schemeClr val="bg1"/>
                </a:solidFill>
              </a:rPr>
              <a:t>Ecosystem</a:t>
            </a:r>
          </a:p>
        </p:txBody>
      </p:sp>
      <p:pic>
        <p:nvPicPr>
          <p:cNvPr id="20" name="Picture 19"/>
          <p:cNvPicPr>
            <a:picLocks noChangeAspect="1"/>
          </p:cNvPicPr>
          <p:nvPr/>
        </p:nvPicPr>
        <p:blipFill>
          <a:blip r:embed="rId11"/>
          <a:stretch>
            <a:fillRect/>
          </a:stretch>
        </p:blipFill>
        <p:spPr>
          <a:xfrm>
            <a:off x="4277690" y="4026108"/>
            <a:ext cx="1209035" cy="371090"/>
          </a:xfrm>
          <a:prstGeom prst="rect">
            <a:avLst/>
          </a:prstGeom>
        </p:spPr>
      </p:pic>
      <p:pic>
        <p:nvPicPr>
          <p:cNvPr id="24" name="Picture 23"/>
          <p:cNvPicPr>
            <a:picLocks noChangeAspect="1"/>
          </p:cNvPicPr>
          <p:nvPr/>
        </p:nvPicPr>
        <p:blipFill>
          <a:blip r:embed="rId1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7406944" y="3242290"/>
            <a:ext cx="640481" cy="640481"/>
          </a:xfrm>
          <a:prstGeom prst="rect">
            <a:avLst/>
          </a:prstGeom>
        </p:spPr>
      </p:pic>
      <p:pic>
        <p:nvPicPr>
          <p:cNvPr id="25" name="Picture 24"/>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8138456" y="3364449"/>
            <a:ext cx="494775" cy="486195"/>
          </a:xfrm>
          <a:prstGeom prst="rect">
            <a:avLst/>
          </a:prstGeom>
        </p:spPr>
      </p:pic>
      <p:sp>
        <p:nvSpPr>
          <p:cNvPr id="181" name="Rectangle 4"/>
          <p:cNvSpPr/>
          <p:nvPr/>
        </p:nvSpPr>
        <p:spPr bwMode="gray">
          <a:xfrm>
            <a:off x="7332291" y="3954457"/>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8000" tIns="10800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200" kern="0" dirty="0">
                <a:solidFill>
                  <a:prstClr val="white"/>
                </a:solidFill>
                <a:latin typeface="Calibri" panose="020F0502020204030204"/>
                <a:ea typeface="Segoe UI" panose="020B0502040204020203" pitchFamily="34" charset="0"/>
                <a:cs typeface="Segoe UI" panose="020B0502040204020203" pitchFamily="34" charset="0"/>
              </a:rPr>
              <a:t>Release</a:t>
            </a:r>
          </a:p>
        </p:txBody>
      </p:sp>
      <p:pic>
        <p:nvPicPr>
          <p:cNvPr id="182" name="Picture 181"/>
          <p:cNvPicPr>
            <a:picLocks noChangeAspect="1"/>
          </p:cNvPicPr>
          <p:nvPr/>
        </p:nvPicPr>
        <p:blipFill rotWithShape="1">
          <a:blip r:embed="rId8">
            <a:clrChange>
              <a:clrFrom>
                <a:srgbClr val="404040"/>
              </a:clrFrom>
              <a:clrTo>
                <a:srgbClr val="404040">
                  <a:alpha val="0"/>
                </a:srgbClr>
              </a:clrTo>
            </a:clrChange>
            <a:extLst>
              <a:ext uri="{28A0092B-C50C-407E-A947-70E740481C1C}">
                <a14:useLocalDpi xmlns:a14="http://schemas.microsoft.com/office/drawing/2010/main" val="0"/>
              </a:ext>
            </a:extLst>
          </a:blip>
          <a:srcRect l="30356" t="9606" r="31797" b="11547"/>
          <a:stretch/>
        </p:blipFill>
        <p:spPr>
          <a:xfrm>
            <a:off x="7447051" y="4311670"/>
            <a:ext cx="851482" cy="327492"/>
          </a:xfrm>
          <a:prstGeom prst="rect">
            <a:avLst/>
          </a:prstGeom>
        </p:spPr>
      </p:pic>
      <p:pic>
        <p:nvPicPr>
          <p:cNvPr id="186" name="Picture 185"/>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7356407" y="4606507"/>
            <a:ext cx="1056366" cy="384133"/>
          </a:xfrm>
          <a:prstGeom prst="rect">
            <a:avLst/>
          </a:prstGeom>
        </p:spPr>
      </p:pic>
      <p:pic>
        <p:nvPicPr>
          <p:cNvPr id="188" name="Picture 187"/>
          <p:cNvPicPr>
            <a:picLocks noChangeAspect="1"/>
          </p:cNvPicPr>
          <p:nvPr/>
        </p:nvPicPr>
        <p:blipFill>
          <a:blip r:embed="rId10"/>
          <a:stretch>
            <a:fillRect/>
          </a:stretch>
        </p:blipFill>
        <p:spPr>
          <a:xfrm>
            <a:off x="7440897" y="4992107"/>
            <a:ext cx="981502" cy="299617"/>
          </a:xfrm>
          <a:prstGeom prst="rect">
            <a:avLst/>
          </a:prstGeom>
        </p:spPr>
      </p:pic>
      <p:pic>
        <p:nvPicPr>
          <p:cNvPr id="189" name="Picture 188"/>
          <p:cNvPicPr>
            <a:picLocks noChangeAspect="1"/>
          </p:cNvPicPr>
          <p:nvPr/>
        </p:nvPicPr>
        <p:blipFill>
          <a:blip r:embed="rId11"/>
          <a:stretch>
            <a:fillRect/>
          </a:stretch>
        </p:blipFill>
        <p:spPr>
          <a:xfrm>
            <a:off x="7385612" y="5293082"/>
            <a:ext cx="1209035" cy="37109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48143" y="5691798"/>
            <a:ext cx="1096264" cy="301107"/>
          </a:xfrm>
          <a:prstGeom prst="rect">
            <a:avLst/>
          </a:prstGeom>
        </p:spPr>
      </p:pic>
      <p:pic>
        <p:nvPicPr>
          <p:cNvPr id="66" name="Picture 65"/>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10598570" y="3567579"/>
            <a:ext cx="1264908" cy="948681"/>
          </a:xfrm>
          <a:prstGeom prst="rect">
            <a:avLst/>
          </a:prstGeom>
        </p:spPr>
      </p:pic>
      <p:pic>
        <p:nvPicPr>
          <p:cNvPr id="67" name="Picture 66"/>
          <p:cNvPicPr>
            <a:picLocks noChangeAspect="1"/>
          </p:cNvPicPr>
          <p:nvPr/>
        </p:nvPicPr>
        <p:blipFill rotWithShape="1">
          <a:blip r:embed="rId16">
            <a:extLst>
              <a:ext uri="{28A0092B-C50C-407E-A947-70E740481C1C}">
                <a14:useLocalDpi xmlns:a14="http://schemas.microsoft.com/office/drawing/2010/main" val="0"/>
              </a:ext>
            </a:extLst>
          </a:blip>
          <a:srcRect b="12758"/>
          <a:stretch/>
        </p:blipFill>
        <p:spPr>
          <a:xfrm>
            <a:off x="10644278" y="3976693"/>
            <a:ext cx="1219200" cy="1063654"/>
          </a:xfrm>
          <a:prstGeom prst="rect">
            <a:avLst/>
          </a:prstGeom>
        </p:spPr>
      </p:pic>
      <p:grpSp>
        <p:nvGrpSpPr>
          <p:cNvPr id="74" name="Group 73"/>
          <p:cNvGrpSpPr/>
          <p:nvPr/>
        </p:nvGrpSpPr>
        <p:grpSpPr>
          <a:xfrm>
            <a:off x="9442686" y="5325945"/>
            <a:ext cx="2993790" cy="1668580"/>
            <a:chOff x="6610350" y="4013200"/>
            <a:chExt cx="3446463" cy="1920876"/>
          </a:xfrm>
        </p:grpSpPr>
        <p:sp>
          <p:nvSpPr>
            <p:cNvPr id="75" name="Freeform 5"/>
            <p:cNvSpPr>
              <a:spLocks/>
            </p:cNvSpPr>
            <p:nvPr/>
          </p:nvSpPr>
          <p:spPr bwMode="auto">
            <a:xfrm>
              <a:off x="7473950" y="4635500"/>
              <a:ext cx="2343150" cy="815975"/>
            </a:xfrm>
            <a:custGeom>
              <a:avLst/>
              <a:gdLst>
                <a:gd name="T0" fmla="*/ 8 w 1476"/>
                <a:gd name="T1" fmla="*/ 514 h 514"/>
                <a:gd name="T2" fmla="*/ 0 w 1476"/>
                <a:gd name="T3" fmla="*/ 479 h 514"/>
                <a:gd name="T4" fmla="*/ 429 w 1476"/>
                <a:gd name="T5" fmla="*/ 374 h 514"/>
                <a:gd name="T6" fmla="*/ 780 w 1476"/>
                <a:gd name="T7" fmla="*/ 156 h 514"/>
                <a:gd name="T8" fmla="*/ 1213 w 1476"/>
                <a:gd name="T9" fmla="*/ 139 h 514"/>
                <a:gd name="T10" fmla="*/ 1476 w 1476"/>
                <a:gd name="T11" fmla="*/ 0 h 514"/>
                <a:gd name="T12" fmla="*/ 1476 w 1476"/>
                <a:gd name="T13" fmla="*/ 0 h 514"/>
                <a:gd name="T14" fmla="*/ 1476 w 1476"/>
                <a:gd name="T15" fmla="*/ 37 h 514"/>
                <a:gd name="T16" fmla="*/ 1476 w 1476"/>
                <a:gd name="T17" fmla="*/ 40 h 514"/>
                <a:gd name="T18" fmla="*/ 1222 w 1476"/>
                <a:gd name="T19" fmla="*/ 175 h 514"/>
                <a:gd name="T20" fmla="*/ 792 w 1476"/>
                <a:gd name="T21" fmla="*/ 191 h 514"/>
                <a:gd name="T22" fmla="*/ 443 w 1476"/>
                <a:gd name="T23" fmla="*/ 408 h 514"/>
                <a:gd name="T24" fmla="*/ 8 w 1476"/>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6" h="514">
                  <a:moveTo>
                    <a:pt x="8" y="514"/>
                  </a:moveTo>
                  <a:lnTo>
                    <a:pt x="0" y="479"/>
                  </a:lnTo>
                  <a:lnTo>
                    <a:pt x="429" y="374"/>
                  </a:lnTo>
                  <a:lnTo>
                    <a:pt x="780" y="156"/>
                  </a:lnTo>
                  <a:lnTo>
                    <a:pt x="1213" y="139"/>
                  </a:lnTo>
                  <a:lnTo>
                    <a:pt x="1476" y="0"/>
                  </a:lnTo>
                  <a:lnTo>
                    <a:pt x="1476" y="0"/>
                  </a:lnTo>
                  <a:lnTo>
                    <a:pt x="1476" y="37"/>
                  </a:lnTo>
                  <a:lnTo>
                    <a:pt x="1476" y="40"/>
                  </a:lnTo>
                  <a:lnTo>
                    <a:pt x="1222" y="175"/>
                  </a:lnTo>
                  <a:lnTo>
                    <a:pt x="792" y="191"/>
                  </a:lnTo>
                  <a:lnTo>
                    <a:pt x="443" y="408"/>
                  </a:lnTo>
                  <a:lnTo>
                    <a:pt x="8" y="514"/>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6" name="Freeform 6"/>
            <p:cNvSpPr>
              <a:spLocks/>
            </p:cNvSpPr>
            <p:nvPr/>
          </p:nvSpPr>
          <p:spPr bwMode="auto">
            <a:xfrm>
              <a:off x="7480300" y="4013200"/>
              <a:ext cx="2366963" cy="1343025"/>
            </a:xfrm>
            <a:custGeom>
              <a:avLst/>
              <a:gdLst>
                <a:gd name="T0" fmla="*/ 14 w 1491"/>
                <a:gd name="T1" fmla="*/ 846 h 846"/>
                <a:gd name="T2" fmla="*/ 0 w 1491"/>
                <a:gd name="T3" fmla="*/ 814 h 846"/>
                <a:gd name="T4" fmla="*/ 348 w 1491"/>
                <a:gd name="T5" fmla="*/ 653 h 846"/>
                <a:gd name="T6" fmla="*/ 562 w 1491"/>
                <a:gd name="T7" fmla="*/ 402 h 846"/>
                <a:gd name="T8" fmla="*/ 915 w 1491"/>
                <a:gd name="T9" fmla="*/ 328 h 846"/>
                <a:gd name="T10" fmla="*/ 1128 w 1491"/>
                <a:gd name="T11" fmla="*/ 77 h 846"/>
                <a:gd name="T12" fmla="*/ 1491 w 1491"/>
                <a:gd name="T13" fmla="*/ 0 h 846"/>
                <a:gd name="T14" fmla="*/ 1491 w 1491"/>
                <a:gd name="T15" fmla="*/ 37 h 846"/>
                <a:gd name="T16" fmla="*/ 1147 w 1491"/>
                <a:gd name="T17" fmla="*/ 111 h 846"/>
                <a:gd name="T18" fmla="*/ 934 w 1491"/>
                <a:gd name="T19" fmla="*/ 360 h 846"/>
                <a:gd name="T20" fmla="*/ 582 w 1491"/>
                <a:gd name="T21" fmla="*/ 434 h 846"/>
                <a:gd name="T22" fmla="*/ 371 w 1491"/>
                <a:gd name="T23" fmla="*/ 682 h 846"/>
                <a:gd name="T24" fmla="*/ 14 w 1491"/>
                <a:gd name="T25"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1" h="846">
                  <a:moveTo>
                    <a:pt x="14" y="846"/>
                  </a:moveTo>
                  <a:lnTo>
                    <a:pt x="0" y="814"/>
                  </a:lnTo>
                  <a:lnTo>
                    <a:pt x="348" y="653"/>
                  </a:lnTo>
                  <a:lnTo>
                    <a:pt x="562" y="402"/>
                  </a:lnTo>
                  <a:lnTo>
                    <a:pt x="915" y="328"/>
                  </a:lnTo>
                  <a:lnTo>
                    <a:pt x="1128" y="77"/>
                  </a:lnTo>
                  <a:lnTo>
                    <a:pt x="1491" y="0"/>
                  </a:lnTo>
                  <a:lnTo>
                    <a:pt x="1491" y="37"/>
                  </a:lnTo>
                  <a:lnTo>
                    <a:pt x="1147" y="111"/>
                  </a:lnTo>
                  <a:lnTo>
                    <a:pt x="934" y="360"/>
                  </a:lnTo>
                  <a:lnTo>
                    <a:pt x="582" y="434"/>
                  </a:lnTo>
                  <a:lnTo>
                    <a:pt x="371" y="682"/>
                  </a:lnTo>
                  <a:lnTo>
                    <a:pt x="14" y="846"/>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7" name="Freeform 7"/>
            <p:cNvSpPr>
              <a:spLocks/>
            </p:cNvSpPr>
            <p:nvPr/>
          </p:nvSpPr>
          <p:spPr bwMode="auto">
            <a:xfrm>
              <a:off x="7485063" y="4987925"/>
              <a:ext cx="2332038" cy="633413"/>
            </a:xfrm>
            <a:custGeom>
              <a:avLst/>
              <a:gdLst>
                <a:gd name="T0" fmla="*/ 6 w 1469"/>
                <a:gd name="T1" fmla="*/ 399 h 399"/>
                <a:gd name="T2" fmla="*/ 0 w 1469"/>
                <a:gd name="T3" fmla="*/ 362 h 399"/>
                <a:gd name="T4" fmla="*/ 340 w 1469"/>
                <a:gd name="T5" fmla="*/ 309 h 399"/>
                <a:gd name="T6" fmla="*/ 624 w 1469"/>
                <a:gd name="T7" fmla="*/ 137 h 399"/>
                <a:gd name="T8" fmla="*/ 968 w 1469"/>
                <a:gd name="T9" fmla="*/ 170 h 399"/>
                <a:gd name="T10" fmla="*/ 1249 w 1469"/>
                <a:gd name="T11" fmla="*/ 0 h 399"/>
                <a:gd name="T12" fmla="*/ 1469 w 1469"/>
                <a:gd name="T13" fmla="*/ 25 h 399"/>
                <a:gd name="T14" fmla="*/ 1469 w 1469"/>
                <a:gd name="T15" fmla="*/ 61 h 399"/>
                <a:gd name="T16" fmla="*/ 1257 w 1469"/>
                <a:gd name="T17" fmla="*/ 36 h 399"/>
                <a:gd name="T18" fmla="*/ 976 w 1469"/>
                <a:gd name="T19" fmla="*/ 208 h 399"/>
                <a:gd name="T20" fmla="*/ 632 w 1469"/>
                <a:gd name="T21" fmla="*/ 173 h 399"/>
                <a:gd name="T22" fmla="*/ 352 w 1469"/>
                <a:gd name="T23" fmla="*/ 344 h 399"/>
                <a:gd name="T24" fmla="*/ 6 w 1469"/>
                <a:gd name="T25"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9" h="399">
                  <a:moveTo>
                    <a:pt x="6" y="399"/>
                  </a:moveTo>
                  <a:lnTo>
                    <a:pt x="0" y="362"/>
                  </a:lnTo>
                  <a:lnTo>
                    <a:pt x="340" y="309"/>
                  </a:lnTo>
                  <a:lnTo>
                    <a:pt x="624" y="137"/>
                  </a:lnTo>
                  <a:lnTo>
                    <a:pt x="968" y="170"/>
                  </a:lnTo>
                  <a:lnTo>
                    <a:pt x="1249" y="0"/>
                  </a:lnTo>
                  <a:lnTo>
                    <a:pt x="1469" y="25"/>
                  </a:lnTo>
                  <a:lnTo>
                    <a:pt x="1469" y="61"/>
                  </a:lnTo>
                  <a:lnTo>
                    <a:pt x="1257" y="36"/>
                  </a:lnTo>
                  <a:lnTo>
                    <a:pt x="976" y="208"/>
                  </a:lnTo>
                  <a:lnTo>
                    <a:pt x="632" y="173"/>
                  </a:lnTo>
                  <a:lnTo>
                    <a:pt x="352" y="344"/>
                  </a:lnTo>
                  <a:lnTo>
                    <a:pt x="6" y="39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8" name="Freeform 8"/>
            <p:cNvSpPr>
              <a:spLocks/>
            </p:cNvSpPr>
            <p:nvPr/>
          </p:nvSpPr>
          <p:spPr bwMode="auto">
            <a:xfrm>
              <a:off x="6610350" y="5527675"/>
              <a:ext cx="1739900" cy="406400"/>
            </a:xfrm>
            <a:custGeom>
              <a:avLst/>
              <a:gdLst>
                <a:gd name="T0" fmla="*/ 485 w 784"/>
                <a:gd name="T1" fmla="*/ 29 h 183"/>
                <a:gd name="T2" fmla="*/ 0 w 784"/>
                <a:gd name="T3" fmla="*/ 183 h 183"/>
                <a:gd name="T4" fmla="*/ 277 w 784"/>
                <a:gd name="T5" fmla="*/ 183 h 183"/>
                <a:gd name="T6" fmla="*/ 784 w 784"/>
                <a:gd name="T7" fmla="*/ 183 h 183"/>
                <a:gd name="T8" fmla="*/ 485 w 784"/>
                <a:gd name="T9" fmla="*/ 29 h 183"/>
              </a:gdLst>
              <a:ahLst/>
              <a:cxnLst>
                <a:cxn ang="0">
                  <a:pos x="T0" y="T1"/>
                </a:cxn>
                <a:cxn ang="0">
                  <a:pos x="T2" y="T3"/>
                </a:cxn>
                <a:cxn ang="0">
                  <a:pos x="T4" y="T5"/>
                </a:cxn>
                <a:cxn ang="0">
                  <a:pos x="T6" y="T7"/>
                </a:cxn>
                <a:cxn ang="0">
                  <a:pos x="T8" y="T9"/>
                </a:cxn>
              </a:cxnLst>
              <a:rect l="0" t="0" r="r" b="b"/>
              <a:pathLst>
                <a:path w="784" h="183">
                  <a:moveTo>
                    <a:pt x="485" y="29"/>
                  </a:moveTo>
                  <a:cubicBezTo>
                    <a:pt x="314" y="0"/>
                    <a:pt x="132" y="51"/>
                    <a:pt x="0" y="183"/>
                  </a:cubicBezTo>
                  <a:cubicBezTo>
                    <a:pt x="277" y="183"/>
                    <a:pt x="277" y="183"/>
                    <a:pt x="277" y="183"/>
                  </a:cubicBezTo>
                  <a:cubicBezTo>
                    <a:pt x="784" y="183"/>
                    <a:pt x="784" y="183"/>
                    <a:pt x="784" y="183"/>
                  </a:cubicBezTo>
                  <a:cubicBezTo>
                    <a:pt x="700" y="99"/>
                    <a:pt x="594" y="47"/>
                    <a:pt x="485" y="2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9" name="Freeform 9"/>
            <p:cNvSpPr>
              <a:spLocks/>
            </p:cNvSpPr>
            <p:nvPr/>
          </p:nvSpPr>
          <p:spPr bwMode="auto">
            <a:xfrm>
              <a:off x="7407275" y="5329238"/>
              <a:ext cx="2649538" cy="604838"/>
            </a:xfrm>
            <a:custGeom>
              <a:avLst/>
              <a:gdLst>
                <a:gd name="T0" fmla="*/ 858 w 1193"/>
                <a:gd name="T1" fmla="*/ 37 h 272"/>
                <a:gd name="T2" fmla="*/ 437 w 1193"/>
                <a:gd name="T3" fmla="*/ 31 h 272"/>
                <a:gd name="T4" fmla="*/ 0 w 1193"/>
                <a:gd name="T5" fmla="*/ 272 h 272"/>
                <a:gd name="T6" fmla="*/ 1193 w 1193"/>
                <a:gd name="T7" fmla="*/ 272 h 272"/>
                <a:gd name="T8" fmla="*/ 1193 w 1193"/>
                <a:gd name="T9" fmla="*/ 204 h 272"/>
                <a:gd name="T10" fmla="*/ 858 w 1193"/>
                <a:gd name="T11" fmla="*/ 37 h 272"/>
              </a:gdLst>
              <a:ahLst/>
              <a:cxnLst>
                <a:cxn ang="0">
                  <a:pos x="T0" y="T1"/>
                </a:cxn>
                <a:cxn ang="0">
                  <a:pos x="T2" y="T3"/>
                </a:cxn>
                <a:cxn ang="0">
                  <a:pos x="T4" y="T5"/>
                </a:cxn>
                <a:cxn ang="0">
                  <a:pos x="T6" y="T7"/>
                </a:cxn>
                <a:cxn ang="0">
                  <a:pos x="T8" y="T9"/>
                </a:cxn>
                <a:cxn ang="0">
                  <a:pos x="T10" y="T11"/>
                </a:cxn>
              </a:cxnLst>
              <a:rect l="0" t="0" r="r" b="b"/>
              <a:pathLst>
                <a:path w="1193" h="272">
                  <a:moveTo>
                    <a:pt x="858" y="37"/>
                  </a:moveTo>
                  <a:cubicBezTo>
                    <a:pt x="720" y="2"/>
                    <a:pt x="575" y="0"/>
                    <a:pt x="437" y="31"/>
                  </a:cubicBezTo>
                  <a:cubicBezTo>
                    <a:pt x="277" y="68"/>
                    <a:pt x="125" y="148"/>
                    <a:pt x="0" y="272"/>
                  </a:cubicBezTo>
                  <a:cubicBezTo>
                    <a:pt x="1193" y="272"/>
                    <a:pt x="1193" y="272"/>
                    <a:pt x="1193" y="272"/>
                  </a:cubicBezTo>
                  <a:cubicBezTo>
                    <a:pt x="1193" y="204"/>
                    <a:pt x="1193" y="204"/>
                    <a:pt x="1193" y="204"/>
                  </a:cubicBezTo>
                  <a:cubicBezTo>
                    <a:pt x="1092" y="124"/>
                    <a:pt x="978" y="68"/>
                    <a:pt x="858" y="3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1" name="Freeform 10"/>
            <p:cNvSpPr>
              <a:spLocks/>
            </p:cNvSpPr>
            <p:nvPr/>
          </p:nvSpPr>
          <p:spPr bwMode="auto">
            <a:xfrm>
              <a:off x="8377238" y="5329238"/>
              <a:ext cx="935038" cy="493713"/>
            </a:xfrm>
            <a:custGeom>
              <a:avLst/>
              <a:gdLst>
                <a:gd name="T0" fmla="*/ 114 w 421"/>
                <a:gd name="T1" fmla="*/ 199 h 222"/>
                <a:gd name="T2" fmla="*/ 211 w 421"/>
                <a:gd name="T3" fmla="*/ 222 h 222"/>
                <a:gd name="T4" fmla="*/ 421 w 421"/>
                <a:gd name="T5" fmla="*/ 37 h 222"/>
                <a:gd name="T6" fmla="*/ 0 w 421"/>
                <a:gd name="T7" fmla="*/ 31 h 222"/>
                <a:gd name="T8" fmla="*/ 59 w 421"/>
                <a:gd name="T9" fmla="*/ 158 h 222"/>
                <a:gd name="T10" fmla="*/ 114 w 421"/>
                <a:gd name="T11" fmla="*/ 199 h 222"/>
              </a:gdLst>
              <a:ahLst/>
              <a:cxnLst>
                <a:cxn ang="0">
                  <a:pos x="T0" y="T1"/>
                </a:cxn>
                <a:cxn ang="0">
                  <a:pos x="T2" y="T3"/>
                </a:cxn>
                <a:cxn ang="0">
                  <a:pos x="T4" y="T5"/>
                </a:cxn>
                <a:cxn ang="0">
                  <a:pos x="T6" y="T7"/>
                </a:cxn>
                <a:cxn ang="0">
                  <a:pos x="T8" y="T9"/>
                </a:cxn>
                <a:cxn ang="0">
                  <a:pos x="T10" y="T11"/>
                </a:cxn>
              </a:cxnLst>
              <a:rect l="0" t="0" r="r" b="b"/>
              <a:pathLst>
                <a:path w="421" h="222">
                  <a:moveTo>
                    <a:pt x="114" y="199"/>
                  </a:moveTo>
                  <a:cubicBezTo>
                    <a:pt x="143" y="213"/>
                    <a:pt x="176" y="222"/>
                    <a:pt x="211" y="222"/>
                  </a:cubicBezTo>
                  <a:cubicBezTo>
                    <a:pt x="318" y="222"/>
                    <a:pt x="407" y="141"/>
                    <a:pt x="421" y="37"/>
                  </a:cubicBezTo>
                  <a:cubicBezTo>
                    <a:pt x="283" y="2"/>
                    <a:pt x="138" y="0"/>
                    <a:pt x="0" y="31"/>
                  </a:cubicBezTo>
                  <a:cubicBezTo>
                    <a:pt x="5" y="81"/>
                    <a:pt x="27" y="125"/>
                    <a:pt x="59" y="158"/>
                  </a:cubicBezTo>
                  <a:cubicBezTo>
                    <a:pt x="75" y="174"/>
                    <a:pt x="94" y="188"/>
                    <a:pt x="114" y="19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2" name="Freeform 11"/>
            <p:cNvSpPr>
              <a:spLocks/>
            </p:cNvSpPr>
            <p:nvPr/>
          </p:nvSpPr>
          <p:spPr bwMode="auto">
            <a:xfrm>
              <a:off x="8426450" y="4878388"/>
              <a:ext cx="517525" cy="471488"/>
            </a:xfrm>
            <a:custGeom>
              <a:avLst/>
              <a:gdLst>
                <a:gd name="T0" fmla="*/ 233 w 233"/>
                <a:gd name="T1" fmla="*/ 55 h 212"/>
                <a:gd name="T2" fmla="*/ 90 w 233"/>
                <a:gd name="T3" fmla="*/ 0 h 212"/>
                <a:gd name="T4" fmla="*/ 0 w 233"/>
                <a:gd name="T5" fmla="*/ 20 h 212"/>
                <a:gd name="T6" fmla="*/ 90 w 233"/>
                <a:gd name="T7" fmla="*/ 212 h 212"/>
                <a:gd name="T8" fmla="*/ 233 w 233"/>
                <a:gd name="T9" fmla="*/ 55 h 212"/>
              </a:gdLst>
              <a:ahLst/>
              <a:cxnLst>
                <a:cxn ang="0">
                  <a:pos x="T0" y="T1"/>
                </a:cxn>
                <a:cxn ang="0">
                  <a:pos x="T2" y="T3"/>
                </a:cxn>
                <a:cxn ang="0">
                  <a:pos x="T4" y="T5"/>
                </a:cxn>
                <a:cxn ang="0">
                  <a:pos x="T6" y="T7"/>
                </a:cxn>
                <a:cxn ang="0">
                  <a:pos x="T8" y="T9"/>
                </a:cxn>
              </a:cxnLst>
              <a:rect l="0" t="0" r="r" b="b"/>
              <a:pathLst>
                <a:path w="233" h="212">
                  <a:moveTo>
                    <a:pt x="233" y="55"/>
                  </a:moveTo>
                  <a:cubicBezTo>
                    <a:pt x="195" y="21"/>
                    <a:pt x="145" y="0"/>
                    <a:pt x="90" y="0"/>
                  </a:cubicBezTo>
                  <a:cubicBezTo>
                    <a:pt x="58" y="0"/>
                    <a:pt x="27" y="7"/>
                    <a:pt x="0" y="20"/>
                  </a:cubicBezTo>
                  <a:cubicBezTo>
                    <a:pt x="90" y="212"/>
                    <a:pt x="90" y="212"/>
                    <a:pt x="90" y="212"/>
                  </a:cubicBezTo>
                  <a:lnTo>
                    <a:pt x="233" y="55"/>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3" name="Freeform 12"/>
            <p:cNvSpPr>
              <a:spLocks/>
            </p:cNvSpPr>
            <p:nvPr/>
          </p:nvSpPr>
          <p:spPr bwMode="auto">
            <a:xfrm>
              <a:off x="8626475" y="5000625"/>
              <a:ext cx="436563" cy="349250"/>
            </a:xfrm>
            <a:custGeom>
              <a:avLst/>
              <a:gdLst>
                <a:gd name="T0" fmla="*/ 197 w 197"/>
                <a:gd name="T1" fmla="*/ 77 h 157"/>
                <a:gd name="T2" fmla="*/ 143 w 197"/>
                <a:gd name="T3" fmla="*/ 0 h 157"/>
                <a:gd name="T4" fmla="*/ 0 w 197"/>
                <a:gd name="T5" fmla="*/ 157 h 157"/>
                <a:gd name="T6" fmla="*/ 197 w 197"/>
                <a:gd name="T7" fmla="*/ 77 h 157"/>
              </a:gdLst>
              <a:ahLst/>
              <a:cxnLst>
                <a:cxn ang="0">
                  <a:pos x="T0" y="T1"/>
                </a:cxn>
                <a:cxn ang="0">
                  <a:pos x="T2" y="T3"/>
                </a:cxn>
                <a:cxn ang="0">
                  <a:pos x="T4" y="T5"/>
                </a:cxn>
                <a:cxn ang="0">
                  <a:pos x="T6" y="T7"/>
                </a:cxn>
              </a:cxnLst>
              <a:rect l="0" t="0" r="r" b="b"/>
              <a:pathLst>
                <a:path w="197" h="157">
                  <a:moveTo>
                    <a:pt x="197" y="77"/>
                  </a:moveTo>
                  <a:cubicBezTo>
                    <a:pt x="185" y="47"/>
                    <a:pt x="166" y="21"/>
                    <a:pt x="143" y="0"/>
                  </a:cubicBezTo>
                  <a:cubicBezTo>
                    <a:pt x="0" y="157"/>
                    <a:pt x="0" y="157"/>
                    <a:pt x="0" y="157"/>
                  </a:cubicBezTo>
                  <a:lnTo>
                    <a:pt x="197" y="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4" name="Freeform 13"/>
            <p:cNvSpPr>
              <a:spLocks/>
            </p:cNvSpPr>
            <p:nvPr/>
          </p:nvSpPr>
          <p:spPr bwMode="auto">
            <a:xfrm>
              <a:off x="8154988" y="4922838"/>
              <a:ext cx="471488" cy="757238"/>
            </a:xfrm>
            <a:custGeom>
              <a:avLst/>
              <a:gdLst>
                <a:gd name="T0" fmla="*/ 122 w 212"/>
                <a:gd name="T1" fmla="*/ 0 h 341"/>
                <a:gd name="T2" fmla="*/ 0 w 212"/>
                <a:gd name="T3" fmla="*/ 192 h 341"/>
                <a:gd name="T4" fmla="*/ 61 w 212"/>
                <a:gd name="T5" fmla="*/ 341 h 341"/>
                <a:gd name="T6" fmla="*/ 212 w 212"/>
                <a:gd name="T7" fmla="*/ 192 h 341"/>
                <a:gd name="T8" fmla="*/ 122 w 212"/>
                <a:gd name="T9" fmla="*/ 0 h 341"/>
              </a:gdLst>
              <a:ahLst/>
              <a:cxnLst>
                <a:cxn ang="0">
                  <a:pos x="T0" y="T1"/>
                </a:cxn>
                <a:cxn ang="0">
                  <a:pos x="T2" y="T3"/>
                </a:cxn>
                <a:cxn ang="0">
                  <a:pos x="T4" y="T5"/>
                </a:cxn>
                <a:cxn ang="0">
                  <a:pos x="T6" y="T7"/>
                </a:cxn>
                <a:cxn ang="0">
                  <a:pos x="T8" y="T9"/>
                </a:cxn>
              </a:cxnLst>
              <a:rect l="0" t="0" r="r" b="b"/>
              <a:pathLst>
                <a:path w="212" h="341">
                  <a:moveTo>
                    <a:pt x="122" y="0"/>
                  </a:moveTo>
                  <a:cubicBezTo>
                    <a:pt x="50" y="34"/>
                    <a:pt x="0" y="107"/>
                    <a:pt x="0" y="192"/>
                  </a:cubicBezTo>
                  <a:cubicBezTo>
                    <a:pt x="0" y="250"/>
                    <a:pt x="23" y="303"/>
                    <a:pt x="61" y="341"/>
                  </a:cubicBezTo>
                  <a:cubicBezTo>
                    <a:pt x="212" y="192"/>
                    <a:pt x="212" y="192"/>
                    <a:pt x="212" y="192"/>
                  </a:cubicBezTo>
                  <a:lnTo>
                    <a:pt x="122"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5" name="Freeform 14"/>
            <p:cNvSpPr>
              <a:spLocks/>
            </p:cNvSpPr>
            <p:nvPr/>
          </p:nvSpPr>
          <p:spPr bwMode="auto">
            <a:xfrm>
              <a:off x="8626475" y="5172075"/>
              <a:ext cx="473075" cy="177800"/>
            </a:xfrm>
            <a:custGeom>
              <a:avLst/>
              <a:gdLst>
                <a:gd name="T0" fmla="*/ 0 w 213"/>
                <a:gd name="T1" fmla="*/ 80 h 80"/>
                <a:gd name="T2" fmla="*/ 213 w 213"/>
                <a:gd name="T3" fmla="*/ 80 h 80"/>
                <a:gd name="T4" fmla="*/ 197 w 213"/>
                <a:gd name="T5" fmla="*/ 0 h 80"/>
                <a:gd name="T6" fmla="*/ 0 w 213"/>
                <a:gd name="T7" fmla="*/ 80 h 80"/>
              </a:gdLst>
              <a:ahLst/>
              <a:cxnLst>
                <a:cxn ang="0">
                  <a:pos x="T0" y="T1"/>
                </a:cxn>
                <a:cxn ang="0">
                  <a:pos x="T2" y="T3"/>
                </a:cxn>
                <a:cxn ang="0">
                  <a:pos x="T4" y="T5"/>
                </a:cxn>
                <a:cxn ang="0">
                  <a:pos x="T6" y="T7"/>
                </a:cxn>
              </a:cxnLst>
              <a:rect l="0" t="0" r="r" b="b"/>
              <a:pathLst>
                <a:path w="213" h="80">
                  <a:moveTo>
                    <a:pt x="0" y="80"/>
                  </a:moveTo>
                  <a:cubicBezTo>
                    <a:pt x="213" y="80"/>
                    <a:pt x="213" y="80"/>
                    <a:pt x="213" y="80"/>
                  </a:cubicBezTo>
                  <a:cubicBezTo>
                    <a:pt x="213" y="52"/>
                    <a:pt x="207" y="25"/>
                    <a:pt x="197" y="0"/>
                  </a:cubicBezTo>
                  <a:lnTo>
                    <a:pt x="0" y="8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6" name="Freeform 15"/>
            <p:cNvSpPr>
              <a:spLocks/>
            </p:cNvSpPr>
            <p:nvPr/>
          </p:nvSpPr>
          <p:spPr bwMode="auto">
            <a:xfrm>
              <a:off x="8291513" y="5349875"/>
              <a:ext cx="334963" cy="422275"/>
            </a:xfrm>
            <a:custGeom>
              <a:avLst/>
              <a:gdLst>
                <a:gd name="T0" fmla="*/ 0 w 151"/>
                <a:gd name="T1" fmla="*/ 149 h 190"/>
                <a:gd name="T2" fmla="*/ 55 w 151"/>
                <a:gd name="T3" fmla="*/ 190 h 190"/>
                <a:gd name="T4" fmla="*/ 151 w 151"/>
                <a:gd name="T5" fmla="*/ 0 h 190"/>
                <a:gd name="T6" fmla="*/ 0 w 151"/>
                <a:gd name="T7" fmla="*/ 149 h 190"/>
              </a:gdLst>
              <a:ahLst/>
              <a:cxnLst>
                <a:cxn ang="0">
                  <a:pos x="T0" y="T1"/>
                </a:cxn>
                <a:cxn ang="0">
                  <a:pos x="T2" y="T3"/>
                </a:cxn>
                <a:cxn ang="0">
                  <a:pos x="T4" y="T5"/>
                </a:cxn>
                <a:cxn ang="0">
                  <a:pos x="T6" y="T7"/>
                </a:cxn>
              </a:cxnLst>
              <a:rect l="0" t="0" r="r" b="b"/>
              <a:pathLst>
                <a:path w="151" h="190">
                  <a:moveTo>
                    <a:pt x="0" y="149"/>
                  </a:moveTo>
                  <a:cubicBezTo>
                    <a:pt x="16" y="165"/>
                    <a:pt x="35" y="179"/>
                    <a:pt x="55" y="190"/>
                  </a:cubicBezTo>
                  <a:cubicBezTo>
                    <a:pt x="151" y="0"/>
                    <a:pt x="151" y="0"/>
                    <a:pt x="151" y="0"/>
                  </a:cubicBezTo>
                  <a:lnTo>
                    <a:pt x="0" y="14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7" name="Freeform 16"/>
            <p:cNvSpPr>
              <a:spLocks/>
            </p:cNvSpPr>
            <p:nvPr/>
          </p:nvSpPr>
          <p:spPr bwMode="auto">
            <a:xfrm>
              <a:off x="8413750" y="5349875"/>
              <a:ext cx="685800" cy="473075"/>
            </a:xfrm>
            <a:custGeom>
              <a:avLst/>
              <a:gdLst>
                <a:gd name="T0" fmla="*/ 0 w 309"/>
                <a:gd name="T1" fmla="*/ 190 h 213"/>
                <a:gd name="T2" fmla="*/ 96 w 309"/>
                <a:gd name="T3" fmla="*/ 213 h 213"/>
                <a:gd name="T4" fmla="*/ 309 w 309"/>
                <a:gd name="T5" fmla="*/ 0 h 213"/>
                <a:gd name="T6" fmla="*/ 96 w 309"/>
                <a:gd name="T7" fmla="*/ 0 h 213"/>
                <a:gd name="T8" fmla="*/ 0 w 309"/>
                <a:gd name="T9" fmla="*/ 190 h 213"/>
              </a:gdLst>
              <a:ahLst/>
              <a:cxnLst>
                <a:cxn ang="0">
                  <a:pos x="T0" y="T1"/>
                </a:cxn>
                <a:cxn ang="0">
                  <a:pos x="T2" y="T3"/>
                </a:cxn>
                <a:cxn ang="0">
                  <a:pos x="T4" y="T5"/>
                </a:cxn>
                <a:cxn ang="0">
                  <a:pos x="T6" y="T7"/>
                </a:cxn>
                <a:cxn ang="0">
                  <a:pos x="T8" y="T9"/>
                </a:cxn>
              </a:cxnLst>
              <a:rect l="0" t="0" r="r" b="b"/>
              <a:pathLst>
                <a:path w="309" h="213">
                  <a:moveTo>
                    <a:pt x="0" y="190"/>
                  </a:moveTo>
                  <a:cubicBezTo>
                    <a:pt x="29" y="204"/>
                    <a:pt x="62" y="213"/>
                    <a:pt x="96" y="213"/>
                  </a:cubicBezTo>
                  <a:cubicBezTo>
                    <a:pt x="214" y="213"/>
                    <a:pt x="309" y="118"/>
                    <a:pt x="309" y="0"/>
                  </a:cubicBezTo>
                  <a:cubicBezTo>
                    <a:pt x="96" y="0"/>
                    <a:pt x="96" y="0"/>
                    <a:pt x="96" y="0"/>
                  </a:cubicBezTo>
                  <a:lnTo>
                    <a:pt x="0" y="19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2" name="Freeform 17"/>
            <p:cNvSpPr>
              <a:spLocks/>
            </p:cNvSpPr>
            <p:nvPr/>
          </p:nvSpPr>
          <p:spPr bwMode="auto">
            <a:xfrm>
              <a:off x="8416925" y="5621338"/>
              <a:ext cx="1452563" cy="312738"/>
            </a:xfrm>
            <a:custGeom>
              <a:avLst/>
              <a:gdLst>
                <a:gd name="T0" fmla="*/ 511 w 654"/>
                <a:gd name="T1" fmla="*/ 44 h 141"/>
                <a:gd name="T2" fmla="*/ 404 w 654"/>
                <a:gd name="T3" fmla="*/ 12 h 141"/>
                <a:gd name="T4" fmla="*/ 349 w 654"/>
                <a:gd name="T5" fmla="*/ 6 h 141"/>
                <a:gd name="T6" fmla="*/ 0 w 654"/>
                <a:gd name="T7" fmla="*/ 141 h 141"/>
                <a:gd name="T8" fmla="*/ 231 w 654"/>
                <a:gd name="T9" fmla="*/ 141 h 141"/>
                <a:gd name="T10" fmla="*/ 654 w 654"/>
                <a:gd name="T11" fmla="*/ 141 h 141"/>
                <a:gd name="T12" fmla="*/ 511 w 654"/>
                <a:gd name="T13" fmla="*/ 44 h 141"/>
              </a:gdLst>
              <a:ahLst/>
              <a:cxnLst>
                <a:cxn ang="0">
                  <a:pos x="T0" y="T1"/>
                </a:cxn>
                <a:cxn ang="0">
                  <a:pos x="T2" y="T3"/>
                </a:cxn>
                <a:cxn ang="0">
                  <a:pos x="T4" y="T5"/>
                </a:cxn>
                <a:cxn ang="0">
                  <a:pos x="T6" y="T7"/>
                </a:cxn>
                <a:cxn ang="0">
                  <a:pos x="T8" y="T9"/>
                </a:cxn>
                <a:cxn ang="0">
                  <a:pos x="T10" y="T11"/>
                </a:cxn>
                <a:cxn ang="0">
                  <a:pos x="T12" y="T13"/>
                </a:cxn>
              </a:cxnLst>
              <a:rect l="0" t="0" r="r" b="b"/>
              <a:pathLst>
                <a:path w="654" h="141">
                  <a:moveTo>
                    <a:pt x="511" y="44"/>
                  </a:moveTo>
                  <a:cubicBezTo>
                    <a:pt x="477" y="29"/>
                    <a:pt x="441" y="18"/>
                    <a:pt x="404" y="12"/>
                  </a:cubicBezTo>
                  <a:cubicBezTo>
                    <a:pt x="386" y="9"/>
                    <a:pt x="367" y="7"/>
                    <a:pt x="349" y="6"/>
                  </a:cubicBezTo>
                  <a:cubicBezTo>
                    <a:pt x="223" y="0"/>
                    <a:pt x="96" y="45"/>
                    <a:pt x="0" y="141"/>
                  </a:cubicBezTo>
                  <a:cubicBezTo>
                    <a:pt x="231" y="141"/>
                    <a:pt x="231" y="141"/>
                    <a:pt x="231" y="141"/>
                  </a:cubicBezTo>
                  <a:cubicBezTo>
                    <a:pt x="654" y="141"/>
                    <a:pt x="654" y="141"/>
                    <a:pt x="654" y="141"/>
                  </a:cubicBezTo>
                  <a:cubicBezTo>
                    <a:pt x="612" y="99"/>
                    <a:pt x="563" y="67"/>
                    <a:pt x="511"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3" name="Rectangle 18"/>
            <p:cNvSpPr>
              <a:spLocks noChangeArrowheads="1"/>
            </p:cNvSpPr>
            <p:nvPr/>
          </p:nvSpPr>
          <p:spPr bwMode="auto">
            <a:xfrm>
              <a:off x="7546975" y="5568950"/>
              <a:ext cx="120650" cy="3651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4" name="Freeform 19"/>
            <p:cNvSpPr>
              <a:spLocks/>
            </p:cNvSpPr>
            <p:nvPr/>
          </p:nvSpPr>
          <p:spPr bwMode="auto">
            <a:xfrm>
              <a:off x="7110413" y="5627688"/>
              <a:ext cx="120650" cy="306388"/>
            </a:xfrm>
            <a:custGeom>
              <a:avLst/>
              <a:gdLst>
                <a:gd name="T0" fmla="*/ 0 w 76"/>
                <a:gd name="T1" fmla="*/ 0 h 193"/>
                <a:gd name="T2" fmla="*/ 0 w 76"/>
                <a:gd name="T3" fmla="*/ 39 h 193"/>
                <a:gd name="T4" fmla="*/ 0 w 76"/>
                <a:gd name="T5" fmla="*/ 193 h 193"/>
                <a:gd name="T6" fmla="*/ 76 w 76"/>
                <a:gd name="T7" fmla="*/ 193 h 193"/>
                <a:gd name="T8" fmla="*/ 76 w 76"/>
                <a:gd name="T9" fmla="*/ 10 h 193"/>
                <a:gd name="T10" fmla="*/ 76 w 76"/>
                <a:gd name="T11" fmla="*/ 0 h 193"/>
                <a:gd name="T12" fmla="*/ 0 w 76"/>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76" h="193">
                  <a:moveTo>
                    <a:pt x="0" y="0"/>
                  </a:moveTo>
                  <a:lnTo>
                    <a:pt x="0" y="39"/>
                  </a:lnTo>
                  <a:lnTo>
                    <a:pt x="0" y="193"/>
                  </a:lnTo>
                  <a:lnTo>
                    <a:pt x="76" y="193"/>
                  </a:lnTo>
                  <a:lnTo>
                    <a:pt x="76" y="10"/>
                  </a:lnTo>
                  <a:lnTo>
                    <a:pt x="76" y="0"/>
                  </a:lnTo>
                  <a:lnTo>
                    <a:pt x="0" y="0"/>
                  </a:lnTo>
                  <a:close/>
                </a:path>
              </a:pathLst>
            </a:custGeom>
            <a:solidFill>
              <a:srgbClr val="28C9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5" name="Freeform 20"/>
            <p:cNvSpPr>
              <a:spLocks/>
            </p:cNvSpPr>
            <p:nvPr/>
          </p:nvSpPr>
          <p:spPr bwMode="auto">
            <a:xfrm>
              <a:off x="7256463" y="5334000"/>
              <a:ext cx="119063" cy="600075"/>
            </a:xfrm>
            <a:custGeom>
              <a:avLst/>
              <a:gdLst>
                <a:gd name="T0" fmla="*/ 0 w 75"/>
                <a:gd name="T1" fmla="*/ 0 h 378"/>
                <a:gd name="T2" fmla="*/ 0 w 75"/>
                <a:gd name="T3" fmla="*/ 188 h 378"/>
                <a:gd name="T4" fmla="*/ 0 w 75"/>
                <a:gd name="T5" fmla="*/ 378 h 378"/>
                <a:gd name="T6" fmla="*/ 75 w 75"/>
                <a:gd name="T7" fmla="*/ 378 h 378"/>
                <a:gd name="T8" fmla="*/ 75 w 75"/>
                <a:gd name="T9" fmla="*/ 158 h 378"/>
                <a:gd name="T10" fmla="*/ 75 w 75"/>
                <a:gd name="T11" fmla="*/ 0 h 378"/>
                <a:gd name="T12" fmla="*/ 0 w 75"/>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 h="378">
                  <a:moveTo>
                    <a:pt x="0" y="0"/>
                  </a:moveTo>
                  <a:lnTo>
                    <a:pt x="0" y="188"/>
                  </a:lnTo>
                  <a:lnTo>
                    <a:pt x="0" y="378"/>
                  </a:lnTo>
                  <a:lnTo>
                    <a:pt x="75" y="378"/>
                  </a:lnTo>
                  <a:lnTo>
                    <a:pt x="75" y="158"/>
                  </a:lnTo>
                  <a:lnTo>
                    <a:pt x="75" y="0"/>
                  </a:lnTo>
                  <a:lnTo>
                    <a:pt x="0" y="0"/>
                  </a:lnTo>
                  <a:close/>
                </a:path>
              </a:pathLst>
            </a:custGeom>
            <a:solidFill>
              <a:srgbClr val="1F4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6" name="Freeform 21"/>
            <p:cNvSpPr>
              <a:spLocks/>
            </p:cNvSpPr>
            <p:nvPr/>
          </p:nvSpPr>
          <p:spPr bwMode="auto">
            <a:xfrm>
              <a:off x="7400925" y="5067300"/>
              <a:ext cx="122238" cy="866775"/>
            </a:xfrm>
            <a:custGeom>
              <a:avLst/>
              <a:gdLst>
                <a:gd name="T0" fmla="*/ 0 w 77"/>
                <a:gd name="T1" fmla="*/ 0 h 546"/>
                <a:gd name="T2" fmla="*/ 0 w 77"/>
                <a:gd name="T3" fmla="*/ 319 h 546"/>
                <a:gd name="T4" fmla="*/ 0 w 77"/>
                <a:gd name="T5" fmla="*/ 546 h 546"/>
                <a:gd name="T6" fmla="*/ 77 w 77"/>
                <a:gd name="T7" fmla="*/ 546 h 546"/>
                <a:gd name="T8" fmla="*/ 77 w 77"/>
                <a:gd name="T9" fmla="*/ 290 h 546"/>
                <a:gd name="T10" fmla="*/ 77 w 77"/>
                <a:gd name="T11" fmla="*/ 0 h 546"/>
                <a:gd name="T12" fmla="*/ 0 w 77"/>
                <a:gd name="T13" fmla="*/ 0 h 546"/>
              </a:gdLst>
              <a:ahLst/>
              <a:cxnLst>
                <a:cxn ang="0">
                  <a:pos x="T0" y="T1"/>
                </a:cxn>
                <a:cxn ang="0">
                  <a:pos x="T2" y="T3"/>
                </a:cxn>
                <a:cxn ang="0">
                  <a:pos x="T4" y="T5"/>
                </a:cxn>
                <a:cxn ang="0">
                  <a:pos x="T6" y="T7"/>
                </a:cxn>
                <a:cxn ang="0">
                  <a:pos x="T8" y="T9"/>
                </a:cxn>
                <a:cxn ang="0">
                  <a:pos x="T10" y="T11"/>
                </a:cxn>
                <a:cxn ang="0">
                  <a:pos x="T12" y="T13"/>
                </a:cxn>
              </a:cxnLst>
              <a:rect l="0" t="0" r="r" b="b"/>
              <a:pathLst>
                <a:path w="77" h="546">
                  <a:moveTo>
                    <a:pt x="0" y="0"/>
                  </a:moveTo>
                  <a:lnTo>
                    <a:pt x="0" y="319"/>
                  </a:lnTo>
                  <a:lnTo>
                    <a:pt x="0" y="546"/>
                  </a:lnTo>
                  <a:lnTo>
                    <a:pt x="77" y="546"/>
                  </a:lnTo>
                  <a:lnTo>
                    <a:pt x="77" y="290"/>
                  </a:lnTo>
                  <a:lnTo>
                    <a:pt x="77"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7" name="Freeform 22"/>
            <p:cNvSpPr>
              <a:spLocks/>
            </p:cNvSpPr>
            <p:nvPr/>
          </p:nvSpPr>
          <p:spPr bwMode="auto">
            <a:xfrm>
              <a:off x="7693025" y="5343525"/>
              <a:ext cx="120650" cy="590550"/>
            </a:xfrm>
            <a:custGeom>
              <a:avLst/>
              <a:gdLst>
                <a:gd name="T0" fmla="*/ 0 w 76"/>
                <a:gd name="T1" fmla="*/ 0 h 372"/>
                <a:gd name="T2" fmla="*/ 0 w 76"/>
                <a:gd name="T3" fmla="*/ 74 h 372"/>
                <a:gd name="T4" fmla="*/ 0 w 76"/>
                <a:gd name="T5" fmla="*/ 372 h 372"/>
                <a:gd name="T6" fmla="*/ 76 w 76"/>
                <a:gd name="T7" fmla="*/ 372 h 372"/>
                <a:gd name="T8" fmla="*/ 76 w 76"/>
                <a:gd name="T9" fmla="*/ 43 h 372"/>
                <a:gd name="T10" fmla="*/ 76 w 76"/>
                <a:gd name="T11" fmla="*/ 0 h 372"/>
                <a:gd name="T12" fmla="*/ 0 w 7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6" h="372">
                  <a:moveTo>
                    <a:pt x="0" y="0"/>
                  </a:moveTo>
                  <a:lnTo>
                    <a:pt x="0" y="74"/>
                  </a:lnTo>
                  <a:lnTo>
                    <a:pt x="0" y="372"/>
                  </a:lnTo>
                  <a:lnTo>
                    <a:pt x="76" y="372"/>
                  </a:lnTo>
                  <a:lnTo>
                    <a:pt x="76" y="43"/>
                  </a:lnTo>
                  <a:lnTo>
                    <a:pt x="76"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8" name="Freeform 23"/>
            <p:cNvSpPr>
              <a:spLocks/>
            </p:cNvSpPr>
            <p:nvPr/>
          </p:nvSpPr>
          <p:spPr bwMode="auto">
            <a:xfrm>
              <a:off x="6818313" y="5640388"/>
              <a:ext cx="122238" cy="293688"/>
            </a:xfrm>
            <a:custGeom>
              <a:avLst/>
              <a:gdLst>
                <a:gd name="T0" fmla="*/ 0 w 77"/>
                <a:gd name="T1" fmla="*/ 0 h 185"/>
                <a:gd name="T2" fmla="*/ 0 w 77"/>
                <a:gd name="T3" fmla="*/ 104 h 185"/>
                <a:gd name="T4" fmla="*/ 0 w 77"/>
                <a:gd name="T5" fmla="*/ 185 h 185"/>
                <a:gd name="T6" fmla="*/ 77 w 77"/>
                <a:gd name="T7" fmla="*/ 185 h 185"/>
                <a:gd name="T8" fmla="*/ 77 w 77"/>
                <a:gd name="T9" fmla="*/ 73 h 185"/>
                <a:gd name="T10" fmla="*/ 77 w 77"/>
                <a:gd name="T11" fmla="*/ 0 h 185"/>
                <a:gd name="T12" fmla="*/ 0 w 77"/>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77" h="185">
                  <a:moveTo>
                    <a:pt x="0" y="0"/>
                  </a:moveTo>
                  <a:lnTo>
                    <a:pt x="0" y="104"/>
                  </a:lnTo>
                  <a:lnTo>
                    <a:pt x="0" y="185"/>
                  </a:lnTo>
                  <a:lnTo>
                    <a:pt x="77" y="185"/>
                  </a:lnTo>
                  <a:lnTo>
                    <a:pt x="77" y="73"/>
                  </a:lnTo>
                  <a:lnTo>
                    <a:pt x="77" y="0"/>
                  </a:lnTo>
                  <a:lnTo>
                    <a:pt x="0"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00" name="Freeform 24"/>
            <p:cNvSpPr>
              <a:spLocks/>
            </p:cNvSpPr>
            <p:nvPr/>
          </p:nvSpPr>
          <p:spPr bwMode="auto">
            <a:xfrm>
              <a:off x="6965950" y="5157788"/>
              <a:ext cx="119063" cy="776288"/>
            </a:xfrm>
            <a:custGeom>
              <a:avLst/>
              <a:gdLst>
                <a:gd name="T0" fmla="*/ 0 w 75"/>
                <a:gd name="T1" fmla="*/ 0 h 489"/>
                <a:gd name="T2" fmla="*/ 0 w 75"/>
                <a:gd name="T3" fmla="*/ 371 h 489"/>
                <a:gd name="T4" fmla="*/ 0 w 75"/>
                <a:gd name="T5" fmla="*/ 489 h 489"/>
                <a:gd name="T6" fmla="*/ 75 w 75"/>
                <a:gd name="T7" fmla="*/ 489 h 489"/>
                <a:gd name="T8" fmla="*/ 75 w 75"/>
                <a:gd name="T9" fmla="*/ 341 h 489"/>
                <a:gd name="T10" fmla="*/ 75 w 75"/>
                <a:gd name="T11" fmla="*/ 0 h 489"/>
                <a:gd name="T12" fmla="*/ 0 w 75"/>
                <a:gd name="T13" fmla="*/ 0 h 489"/>
              </a:gdLst>
              <a:ahLst/>
              <a:cxnLst>
                <a:cxn ang="0">
                  <a:pos x="T0" y="T1"/>
                </a:cxn>
                <a:cxn ang="0">
                  <a:pos x="T2" y="T3"/>
                </a:cxn>
                <a:cxn ang="0">
                  <a:pos x="T4" y="T5"/>
                </a:cxn>
                <a:cxn ang="0">
                  <a:pos x="T6" y="T7"/>
                </a:cxn>
                <a:cxn ang="0">
                  <a:pos x="T8" y="T9"/>
                </a:cxn>
                <a:cxn ang="0">
                  <a:pos x="T10" y="T11"/>
                </a:cxn>
                <a:cxn ang="0">
                  <a:pos x="T12" y="T13"/>
                </a:cxn>
              </a:cxnLst>
              <a:rect l="0" t="0" r="r" b="b"/>
              <a:pathLst>
                <a:path w="75" h="489">
                  <a:moveTo>
                    <a:pt x="0" y="0"/>
                  </a:moveTo>
                  <a:lnTo>
                    <a:pt x="0" y="371"/>
                  </a:lnTo>
                  <a:lnTo>
                    <a:pt x="0" y="489"/>
                  </a:lnTo>
                  <a:lnTo>
                    <a:pt x="75" y="489"/>
                  </a:lnTo>
                  <a:lnTo>
                    <a:pt x="75" y="341"/>
                  </a:lnTo>
                  <a:lnTo>
                    <a:pt x="75" y="0"/>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101" name="Rectangle 100"/>
          <p:cNvSpPr/>
          <p:nvPr/>
        </p:nvSpPr>
        <p:spPr>
          <a:xfrm rot="18900000">
            <a:off x="8365864" y="215747"/>
            <a:ext cx="1041722" cy="1041722"/>
          </a:xfrm>
          <a:prstGeom prst="rect">
            <a:avLst/>
          </a:prstGeom>
          <a:solidFill>
            <a:srgbClr val="203864"/>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02" name="Rectangle 101"/>
          <p:cNvSpPr/>
          <p:nvPr/>
        </p:nvSpPr>
        <p:spPr>
          <a:xfrm rot="18900000">
            <a:off x="5243332" y="215747"/>
            <a:ext cx="1041722" cy="1041722"/>
          </a:xfrm>
          <a:prstGeom prst="rect">
            <a:avLst/>
          </a:prstGeom>
          <a:solidFill>
            <a:srgbClr val="2F5597"/>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03" name="Rounded Rectangle 102"/>
          <p:cNvSpPr/>
          <p:nvPr/>
        </p:nvSpPr>
        <p:spPr bwMode="auto">
          <a:xfrm>
            <a:off x="2652116" y="731205"/>
            <a:ext cx="9283455" cy="746985"/>
          </a:xfrm>
          <a:prstGeom prst="roundRect">
            <a:avLst/>
          </a:prstGeom>
          <a:solidFill>
            <a:schemeClr val="bg1">
              <a:alpha val="20000"/>
            </a:schemeClr>
          </a:solidFill>
          <a:ln w="142875" cap="rnd">
            <a:solidFill>
              <a:schemeClr val="bg1">
                <a:alpha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a:xfrm>
            <a:off x="3200750" y="930795"/>
            <a:ext cx="2320443" cy="338554"/>
          </a:xfrm>
          <a:prstGeom prst="rect">
            <a:avLst/>
          </a:prstGeom>
        </p:spPr>
        <p:txBody>
          <a:bodyPr wrap="none">
            <a:spAutoFit/>
          </a:bodyPr>
          <a:lstStyle/>
          <a:p>
            <a:r>
              <a:rPr lang="en-US" sz="1600" dirty="0">
                <a:gradFill>
                  <a:gsLst>
                    <a:gs pos="0">
                      <a:srgbClr val="FFFFFF"/>
                    </a:gs>
                    <a:gs pos="100000">
                      <a:srgbClr val="FFFFFF"/>
                    </a:gs>
                  </a:gsLst>
                  <a:lin ang="5400000" scaled="0"/>
                </a:gradFill>
                <a:ea typeface="Segoe UI" pitchFamily="34" charset="0"/>
                <a:cs typeface="Segoe UI" pitchFamily="34" charset="0"/>
              </a:rPr>
              <a:t> People | Process | Tools</a:t>
            </a:r>
            <a:endParaRPr lang="en-US" sz="1600" dirty="0">
              <a:solidFill>
                <a:srgbClr val="505050"/>
              </a:solidFill>
            </a:endParaRPr>
          </a:p>
        </p:txBody>
      </p:sp>
      <p:sp>
        <p:nvSpPr>
          <p:cNvPr id="105" name="Isosceles Triangle 3"/>
          <p:cNvSpPr/>
          <p:nvPr/>
        </p:nvSpPr>
        <p:spPr bwMode="auto">
          <a:xfrm rot="5400000">
            <a:off x="2872374" y="608477"/>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Isosceles Triangle 3"/>
          <p:cNvSpPr/>
          <p:nvPr/>
        </p:nvSpPr>
        <p:spPr bwMode="auto">
          <a:xfrm rot="5400000">
            <a:off x="6018803" y="608477"/>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Isosceles Triangle 3"/>
          <p:cNvSpPr/>
          <p:nvPr/>
        </p:nvSpPr>
        <p:spPr bwMode="auto">
          <a:xfrm rot="5400000">
            <a:off x="9134602" y="608478"/>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Isosceles Triangle 3"/>
          <p:cNvSpPr/>
          <p:nvPr/>
        </p:nvSpPr>
        <p:spPr bwMode="auto">
          <a:xfrm rot="16200000" flipH="1">
            <a:off x="2770204" y="1291318"/>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 name="Isosceles Triangle 3"/>
          <p:cNvSpPr/>
          <p:nvPr/>
        </p:nvSpPr>
        <p:spPr bwMode="auto">
          <a:xfrm rot="16200000" flipH="1">
            <a:off x="5919842" y="1291319"/>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 name="Isosceles Triangle 3"/>
          <p:cNvSpPr/>
          <p:nvPr/>
        </p:nvSpPr>
        <p:spPr bwMode="auto">
          <a:xfrm rot="16200000" flipH="1">
            <a:off x="9058431" y="1291320"/>
            <a:ext cx="509067" cy="2594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1" name="Group 110"/>
          <p:cNvGrpSpPr/>
          <p:nvPr/>
        </p:nvGrpSpPr>
        <p:grpSpPr>
          <a:xfrm>
            <a:off x="9601480" y="33426"/>
            <a:ext cx="2229794" cy="1452178"/>
            <a:chOff x="9698195" y="0"/>
            <a:chExt cx="2229794" cy="1452178"/>
          </a:xfrm>
        </p:grpSpPr>
        <p:pic>
          <p:nvPicPr>
            <p:cNvPr id="112" name="Picture 111"/>
            <p:cNvPicPr>
              <a:picLocks noChangeAspect="1"/>
            </p:cNvPicPr>
            <p:nvPr/>
          </p:nvPicPr>
          <p:blipFill>
            <a:blip r:embed="rId17"/>
            <a:stretch>
              <a:fillRect/>
            </a:stretch>
          </p:blipFill>
          <p:spPr>
            <a:xfrm>
              <a:off x="9698195" y="219347"/>
              <a:ext cx="1695143" cy="1232831"/>
            </a:xfrm>
            <a:prstGeom prst="rect">
              <a:avLst/>
            </a:prstGeom>
          </p:spPr>
        </p:pic>
        <p:grpSp>
          <p:nvGrpSpPr>
            <p:cNvPr id="113" name="Group 112"/>
            <p:cNvGrpSpPr/>
            <p:nvPr/>
          </p:nvGrpSpPr>
          <p:grpSpPr>
            <a:xfrm>
              <a:off x="11080289" y="0"/>
              <a:ext cx="847700" cy="1452178"/>
              <a:chOff x="10147300" y="798513"/>
              <a:chExt cx="1128713" cy="1933575"/>
            </a:xfrm>
          </p:grpSpPr>
          <p:sp>
            <p:nvSpPr>
              <p:cNvPr id="115" name="Freeform 5"/>
              <p:cNvSpPr>
                <a:spLocks/>
              </p:cNvSpPr>
              <p:nvPr/>
            </p:nvSpPr>
            <p:spPr bwMode="auto">
              <a:xfrm>
                <a:off x="10566400" y="1195388"/>
                <a:ext cx="609600" cy="1306513"/>
              </a:xfrm>
              <a:custGeom>
                <a:avLst/>
                <a:gdLst>
                  <a:gd name="T0" fmla="*/ 384 w 384"/>
                  <a:gd name="T1" fmla="*/ 823 h 823"/>
                  <a:gd name="T2" fmla="*/ 0 w 384"/>
                  <a:gd name="T3" fmla="*/ 823 h 823"/>
                  <a:gd name="T4" fmla="*/ 55 w 384"/>
                  <a:gd name="T5" fmla="*/ 0 h 823"/>
                  <a:gd name="T6" fmla="*/ 203 w 384"/>
                  <a:gd name="T7" fmla="*/ 46 h 823"/>
                  <a:gd name="T8" fmla="*/ 331 w 384"/>
                  <a:gd name="T9" fmla="*/ 0 h 823"/>
                  <a:gd name="T10" fmla="*/ 384 w 384"/>
                  <a:gd name="T11" fmla="*/ 823 h 823"/>
                </a:gdLst>
                <a:ahLst/>
                <a:cxnLst>
                  <a:cxn ang="0">
                    <a:pos x="T0" y="T1"/>
                  </a:cxn>
                  <a:cxn ang="0">
                    <a:pos x="T2" y="T3"/>
                  </a:cxn>
                  <a:cxn ang="0">
                    <a:pos x="T4" y="T5"/>
                  </a:cxn>
                  <a:cxn ang="0">
                    <a:pos x="T6" y="T7"/>
                  </a:cxn>
                  <a:cxn ang="0">
                    <a:pos x="T8" y="T9"/>
                  </a:cxn>
                  <a:cxn ang="0">
                    <a:pos x="T10" y="T11"/>
                  </a:cxn>
                </a:cxnLst>
                <a:rect l="0" t="0" r="r" b="b"/>
                <a:pathLst>
                  <a:path w="384" h="823">
                    <a:moveTo>
                      <a:pt x="384" y="823"/>
                    </a:moveTo>
                    <a:lnTo>
                      <a:pt x="0" y="823"/>
                    </a:lnTo>
                    <a:lnTo>
                      <a:pt x="55" y="0"/>
                    </a:lnTo>
                    <a:lnTo>
                      <a:pt x="203" y="46"/>
                    </a:lnTo>
                    <a:lnTo>
                      <a:pt x="331" y="0"/>
                    </a:lnTo>
                    <a:lnTo>
                      <a:pt x="384" y="82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30" name="Freeform 6"/>
              <p:cNvSpPr>
                <a:spLocks/>
              </p:cNvSpPr>
              <p:nvPr/>
            </p:nvSpPr>
            <p:spPr bwMode="auto">
              <a:xfrm>
                <a:off x="10721975" y="2654300"/>
                <a:ext cx="158750" cy="77788"/>
              </a:xfrm>
              <a:custGeom>
                <a:avLst/>
                <a:gdLst>
                  <a:gd name="T0" fmla="*/ 36 w 71"/>
                  <a:gd name="T1" fmla="*/ 0 h 35"/>
                  <a:gd name="T2" fmla="*/ 0 w 71"/>
                  <a:gd name="T3" fmla="*/ 35 h 35"/>
                  <a:gd name="T4" fmla="*/ 71 w 71"/>
                  <a:gd name="T5" fmla="*/ 35 h 35"/>
                  <a:gd name="T6" fmla="*/ 36 w 71"/>
                  <a:gd name="T7" fmla="*/ 0 h 35"/>
                </a:gdLst>
                <a:ahLst/>
                <a:cxnLst>
                  <a:cxn ang="0">
                    <a:pos x="T0" y="T1"/>
                  </a:cxn>
                  <a:cxn ang="0">
                    <a:pos x="T2" y="T3"/>
                  </a:cxn>
                  <a:cxn ang="0">
                    <a:pos x="T4" y="T5"/>
                  </a:cxn>
                  <a:cxn ang="0">
                    <a:pos x="T6" y="T7"/>
                  </a:cxn>
                </a:cxnLst>
                <a:rect l="0" t="0" r="r" b="b"/>
                <a:pathLst>
                  <a:path w="71" h="35">
                    <a:moveTo>
                      <a:pt x="36" y="0"/>
                    </a:moveTo>
                    <a:cubicBezTo>
                      <a:pt x="16" y="0"/>
                      <a:pt x="0" y="16"/>
                      <a:pt x="0" y="35"/>
                    </a:cubicBezTo>
                    <a:cubicBezTo>
                      <a:pt x="71" y="35"/>
                      <a:pt x="71" y="35"/>
                      <a:pt x="71" y="35"/>
                    </a:cubicBezTo>
                    <a:cubicBezTo>
                      <a:pt x="71" y="16"/>
                      <a:pt x="55" y="0"/>
                      <a:pt x="36"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31" name="Freeform 7"/>
              <p:cNvSpPr>
                <a:spLocks/>
              </p:cNvSpPr>
              <p:nvPr/>
            </p:nvSpPr>
            <p:spPr bwMode="auto">
              <a:xfrm>
                <a:off x="10147300" y="2632075"/>
                <a:ext cx="200025" cy="100013"/>
              </a:xfrm>
              <a:custGeom>
                <a:avLst/>
                <a:gdLst>
                  <a:gd name="T0" fmla="*/ 45 w 90"/>
                  <a:gd name="T1" fmla="*/ 0 h 45"/>
                  <a:gd name="T2" fmla="*/ 0 w 90"/>
                  <a:gd name="T3" fmla="*/ 45 h 45"/>
                  <a:gd name="T4" fmla="*/ 90 w 90"/>
                  <a:gd name="T5" fmla="*/ 45 h 45"/>
                  <a:gd name="T6" fmla="*/ 45 w 90"/>
                  <a:gd name="T7" fmla="*/ 0 h 45"/>
                </a:gdLst>
                <a:ahLst/>
                <a:cxnLst>
                  <a:cxn ang="0">
                    <a:pos x="T0" y="T1"/>
                  </a:cxn>
                  <a:cxn ang="0">
                    <a:pos x="T2" y="T3"/>
                  </a:cxn>
                  <a:cxn ang="0">
                    <a:pos x="T4" y="T5"/>
                  </a:cxn>
                  <a:cxn ang="0">
                    <a:pos x="T6" y="T7"/>
                  </a:cxn>
                </a:cxnLst>
                <a:rect l="0" t="0" r="r" b="b"/>
                <a:pathLst>
                  <a:path w="90" h="45">
                    <a:moveTo>
                      <a:pt x="45" y="0"/>
                    </a:moveTo>
                    <a:cubicBezTo>
                      <a:pt x="20" y="0"/>
                      <a:pt x="0" y="20"/>
                      <a:pt x="0" y="45"/>
                    </a:cubicBezTo>
                    <a:cubicBezTo>
                      <a:pt x="90" y="45"/>
                      <a:pt x="90" y="45"/>
                      <a:pt x="90" y="45"/>
                    </a:cubicBezTo>
                    <a:cubicBezTo>
                      <a:pt x="90"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34" name="Freeform 8"/>
              <p:cNvSpPr>
                <a:spLocks/>
              </p:cNvSpPr>
              <p:nvPr/>
            </p:nvSpPr>
            <p:spPr bwMode="auto">
              <a:xfrm>
                <a:off x="10460038" y="2632075"/>
                <a:ext cx="201613" cy="100013"/>
              </a:xfrm>
              <a:custGeom>
                <a:avLst/>
                <a:gdLst>
                  <a:gd name="T0" fmla="*/ 45 w 91"/>
                  <a:gd name="T1" fmla="*/ 0 h 45"/>
                  <a:gd name="T2" fmla="*/ 0 w 91"/>
                  <a:gd name="T3" fmla="*/ 45 h 45"/>
                  <a:gd name="T4" fmla="*/ 91 w 91"/>
                  <a:gd name="T5" fmla="*/ 45 h 45"/>
                  <a:gd name="T6" fmla="*/ 45 w 91"/>
                  <a:gd name="T7" fmla="*/ 0 h 45"/>
                </a:gdLst>
                <a:ahLst/>
                <a:cxnLst>
                  <a:cxn ang="0">
                    <a:pos x="T0" y="T1"/>
                  </a:cxn>
                  <a:cxn ang="0">
                    <a:pos x="T2" y="T3"/>
                  </a:cxn>
                  <a:cxn ang="0">
                    <a:pos x="T4" y="T5"/>
                  </a:cxn>
                  <a:cxn ang="0">
                    <a:pos x="T6" y="T7"/>
                  </a:cxn>
                </a:cxnLst>
                <a:rect l="0" t="0" r="r" b="b"/>
                <a:pathLst>
                  <a:path w="91" h="45">
                    <a:moveTo>
                      <a:pt x="45" y="0"/>
                    </a:moveTo>
                    <a:cubicBezTo>
                      <a:pt x="20" y="0"/>
                      <a:pt x="0" y="20"/>
                      <a:pt x="0" y="45"/>
                    </a:cubicBezTo>
                    <a:cubicBezTo>
                      <a:pt x="91" y="45"/>
                      <a:pt x="91" y="45"/>
                      <a:pt x="91" y="45"/>
                    </a:cubicBezTo>
                    <a:cubicBezTo>
                      <a:pt x="91"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35" name="Freeform 9"/>
              <p:cNvSpPr>
                <a:spLocks/>
              </p:cNvSpPr>
              <p:nvPr/>
            </p:nvSpPr>
            <p:spPr bwMode="auto">
              <a:xfrm>
                <a:off x="10898188" y="2654300"/>
                <a:ext cx="155575" cy="77788"/>
              </a:xfrm>
              <a:custGeom>
                <a:avLst/>
                <a:gdLst>
                  <a:gd name="T0" fmla="*/ 35 w 70"/>
                  <a:gd name="T1" fmla="*/ 0 h 35"/>
                  <a:gd name="T2" fmla="*/ 0 w 70"/>
                  <a:gd name="T3" fmla="*/ 35 h 35"/>
                  <a:gd name="T4" fmla="*/ 70 w 70"/>
                  <a:gd name="T5" fmla="*/ 35 h 35"/>
                  <a:gd name="T6" fmla="*/ 35 w 70"/>
                  <a:gd name="T7" fmla="*/ 0 h 35"/>
                </a:gdLst>
                <a:ahLst/>
                <a:cxnLst>
                  <a:cxn ang="0">
                    <a:pos x="T0" y="T1"/>
                  </a:cxn>
                  <a:cxn ang="0">
                    <a:pos x="T2" y="T3"/>
                  </a:cxn>
                  <a:cxn ang="0">
                    <a:pos x="T4" y="T5"/>
                  </a:cxn>
                  <a:cxn ang="0">
                    <a:pos x="T6" y="T7"/>
                  </a:cxn>
                </a:cxnLst>
                <a:rect l="0" t="0" r="r" b="b"/>
                <a:pathLst>
                  <a:path w="70" h="35">
                    <a:moveTo>
                      <a:pt x="35" y="0"/>
                    </a:moveTo>
                    <a:cubicBezTo>
                      <a:pt x="16" y="0"/>
                      <a:pt x="0" y="16"/>
                      <a:pt x="0" y="35"/>
                    </a:cubicBezTo>
                    <a:cubicBezTo>
                      <a:pt x="70" y="35"/>
                      <a:pt x="70" y="35"/>
                      <a:pt x="70" y="35"/>
                    </a:cubicBezTo>
                    <a:cubicBezTo>
                      <a:pt x="70" y="16"/>
                      <a:pt x="54" y="0"/>
                      <a:pt x="35"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2" name="Freeform 10"/>
              <p:cNvSpPr>
                <a:spLocks/>
              </p:cNvSpPr>
              <p:nvPr/>
            </p:nvSpPr>
            <p:spPr bwMode="auto">
              <a:xfrm>
                <a:off x="10780713" y="828675"/>
                <a:ext cx="241300" cy="293688"/>
              </a:xfrm>
              <a:custGeom>
                <a:avLst/>
                <a:gdLst>
                  <a:gd name="T0" fmla="*/ 98 w 109"/>
                  <a:gd name="T1" fmla="*/ 75 h 132"/>
                  <a:gd name="T2" fmla="*/ 38 w 109"/>
                  <a:gd name="T3" fmla="*/ 124 h 132"/>
                  <a:gd name="T4" fmla="*/ 10 w 109"/>
                  <a:gd name="T5" fmla="*/ 50 h 132"/>
                  <a:gd name="T6" fmla="*/ 76 w 109"/>
                  <a:gd name="T7" fmla="*/ 8 h 132"/>
                  <a:gd name="T8" fmla="*/ 98 w 109"/>
                  <a:gd name="T9" fmla="*/ 75 h 132"/>
                </a:gdLst>
                <a:ahLst/>
                <a:cxnLst>
                  <a:cxn ang="0">
                    <a:pos x="T0" y="T1"/>
                  </a:cxn>
                  <a:cxn ang="0">
                    <a:pos x="T2" y="T3"/>
                  </a:cxn>
                  <a:cxn ang="0">
                    <a:pos x="T4" y="T5"/>
                  </a:cxn>
                  <a:cxn ang="0">
                    <a:pos x="T6" y="T7"/>
                  </a:cxn>
                  <a:cxn ang="0">
                    <a:pos x="T8" y="T9"/>
                  </a:cxn>
                </a:cxnLst>
                <a:rect l="0" t="0" r="r" b="b"/>
                <a:pathLst>
                  <a:path w="109" h="132">
                    <a:moveTo>
                      <a:pt x="98" y="75"/>
                    </a:moveTo>
                    <a:cubicBezTo>
                      <a:pt x="88" y="107"/>
                      <a:pt x="64" y="132"/>
                      <a:pt x="38" y="124"/>
                    </a:cubicBezTo>
                    <a:cubicBezTo>
                      <a:pt x="12" y="115"/>
                      <a:pt x="0" y="82"/>
                      <a:pt x="10" y="50"/>
                    </a:cubicBezTo>
                    <a:cubicBezTo>
                      <a:pt x="21" y="19"/>
                      <a:pt x="50" y="0"/>
                      <a:pt x="76" y="8"/>
                    </a:cubicBezTo>
                    <a:cubicBezTo>
                      <a:pt x="102" y="17"/>
                      <a:pt x="109" y="43"/>
                      <a:pt x="98"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3" name="Freeform 11"/>
              <p:cNvSpPr>
                <a:spLocks/>
              </p:cNvSpPr>
              <p:nvPr/>
            </p:nvSpPr>
            <p:spPr bwMode="auto">
              <a:xfrm>
                <a:off x="10747375" y="798513"/>
                <a:ext cx="241300" cy="273050"/>
              </a:xfrm>
              <a:custGeom>
                <a:avLst/>
                <a:gdLst>
                  <a:gd name="T0" fmla="*/ 93 w 109"/>
                  <a:gd name="T1" fmla="*/ 39 h 123"/>
                  <a:gd name="T2" fmla="*/ 83 w 109"/>
                  <a:gd name="T3" fmla="*/ 111 h 123"/>
                  <a:gd name="T4" fmla="*/ 16 w 109"/>
                  <a:gd name="T5" fmla="*/ 84 h 123"/>
                  <a:gd name="T6" fmla="*/ 25 w 109"/>
                  <a:gd name="T7" fmla="*/ 12 h 123"/>
                  <a:gd name="T8" fmla="*/ 93 w 109"/>
                  <a:gd name="T9" fmla="*/ 39 h 123"/>
                </a:gdLst>
                <a:ahLst/>
                <a:cxnLst>
                  <a:cxn ang="0">
                    <a:pos x="T0" y="T1"/>
                  </a:cxn>
                  <a:cxn ang="0">
                    <a:pos x="T2" y="T3"/>
                  </a:cxn>
                  <a:cxn ang="0">
                    <a:pos x="T4" y="T5"/>
                  </a:cxn>
                  <a:cxn ang="0">
                    <a:pos x="T6" y="T7"/>
                  </a:cxn>
                  <a:cxn ang="0">
                    <a:pos x="T8" y="T9"/>
                  </a:cxn>
                </a:cxnLst>
                <a:rect l="0" t="0" r="r" b="b"/>
                <a:pathLst>
                  <a:path w="109" h="123">
                    <a:moveTo>
                      <a:pt x="93" y="39"/>
                    </a:moveTo>
                    <a:cubicBezTo>
                      <a:pt x="109" y="66"/>
                      <a:pt x="104" y="98"/>
                      <a:pt x="83" y="111"/>
                    </a:cubicBezTo>
                    <a:cubicBezTo>
                      <a:pt x="62" y="123"/>
                      <a:pt x="32" y="111"/>
                      <a:pt x="16" y="84"/>
                    </a:cubicBezTo>
                    <a:cubicBezTo>
                      <a:pt x="0" y="57"/>
                      <a:pt x="4" y="25"/>
                      <a:pt x="25" y="12"/>
                    </a:cubicBezTo>
                    <a:cubicBezTo>
                      <a:pt x="47" y="0"/>
                      <a:pt x="77" y="12"/>
                      <a:pt x="93"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5" name="Freeform 12"/>
              <p:cNvSpPr>
                <a:spLocks/>
              </p:cNvSpPr>
              <p:nvPr/>
            </p:nvSpPr>
            <p:spPr bwMode="auto">
              <a:xfrm>
                <a:off x="10826750" y="1050925"/>
                <a:ext cx="123825" cy="131763"/>
              </a:xfrm>
              <a:custGeom>
                <a:avLst/>
                <a:gdLst>
                  <a:gd name="T0" fmla="*/ 56 w 56"/>
                  <a:gd name="T1" fmla="*/ 45 h 59"/>
                  <a:gd name="T2" fmla="*/ 28 w 56"/>
                  <a:gd name="T3" fmla="*/ 59 h 59"/>
                  <a:gd name="T4" fmla="*/ 0 w 56"/>
                  <a:gd name="T5" fmla="*/ 45 h 59"/>
                  <a:gd name="T6" fmla="*/ 0 w 56"/>
                  <a:gd name="T7" fmla="*/ 0 h 59"/>
                  <a:gd name="T8" fmla="*/ 56 w 56"/>
                  <a:gd name="T9" fmla="*/ 0 h 59"/>
                  <a:gd name="T10" fmla="*/ 56 w 56"/>
                  <a:gd name="T11" fmla="*/ 45 h 59"/>
                </a:gdLst>
                <a:ahLst/>
                <a:cxnLst>
                  <a:cxn ang="0">
                    <a:pos x="T0" y="T1"/>
                  </a:cxn>
                  <a:cxn ang="0">
                    <a:pos x="T2" y="T3"/>
                  </a:cxn>
                  <a:cxn ang="0">
                    <a:pos x="T4" y="T5"/>
                  </a:cxn>
                  <a:cxn ang="0">
                    <a:pos x="T6" y="T7"/>
                  </a:cxn>
                  <a:cxn ang="0">
                    <a:pos x="T8" y="T9"/>
                  </a:cxn>
                  <a:cxn ang="0">
                    <a:pos x="T10" y="T11"/>
                  </a:cxn>
                </a:cxnLst>
                <a:rect l="0" t="0" r="r" b="b"/>
                <a:pathLst>
                  <a:path w="56" h="59">
                    <a:moveTo>
                      <a:pt x="56" y="45"/>
                    </a:moveTo>
                    <a:cubicBezTo>
                      <a:pt x="56" y="45"/>
                      <a:pt x="48" y="59"/>
                      <a:pt x="28" y="59"/>
                    </a:cubicBezTo>
                    <a:cubicBezTo>
                      <a:pt x="9" y="59"/>
                      <a:pt x="0" y="45"/>
                      <a:pt x="0" y="45"/>
                    </a:cubicBezTo>
                    <a:cubicBezTo>
                      <a:pt x="0" y="0"/>
                      <a:pt x="0" y="0"/>
                      <a:pt x="0" y="0"/>
                    </a:cubicBezTo>
                    <a:cubicBezTo>
                      <a:pt x="56" y="0"/>
                      <a:pt x="56" y="0"/>
                      <a:pt x="56" y="0"/>
                    </a:cubicBezTo>
                    <a:lnTo>
                      <a:pt x="56" y="4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6" name="Freeform 13"/>
              <p:cNvSpPr>
                <a:spLocks/>
              </p:cNvSpPr>
              <p:nvPr/>
            </p:nvSpPr>
            <p:spPr bwMode="auto">
              <a:xfrm>
                <a:off x="10493375" y="1195388"/>
                <a:ext cx="304800" cy="690563"/>
              </a:xfrm>
              <a:custGeom>
                <a:avLst/>
                <a:gdLst>
                  <a:gd name="T0" fmla="*/ 137 w 137"/>
                  <a:gd name="T1" fmla="*/ 10 h 311"/>
                  <a:gd name="T2" fmla="*/ 72 w 137"/>
                  <a:gd name="T3" fmla="*/ 0 h 311"/>
                  <a:gd name="T4" fmla="*/ 0 w 137"/>
                  <a:gd name="T5" fmla="*/ 311 h 311"/>
                  <a:gd name="T6" fmla="*/ 49 w 137"/>
                  <a:gd name="T7" fmla="*/ 311 h 311"/>
                  <a:gd name="T8" fmla="*/ 137 w 137"/>
                  <a:gd name="T9" fmla="*/ 10 h 311"/>
                </a:gdLst>
                <a:ahLst/>
                <a:cxnLst>
                  <a:cxn ang="0">
                    <a:pos x="T0" y="T1"/>
                  </a:cxn>
                  <a:cxn ang="0">
                    <a:pos x="T2" y="T3"/>
                  </a:cxn>
                  <a:cxn ang="0">
                    <a:pos x="T4" y="T5"/>
                  </a:cxn>
                  <a:cxn ang="0">
                    <a:pos x="T6" y="T7"/>
                  </a:cxn>
                  <a:cxn ang="0">
                    <a:pos x="T8" y="T9"/>
                  </a:cxn>
                </a:cxnLst>
                <a:rect l="0" t="0" r="r" b="b"/>
                <a:pathLst>
                  <a:path w="137" h="311">
                    <a:moveTo>
                      <a:pt x="137" y="10"/>
                    </a:moveTo>
                    <a:cubicBezTo>
                      <a:pt x="121" y="6"/>
                      <a:pt x="88" y="5"/>
                      <a:pt x="72" y="0"/>
                    </a:cubicBezTo>
                    <a:cubicBezTo>
                      <a:pt x="26" y="101"/>
                      <a:pt x="10" y="201"/>
                      <a:pt x="0" y="311"/>
                    </a:cubicBezTo>
                    <a:cubicBezTo>
                      <a:pt x="49" y="311"/>
                      <a:pt x="49" y="311"/>
                      <a:pt x="49" y="311"/>
                    </a:cubicBezTo>
                    <a:cubicBezTo>
                      <a:pt x="60" y="206"/>
                      <a:pt x="92" y="106"/>
                      <a:pt x="137"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7" name="Freeform 14"/>
              <p:cNvSpPr>
                <a:spLocks/>
              </p:cNvSpPr>
              <p:nvPr/>
            </p:nvSpPr>
            <p:spPr bwMode="auto">
              <a:xfrm>
                <a:off x="10983913" y="1189038"/>
                <a:ext cx="292100" cy="690563"/>
              </a:xfrm>
              <a:custGeom>
                <a:avLst/>
                <a:gdLst>
                  <a:gd name="T0" fmla="*/ 58 w 131"/>
                  <a:gd name="T1" fmla="*/ 177 h 311"/>
                  <a:gd name="T2" fmla="*/ 0 w 131"/>
                  <a:gd name="T3" fmla="*/ 13 h 311"/>
                  <a:gd name="T4" fmla="*/ 58 w 131"/>
                  <a:gd name="T5" fmla="*/ 0 h 311"/>
                  <a:gd name="T6" fmla="*/ 116 w 131"/>
                  <a:gd name="T7" fmla="*/ 192 h 311"/>
                  <a:gd name="T8" fmla="*/ 131 w 131"/>
                  <a:gd name="T9" fmla="*/ 311 h 311"/>
                  <a:gd name="T10" fmla="*/ 82 w 131"/>
                  <a:gd name="T11" fmla="*/ 311 h 311"/>
                  <a:gd name="T12" fmla="*/ 58 w 131"/>
                  <a:gd name="T13" fmla="*/ 177 h 311"/>
                </a:gdLst>
                <a:ahLst/>
                <a:cxnLst>
                  <a:cxn ang="0">
                    <a:pos x="T0" y="T1"/>
                  </a:cxn>
                  <a:cxn ang="0">
                    <a:pos x="T2" y="T3"/>
                  </a:cxn>
                  <a:cxn ang="0">
                    <a:pos x="T4" y="T5"/>
                  </a:cxn>
                  <a:cxn ang="0">
                    <a:pos x="T6" y="T7"/>
                  </a:cxn>
                  <a:cxn ang="0">
                    <a:pos x="T8" y="T9"/>
                  </a:cxn>
                  <a:cxn ang="0">
                    <a:pos x="T10" y="T11"/>
                  </a:cxn>
                  <a:cxn ang="0">
                    <a:pos x="T12" y="T13"/>
                  </a:cxn>
                </a:cxnLst>
                <a:rect l="0" t="0" r="r" b="b"/>
                <a:pathLst>
                  <a:path w="131" h="311">
                    <a:moveTo>
                      <a:pt x="58" y="177"/>
                    </a:moveTo>
                    <a:cubicBezTo>
                      <a:pt x="45" y="121"/>
                      <a:pt x="26" y="67"/>
                      <a:pt x="0" y="13"/>
                    </a:cubicBezTo>
                    <a:cubicBezTo>
                      <a:pt x="16" y="9"/>
                      <a:pt x="42" y="4"/>
                      <a:pt x="58" y="0"/>
                    </a:cubicBezTo>
                    <a:cubicBezTo>
                      <a:pt x="87" y="63"/>
                      <a:pt x="104" y="126"/>
                      <a:pt x="116" y="192"/>
                    </a:cubicBezTo>
                    <a:cubicBezTo>
                      <a:pt x="122" y="230"/>
                      <a:pt x="127" y="270"/>
                      <a:pt x="131" y="311"/>
                    </a:cubicBezTo>
                    <a:cubicBezTo>
                      <a:pt x="82" y="311"/>
                      <a:pt x="82" y="311"/>
                      <a:pt x="82" y="311"/>
                    </a:cubicBezTo>
                    <a:cubicBezTo>
                      <a:pt x="77" y="265"/>
                      <a:pt x="69" y="220"/>
                      <a:pt x="58" y="17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8" name="Freeform 15"/>
              <p:cNvSpPr>
                <a:spLocks/>
              </p:cNvSpPr>
              <p:nvPr/>
            </p:nvSpPr>
            <p:spPr bwMode="auto">
              <a:xfrm>
                <a:off x="10709275" y="1781175"/>
                <a:ext cx="173038" cy="887413"/>
              </a:xfrm>
              <a:custGeom>
                <a:avLst/>
                <a:gdLst>
                  <a:gd name="T0" fmla="*/ 94 w 109"/>
                  <a:gd name="T1" fmla="*/ 559 h 559"/>
                  <a:gd name="T2" fmla="*/ 22 w 109"/>
                  <a:gd name="T3" fmla="*/ 559 h 559"/>
                  <a:gd name="T4" fmla="*/ 0 w 109"/>
                  <a:gd name="T5" fmla="*/ 0 h 559"/>
                  <a:gd name="T6" fmla="*/ 109 w 109"/>
                  <a:gd name="T7" fmla="*/ 101 h 559"/>
                  <a:gd name="T8" fmla="*/ 94 w 109"/>
                  <a:gd name="T9" fmla="*/ 559 h 559"/>
                </a:gdLst>
                <a:ahLst/>
                <a:cxnLst>
                  <a:cxn ang="0">
                    <a:pos x="T0" y="T1"/>
                  </a:cxn>
                  <a:cxn ang="0">
                    <a:pos x="T2" y="T3"/>
                  </a:cxn>
                  <a:cxn ang="0">
                    <a:pos x="T4" y="T5"/>
                  </a:cxn>
                  <a:cxn ang="0">
                    <a:pos x="T6" y="T7"/>
                  </a:cxn>
                  <a:cxn ang="0">
                    <a:pos x="T8" y="T9"/>
                  </a:cxn>
                </a:cxnLst>
                <a:rect l="0" t="0" r="r" b="b"/>
                <a:pathLst>
                  <a:path w="109" h="559">
                    <a:moveTo>
                      <a:pt x="94" y="559"/>
                    </a:moveTo>
                    <a:lnTo>
                      <a:pt x="22" y="559"/>
                    </a:lnTo>
                    <a:lnTo>
                      <a:pt x="0" y="0"/>
                    </a:lnTo>
                    <a:lnTo>
                      <a:pt x="109" y="101"/>
                    </a:lnTo>
                    <a:lnTo>
                      <a:pt x="94"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9" name="Freeform 16"/>
              <p:cNvSpPr>
                <a:spLocks/>
              </p:cNvSpPr>
              <p:nvPr/>
            </p:nvSpPr>
            <p:spPr bwMode="auto">
              <a:xfrm>
                <a:off x="10888663" y="1781175"/>
                <a:ext cx="161925" cy="887413"/>
              </a:xfrm>
              <a:custGeom>
                <a:avLst/>
                <a:gdLst>
                  <a:gd name="T0" fmla="*/ 88 w 102"/>
                  <a:gd name="T1" fmla="*/ 559 h 559"/>
                  <a:gd name="T2" fmla="*/ 17 w 102"/>
                  <a:gd name="T3" fmla="*/ 559 h 559"/>
                  <a:gd name="T4" fmla="*/ 0 w 102"/>
                  <a:gd name="T5" fmla="*/ 101 h 559"/>
                  <a:gd name="T6" fmla="*/ 102 w 102"/>
                  <a:gd name="T7" fmla="*/ 0 h 559"/>
                  <a:gd name="T8" fmla="*/ 88 w 102"/>
                  <a:gd name="T9" fmla="*/ 559 h 559"/>
                </a:gdLst>
                <a:ahLst/>
                <a:cxnLst>
                  <a:cxn ang="0">
                    <a:pos x="T0" y="T1"/>
                  </a:cxn>
                  <a:cxn ang="0">
                    <a:pos x="T2" y="T3"/>
                  </a:cxn>
                  <a:cxn ang="0">
                    <a:pos x="T4" y="T5"/>
                  </a:cxn>
                  <a:cxn ang="0">
                    <a:pos x="T6" y="T7"/>
                  </a:cxn>
                  <a:cxn ang="0">
                    <a:pos x="T8" y="T9"/>
                  </a:cxn>
                </a:cxnLst>
                <a:rect l="0" t="0" r="r" b="b"/>
                <a:pathLst>
                  <a:path w="102" h="559">
                    <a:moveTo>
                      <a:pt x="88" y="559"/>
                    </a:moveTo>
                    <a:lnTo>
                      <a:pt x="17" y="559"/>
                    </a:lnTo>
                    <a:lnTo>
                      <a:pt x="0" y="101"/>
                    </a:lnTo>
                    <a:lnTo>
                      <a:pt x="102" y="0"/>
                    </a:lnTo>
                    <a:lnTo>
                      <a:pt x="88"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0" name="Freeform 17"/>
              <p:cNvSpPr>
                <a:spLocks/>
              </p:cNvSpPr>
              <p:nvPr/>
            </p:nvSpPr>
            <p:spPr bwMode="auto">
              <a:xfrm>
                <a:off x="10506075" y="1885950"/>
                <a:ext cx="80963" cy="88900"/>
              </a:xfrm>
              <a:custGeom>
                <a:avLst/>
                <a:gdLst>
                  <a:gd name="T0" fmla="*/ 0 w 36"/>
                  <a:gd name="T1" fmla="*/ 0 h 40"/>
                  <a:gd name="T2" fmla="*/ 0 w 36"/>
                  <a:gd name="T3" fmla="*/ 22 h 40"/>
                  <a:gd name="T4" fmla="*/ 18 w 36"/>
                  <a:gd name="T5" fmla="*/ 40 h 40"/>
                  <a:gd name="T6" fmla="*/ 36 w 36"/>
                  <a:gd name="T7" fmla="*/ 22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2"/>
                      <a:pt x="0" y="22"/>
                      <a:pt x="0" y="22"/>
                    </a:cubicBezTo>
                    <a:cubicBezTo>
                      <a:pt x="0" y="32"/>
                      <a:pt x="8" y="40"/>
                      <a:pt x="18" y="40"/>
                    </a:cubicBezTo>
                    <a:cubicBezTo>
                      <a:pt x="28" y="40"/>
                      <a:pt x="36" y="32"/>
                      <a:pt x="36" y="22"/>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1" name="Freeform 18"/>
              <p:cNvSpPr>
                <a:spLocks/>
              </p:cNvSpPr>
              <p:nvPr/>
            </p:nvSpPr>
            <p:spPr bwMode="auto">
              <a:xfrm>
                <a:off x="11180763" y="1879600"/>
                <a:ext cx="79375" cy="88900"/>
              </a:xfrm>
              <a:custGeom>
                <a:avLst/>
                <a:gdLst>
                  <a:gd name="T0" fmla="*/ 0 w 36"/>
                  <a:gd name="T1" fmla="*/ 0 h 40"/>
                  <a:gd name="T2" fmla="*/ 0 w 36"/>
                  <a:gd name="T3" fmla="*/ 21 h 40"/>
                  <a:gd name="T4" fmla="*/ 18 w 36"/>
                  <a:gd name="T5" fmla="*/ 40 h 40"/>
                  <a:gd name="T6" fmla="*/ 36 w 36"/>
                  <a:gd name="T7" fmla="*/ 21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1"/>
                      <a:pt x="0" y="21"/>
                      <a:pt x="0" y="21"/>
                    </a:cubicBezTo>
                    <a:cubicBezTo>
                      <a:pt x="0" y="31"/>
                      <a:pt x="8" y="40"/>
                      <a:pt x="18" y="40"/>
                    </a:cubicBezTo>
                    <a:cubicBezTo>
                      <a:pt x="28" y="40"/>
                      <a:pt x="36" y="31"/>
                      <a:pt x="36" y="21"/>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3" name="Freeform 19"/>
              <p:cNvSpPr>
                <a:spLocks/>
              </p:cNvSpPr>
              <p:nvPr/>
            </p:nvSpPr>
            <p:spPr bwMode="auto">
              <a:xfrm>
                <a:off x="10764838" y="901700"/>
                <a:ext cx="246063" cy="220663"/>
              </a:xfrm>
              <a:custGeom>
                <a:avLst/>
                <a:gdLst>
                  <a:gd name="T0" fmla="*/ 106 w 111"/>
                  <a:gd name="T1" fmla="*/ 24 h 99"/>
                  <a:gd name="T2" fmla="*/ 103 w 111"/>
                  <a:gd name="T3" fmla="*/ 23 h 99"/>
                  <a:gd name="T4" fmla="*/ 103 w 111"/>
                  <a:gd name="T5" fmla="*/ 16 h 99"/>
                  <a:gd name="T6" fmla="*/ 103 w 111"/>
                  <a:gd name="T7" fmla="*/ 14 h 99"/>
                  <a:gd name="T8" fmla="*/ 103 w 111"/>
                  <a:gd name="T9" fmla="*/ 13 h 99"/>
                  <a:gd name="T10" fmla="*/ 102 w 111"/>
                  <a:gd name="T11" fmla="*/ 12 h 99"/>
                  <a:gd name="T12" fmla="*/ 102 w 111"/>
                  <a:gd name="T13" fmla="*/ 11 h 99"/>
                  <a:gd name="T14" fmla="*/ 102 w 111"/>
                  <a:gd name="T15" fmla="*/ 10 h 99"/>
                  <a:gd name="T16" fmla="*/ 102 w 111"/>
                  <a:gd name="T17" fmla="*/ 9 h 99"/>
                  <a:gd name="T18" fmla="*/ 102 w 111"/>
                  <a:gd name="T19" fmla="*/ 9 h 99"/>
                  <a:gd name="T20" fmla="*/ 101 w 111"/>
                  <a:gd name="T21" fmla="*/ 6 h 99"/>
                  <a:gd name="T22" fmla="*/ 100 w 111"/>
                  <a:gd name="T23" fmla="*/ 6 h 99"/>
                  <a:gd name="T24" fmla="*/ 100 w 111"/>
                  <a:gd name="T25" fmla="*/ 5 h 99"/>
                  <a:gd name="T26" fmla="*/ 99 w 111"/>
                  <a:gd name="T27" fmla="*/ 4 h 99"/>
                  <a:gd name="T28" fmla="*/ 99 w 111"/>
                  <a:gd name="T29" fmla="*/ 3 h 99"/>
                  <a:gd name="T30" fmla="*/ 99 w 111"/>
                  <a:gd name="T31" fmla="*/ 3 h 99"/>
                  <a:gd name="T32" fmla="*/ 90 w 111"/>
                  <a:gd name="T33" fmla="*/ 4 h 99"/>
                  <a:gd name="T34" fmla="*/ 74 w 111"/>
                  <a:gd name="T35" fmla="*/ 0 h 99"/>
                  <a:gd name="T36" fmla="*/ 45 w 111"/>
                  <a:gd name="T37" fmla="*/ 4 h 99"/>
                  <a:gd name="T38" fmla="*/ 15 w 111"/>
                  <a:gd name="T39" fmla="*/ 0 h 99"/>
                  <a:gd name="T40" fmla="*/ 11 w 111"/>
                  <a:gd name="T41" fmla="*/ 5 h 99"/>
                  <a:gd name="T42" fmla="*/ 11 w 111"/>
                  <a:gd name="T43" fmla="*/ 5 h 99"/>
                  <a:gd name="T44" fmla="*/ 10 w 111"/>
                  <a:gd name="T45" fmla="*/ 7 h 99"/>
                  <a:gd name="T46" fmla="*/ 10 w 111"/>
                  <a:gd name="T47" fmla="*/ 7 h 99"/>
                  <a:gd name="T48" fmla="*/ 9 w 111"/>
                  <a:gd name="T49" fmla="*/ 9 h 99"/>
                  <a:gd name="T50" fmla="*/ 9 w 111"/>
                  <a:gd name="T51" fmla="*/ 9 h 99"/>
                  <a:gd name="T52" fmla="*/ 9 w 111"/>
                  <a:gd name="T53" fmla="*/ 11 h 99"/>
                  <a:gd name="T54" fmla="*/ 9 w 111"/>
                  <a:gd name="T55" fmla="*/ 12 h 99"/>
                  <a:gd name="T56" fmla="*/ 8 w 111"/>
                  <a:gd name="T57" fmla="*/ 13 h 99"/>
                  <a:gd name="T58" fmla="*/ 8 w 111"/>
                  <a:gd name="T59" fmla="*/ 14 h 99"/>
                  <a:gd name="T60" fmla="*/ 8 w 111"/>
                  <a:gd name="T61" fmla="*/ 16 h 99"/>
                  <a:gd name="T62" fmla="*/ 8 w 111"/>
                  <a:gd name="T63" fmla="*/ 23 h 99"/>
                  <a:gd name="T64" fmla="*/ 7 w 111"/>
                  <a:gd name="T65" fmla="*/ 23 h 99"/>
                  <a:gd name="T66" fmla="*/ 0 w 111"/>
                  <a:gd name="T67" fmla="*/ 31 h 99"/>
                  <a:gd name="T68" fmla="*/ 0 w 111"/>
                  <a:gd name="T69" fmla="*/ 49 h 99"/>
                  <a:gd name="T70" fmla="*/ 8 w 111"/>
                  <a:gd name="T71" fmla="*/ 57 h 99"/>
                  <a:gd name="T72" fmla="*/ 34 w 111"/>
                  <a:gd name="T73" fmla="*/ 99 h 99"/>
                  <a:gd name="T74" fmla="*/ 77 w 111"/>
                  <a:gd name="T75" fmla="*/ 99 h 99"/>
                  <a:gd name="T76" fmla="*/ 103 w 111"/>
                  <a:gd name="T77" fmla="*/ 57 h 99"/>
                  <a:gd name="T78" fmla="*/ 111 w 111"/>
                  <a:gd name="T79" fmla="*/ 49 h 99"/>
                  <a:gd name="T80" fmla="*/ 111 w 111"/>
                  <a:gd name="T81" fmla="*/ 31 h 99"/>
                  <a:gd name="T82" fmla="*/ 106 w 111"/>
                  <a:gd name="T83" fmla="*/ 2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99">
                    <a:moveTo>
                      <a:pt x="106" y="24"/>
                    </a:moveTo>
                    <a:cubicBezTo>
                      <a:pt x="105" y="23"/>
                      <a:pt x="104" y="23"/>
                      <a:pt x="103" y="23"/>
                    </a:cubicBezTo>
                    <a:cubicBezTo>
                      <a:pt x="103" y="16"/>
                      <a:pt x="103" y="16"/>
                      <a:pt x="103" y="16"/>
                    </a:cubicBezTo>
                    <a:cubicBezTo>
                      <a:pt x="103" y="16"/>
                      <a:pt x="103" y="15"/>
                      <a:pt x="103" y="14"/>
                    </a:cubicBezTo>
                    <a:cubicBezTo>
                      <a:pt x="103" y="14"/>
                      <a:pt x="103" y="14"/>
                      <a:pt x="103" y="13"/>
                    </a:cubicBezTo>
                    <a:cubicBezTo>
                      <a:pt x="103" y="13"/>
                      <a:pt x="103" y="13"/>
                      <a:pt x="102" y="12"/>
                    </a:cubicBezTo>
                    <a:cubicBezTo>
                      <a:pt x="102" y="12"/>
                      <a:pt x="102" y="12"/>
                      <a:pt x="102" y="11"/>
                    </a:cubicBezTo>
                    <a:cubicBezTo>
                      <a:pt x="102" y="11"/>
                      <a:pt x="102" y="11"/>
                      <a:pt x="102" y="10"/>
                    </a:cubicBezTo>
                    <a:cubicBezTo>
                      <a:pt x="102" y="10"/>
                      <a:pt x="102" y="10"/>
                      <a:pt x="102" y="9"/>
                    </a:cubicBezTo>
                    <a:cubicBezTo>
                      <a:pt x="102" y="9"/>
                      <a:pt x="102" y="9"/>
                      <a:pt x="102" y="9"/>
                    </a:cubicBezTo>
                    <a:cubicBezTo>
                      <a:pt x="101" y="8"/>
                      <a:pt x="101" y="7"/>
                      <a:pt x="101" y="6"/>
                    </a:cubicBezTo>
                    <a:cubicBezTo>
                      <a:pt x="100" y="6"/>
                      <a:pt x="100" y="6"/>
                      <a:pt x="100" y="6"/>
                    </a:cubicBezTo>
                    <a:cubicBezTo>
                      <a:pt x="100" y="5"/>
                      <a:pt x="100" y="5"/>
                      <a:pt x="100" y="5"/>
                    </a:cubicBezTo>
                    <a:cubicBezTo>
                      <a:pt x="100" y="5"/>
                      <a:pt x="100" y="4"/>
                      <a:pt x="99" y="4"/>
                    </a:cubicBezTo>
                    <a:cubicBezTo>
                      <a:pt x="99" y="4"/>
                      <a:pt x="99" y="3"/>
                      <a:pt x="99" y="3"/>
                    </a:cubicBezTo>
                    <a:cubicBezTo>
                      <a:pt x="99" y="3"/>
                      <a:pt x="99" y="3"/>
                      <a:pt x="99" y="3"/>
                    </a:cubicBezTo>
                    <a:cubicBezTo>
                      <a:pt x="96" y="4"/>
                      <a:pt x="93" y="4"/>
                      <a:pt x="90" y="4"/>
                    </a:cubicBezTo>
                    <a:cubicBezTo>
                      <a:pt x="83" y="4"/>
                      <a:pt x="78" y="2"/>
                      <a:pt x="74" y="0"/>
                    </a:cubicBezTo>
                    <a:cubicBezTo>
                      <a:pt x="67" y="2"/>
                      <a:pt x="57" y="4"/>
                      <a:pt x="45" y="4"/>
                    </a:cubicBezTo>
                    <a:cubicBezTo>
                      <a:pt x="33" y="4"/>
                      <a:pt x="22" y="2"/>
                      <a:pt x="15" y="0"/>
                    </a:cubicBezTo>
                    <a:cubicBezTo>
                      <a:pt x="14" y="1"/>
                      <a:pt x="12" y="3"/>
                      <a:pt x="11" y="5"/>
                    </a:cubicBezTo>
                    <a:cubicBezTo>
                      <a:pt x="11" y="5"/>
                      <a:pt x="11" y="5"/>
                      <a:pt x="11" y="5"/>
                    </a:cubicBezTo>
                    <a:cubicBezTo>
                      <a:pt x="11" y="6"/>
                      <a:pt x="10" y="6"/>
                      <a:pt x="10" y="7"/>
                    </a:cubicBezTo>
                    <a:cubicBezTo>
                      <a:pt x="10" y="7"/>
                      <a:pt x="10" y="7"/>
                      <a:pt x="10" y="7"/>
                    </a:cubicBezTo>
                    <a:cubicBezTo>
                      <a:pt x="10" y="8"/>
                      <a:pt x="10" y="8"/>
                      <a:pt x="9" y="9"/>
                    </a:cubicBezTo>
                    <a:cubicBezTo>
                      <a:pt x="9" y="9"/>
                      <a:pt x="9" y="9"/>
                      <a:pt x="9" y="9"/>
                    </a:cubicBezTo>
                    <a:cubicBezTo>
                      <a:pt x="9" y="10"/>
                      <a:pt x="9" y="11"/>
                      <a:pt x="9" y="11"/>
                    </a:cubicBezTo>
                    <a:cubicBezTo>
                      <a:pt x="9" y="11"/>
                      <a:pt x="9" y="11"/>
                      <a:pt x="9" y="12"/>
                    </a:cubicBezTo>
                    <a:cubicBezTo>
                      <a:pt x="8" y="12"/>
                      <a:pt x="8" y="13"/>
                      <a:pt x="8" y="13"/>
                    </a:cubicBezTo>
                    <a:cubicBezTo>
                      <a:pt x="8" y="14"/>
                      <a:pt x="8" y="14"/>
                      <a:pt x="8" y="14"/>
                    </a:cubicBezTo>
                    <a:cubicBezTo>
                      <a:pt x="8" y="15"/>
                      <a:pt x="8" y="16"/>
                      <a:pt x="8" y="16"/>
                    </a:cubicBezTo>
                    <a:cubicBezTo>
                      <a:pt x="8" y="23"/>
                      <a:pt x="8" y="23"/>
                      <a:pt x="8" y="23"/>
                    </a:cubicBezTo>
                    <a:cubicBezTo>
                      <a:pt x="8" y="23"/>
                      <a:pt x="7" y="23"/>
                      <a:pt x="7" y="23"/>
                    </a:cubicBezTo>
                    <a:cubicBezTo>
                      <a:pt x="3" y="24"/>
                      <a:pt x="0" y="27"/>
                      <a:pt x="0" y="31"/>
                    </a:cubicBezTo>
                    <a:cubicBezTo>
                      <a:pt x="0" y="49"/>
                      <a:pt x="0" y="49"/>
                      <a:pt x="0" y="49"/>
                    </a:cubicBezTo>
                    <a:cubicBezTo>
                      <a:pt x="0" y="53"/>
                      <a:pt x="4" y="57"/>
                      <a:pt x="8" y="57"/>
                    </a:cubicBezTo>
                    <a:cubicBezTo>
                      <a:pt x="8" y="57"/>
                      <a:pt x="22" y="99"/>
                      <a:pt x="34" y="99"/>
                    </a:cubicBezTo>
                    <a:cubicBezTo>
                      <a:pt x="77" y="99"/>
                      <a:pt x="77" y="99"/>
                      <a:pt x="77" y="99"/>
                    </a:cubicBezTo>
                    <a:cubicBezTo>
                      <a:pt x="89" y="99"/>
                      <a:pt x="103" y="57"/>
                      <a:pt x="103" y="57"/>
                    </a:cubicBezTo>
                    <a:cubicBezTo>
                      <a:pt x="107" y="57"/>
                      <a:pt x="111" y="53"/>
                      <a:pt x="111" y="49"/>
                    </a:cubicBezTo>
                    <a:cubicBezTo>
                      <a:pt x="111" y="31"/>
                      <a:pt x="111" y="31"/>
                      <a:pt x="111" y="31"/>
                    </a:cubicBezTo>
                    <a:cubicBezTo>
                      <a:pt x="111" y="28"/>
                      <a:pt x="109" y="25"/>
                      <a:pt x="106" y="24"/>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4" name="Freeform 20"/>
              <p:cNvSpPr>
                <a:spLocks noEditPoints="1"/>
              </p:cNvSpPr>
              <p:nvPr/>
            </p:nvSpPr>
            <p:spPr bwMode="auto">
              <a:xfrm>
                <a:off x="10450513" y="2552700"/>
                <a:ext cx="207963" cy="100013"/>
              </a:xfrm>
              <a:custGeom>
                <a:avLst/>
                <a:gdLst>
                  <a:gd name="T0" fmla="*/ 92 w 93"/>
                  <a:gd name="T1" fmla="*/ 21 h 45"/>
                  <a:gd name="T2" fmla="*/ 69 w 93"/>
                  <a:gd name="T3" fmla="*/ 15 h 45"/>
                  <a:gd name="T4" fmla="*/ 46 w 93"/>
                  <a:gd name="T5" fmla="*/ 14 h 45"/>
                  <a:gd name="T6" fmla="*/ 25 w 93"/>
                  <a:gd name="T7" fmla="*/ 4 h 45"/>
                  <a:gd name="T8" fmla="*/ 1 w 93"/>
                  <a:gd name="T9" fmla="*/ 0 h 45"/>
                  <a:gd name="T10" fmla="*/ 0 w 93"/>
                  <a:gd name="T11" fmla="*/ 3 h 45"/>
                  <a:gd name="T12" fmla="*/ 2 w 93"/>
                  <a:gd name="T13" fmla="*/ 7 h 45"/>
                  <a:gd name="T14" fmla="*/ 3 w 93"/>
                  <a:gd name="T15" fmla="*/ 15 h 45"/>
                  <a:gd name="T16" fmla="*/ 22 w 93"/>
                  <a:gd name="T17" fmla="*/ 32 h 45"/>
                  <a:gd name="T18" fmla="*/ 41 w 93"/>
                  <a:gd name="T19" fmla="*/ 20 h 45"/>
                  <a:gd name="T20" fmla="*/ 45 w 93"/>
                  <a:gd name="T21" fmla="*/ 19 h 45"/>
                  <a:gd name="T22" fmla="*/ 48 w 93"/>
                  <a:gd name="T23" fmla="*/ 21 h 45"/>
                  <a:gd name="T24" fmla="*/ 59 w 93"/>
                  <a:gd name="T25" fmla="*/ 41 h 45"/>
                  <a:gd name="T26" fmla="*/ 83 w 93"/>
                  <a:gd name="T27" fmla="*/ 34 h 45"/>
                  <a:gd name="T28" fmla="*/ 88 w 93"/>
                  <a:gd name="T29" fmla="*/ 27 h 45"/>
                  <a:gd name="T30" fmla="*/ 91 w 93"/>
                  <a:gd name="T31" fmla="*/ 24 h 45"/>
                  <a:gd name="T32" fmla="*/ 92 w 93"/>
                  <a:gd name="T33" fmla="*/ 21 h 45"/>
                  <a:gd name="T34" fmla="*/ 31 w 93"/>
                  <a:gd name="T35" fmla="*/ 27 h 45"/>
                  <a:gd name="T36" fmla="*/ 13 w 93"/>
                  <a:gd name="T37" fmla="*/ 28 h 45"/>
                  <a:gd name="T38" fmla="*/ 7 w 93"/>
                  <a:gd name="T39" fmla="*/ 9 h 45"/>
                  <a:gd name="T40" fmla="*/ 25 w 93"/>
                  <a:gd name="T41" fmla="*/ 6 h 45"/>
                  <a:gd name="T42" fmla="*/ 36 w 93"/>
                  <a:gd name="T43" fmla="*/ 12 h 45"/>
                  <a:gd name="T44" fmla="*/ 31 w 93"/>
                  <a:gd name="T45" fmla="*/ 27 h 45"/>
                  <a:gd name="T46" fmla="*/ 68 w 93"/>
                  <a:gd name="T47" fmla="*/ 41 h 45"/>
                  <a:gd name="T48" fmla="*/ 53 w 93"/>
                  <a:gd name="T49" fmla="*/ 33 h 45"/>
                  <a:gd name="T50" fmla="*/ 56 w 93"/>
                  <a:gd name="T51" fmla="*/ 17 h 45"/>
                  <a:gd name="T52" fmla="*/ 68 w 93"/>
                  <a:gd name="T53" fmla="*/ 17 h 45"/>
                  <a:gd name="T54" fmla="*/ 83 w 93"/>
                  <a:gd name="T55" fmla="*/ 27 h 45"/>
                  <a:gd name="T56" fmla="*/ 68 w 93"/>
                  <a:gd name="T57"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45">
                    <a:moveTo>
                      <a:pt x="92" y="21"/>
                    </a:moveTo>
                    <a:cubicBezTo>
                      <a:pt x="92" y="21"/>
                      <a:pt x="79" y="16"/>
                      <a:pt x="69" y="15"/>
                    </a:cubicBezTo>
                    <a:cubicBezTo>
                      <a:pt x="59" y="14"/>
                      <a:pt x="50" y="15"/>
                      <a:pt x="46" y="14"/>
                    </a:cubicBezTo>
                    <a:cubicBezTo>
                      <a:pt x="41" y="13"/>
                      <a:pt x="34" y="8"/>
                      <a:pt x="25" y="4"/>
                    </a:cubicBezTo>
                    <a:cubicBezTo>
                      <a:pt x="15" y="1"/>
                      <a:pt x="1" y="0"/>
                      <a:pt x="1" y="0"/>
                    </a:cubicBezTo>
                    <a:cubicBezTo>
                      <a:pt x="0" y="0"/>
                      <a:pt x="0" y="1"/>
                      <a:pt x="0" y="3"/>
                    </a:cubicBezTo>
                    <a:cubicBezTo>
                      <a:pt x="0" y="4"/>
                      <a:pt x="0" y="5"/>
                      <a:pt x="2" y="7"/>
                    </a:cubicBezTo>
                    <a:cubicBezTo>
                      <a:pt x="4" y="8"/>
                      <a:pt x="3" y="15"/>
                      <a:pt x="3" y="15"/>
                    </a:cubicBezTo>
                    <a:cubicBezTo>
                      <a:pt x="3" y="26"/>
                      <a:pt x="10" y="31"/>
                      <a:pt x="22" y="32"/>
                    </a:cubicBezTo>
                    <a:cubicBezTo>
                      <a:pt x="34" y="33"/>
                      <a:pt x="39" y="21"/>
                      <a:pt x="41" y="20"/>
                    </a:cubicBezTo>
                    <a:cubicBezTo>
                      <a:pt x="43" y="18"/>
                      <a:pt x="45" y="19"/>
                      <a:pt x="45" y="19"/>
                    </a:cubicBezTo>
                    <a:cubicBezTo>
                      <a:pt x="45" y="19"/>
                      <a:pt x="47" y="19"/>
                      <a:pt x="48" y="21"/>
                    </a:cubicBezTo>
                    <a:cubicBezTo>
                      <a:pt x="49" y="23"/>
                      <a:pt x="48" y="36"/>
                      <a:pt x="59" y="41"/>
                    </a:cubicBezTo>
                    <a:cubicBezTo>
                      <a:pt x="70" y="45"/>
                      <a:pt x="79" y="44"/>
                      <a:pt x="83" y="34"/>
                    </a:cubicBezTo>
                    <a:cubicBezTo>
                      <a:pt x="83" y="34"/>
                      <a:pt x="85" y="28"/>
                      <a:pt x="88" y="27"/>
                    </a:cubicBezTo>
                    <a:cubicBezTo>
                      <a:pt x="90" y="27"/>
                      <a:pt x="90" y="26"/>
                      <a:pt x="91" y="24"/>
                    </a:cubicBezTo>
                    <a:cubicBezTo>
                      <a:pt x="92" y="23"/>
                      <a:pt x="93" y="22"/>
                      <a:pt x="92" y="21"/>
                    </a:cubicBezTo>
                    <a:close/>
                    <a:moveTo>
                      <a:pt x="31" y="27"/>
                    </a:moveTo>
                    <a:cubicBezTo>
                      <a:pt x="27" y="31"/>
                      <a:pt x="21" y="31"/>
                      <a:pt x="13" y="28"/>
                    </a:cubicBezTo>
                    <a:cubicBezTo>
                      <a:pt x="6" y="25"/>
                      <a:pt x="4" y="19"/>
                      <a:pt x="7" y="9"/>
                    </a:cubicBezTo>
                    <a:cubicBezTo>
                      <a:pt x="9" y="0"/>
                      <a:pt x="25" y="6"/>
                      <a:pt x="25" y="6"/>
                    </a:cubicBezTo>
                    <a:cubicBezTo>
                      <a:pt x="31" y="9"/>
                      <a:pt x="31" y="9"/>
                      <a:pt x="36" y="12"/>
                    </a:cubicBezTo>
                    <a:cubicBezTo>
                      <a:pt x="40" y="15"/>
                      <a:pt x="35" y="24"/>
                      <a:pt x="31" y="27"/>
                    </a:cubicBezTo>
                    <a:close/>
                    <a:moveTo>
                      <a:pt x="68" y="41"/>
                    </a:moveTo>
                    <a:cubicBezTo>
                      <a:pt x="61" y="40"/>
                      <a:pt x="55" y="37"/>
                      <a:pt x="53" y="33"/>
                    </a:cubicBezTo>
                    <a:cubicBezTo>
                      <a:pt x="51" y="28"/>
                      <a:pt x="50" y="18"/>
                      <a:pt x="56" y="17"/>
                    </a:cubicBezTo>
                    <a:cubicBezTo>
                      <a:pt x="61" y="16"/>
                      <a:pt x="61" y="16"/>
                      <a:pt x="68" y="17"/>
                    </a:cubicBezTo>
                    <a:cubicBezTo>
                      <a:pt x="68" y="17"/>
                      <a:pt x="85" y="18"/>
                      <a:pt x="83" y="27"/>
                    </a:cubicBezTo>
                    <a:cubicBezTo>
                      <a:pt x="80" y="37"/>
                      <a:pt x="76" y="42"/>
                      <a:pt x="68"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5" name="Freeform 21"/>
              <p:cNvSpPr>
                <a:spLocks/>
              </p:cNvSpPr>
              <p:nvPr/>
            </p:nvSpPr>
            <p:spPr bwMode="auto">
              <a:xfrm>
                <a:off x="10455275" y="2554288"/>
                <a:ext cx="6350" cy="7938"/>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3"/>
                      <a:pt x="1" y="3"/>
                    </a:cubicBezTo>
                    <a:cubicBezTo>
                      <a:pt x="0" y="3"/>
                      <a:pt x="0" y="2"/>
                      <a:pt x="0" y="1"/>
                    </a:cubicBezTo>
                    <a:cubicBezTo>
                      <a:pt x="0" y="1"/>
                      <a:pt x="1" y="0"/>
                      <a:pt x="2" y="0"/>
                    </a:cubicBezTo>
                    <a:cubicBezTo>
                      <a:pt x="2" y="1"/>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6" name="Freeform 22"/>
              <p:cNvSpPr>
                <a:spLocks/>
              </p:cNvSpPr>
              <p:nvPr/>
            </p:nvSpPr>
            <p:spPr bwMode="auto">
              <a:xfrm>
                <a:off x="10644188" y="2601913"/>
                <a:ext cx="6350" cy="6350"/>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2"/>
                      <a:pt x="2" y="3"/>
                      <a:pt x="1" y="3"/>
                    </a:cubicBezTo>
                    <a:cubicBezTo>
                      <a:pt x="0" y="2"/>
                      <a:pt x="0" y="2"/>
                      <a:pt x="0" y="1"/>
                    </a:cubicBezTo>
                    <a:cubicBezTo>
                      <a:pt x="0" y="0"/>
                      <a:pt x="1" y="0"/>
                      <a:pt x="2" y="0"/>
                    </a:cubicBezTo>
                    <a:cubicBezTo>
                      <a:pt x="3"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7" name="Rectangle 23"/>
              <p:cNvSpPr>
                <a:spLocks noChangeArrowheads="1"/>
              </p:cNvSpPr>
              <p:nvPr/>
            </p:nvSpPr>
            <p:spPr bwMode="auto">
              <a:xfrm>
                <a:off x="10247313" y="2632075"/>
                <a:ext cx="312738" cy="1000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8" name="Freeform 24"/>
              <p:cNvSpPr>
                <a:spLocks/>
              </p:cNvSpPr>
              <p:nvPr/>
            </p:nvSpPr>
            <p:spPr bwMode="auto">
              <a:xfrm>
                <a:off x="10328275" y="2601913"/>
                <a:ext cx="96838"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9" name="Freeform 25"/>
              <p:cNvSpPr>
                <a:spLocks/>
              </p:cNvSpPr>
              <p:nvPr/>
            </p:nvSpPr>
            <p:spPr bwMode="auto">
              <a:xfrm>
                <a:off x="10477500" y="2601913"/>
                <a:ext cx="95250"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0" name="Rectangle 26"/>
              <p:cNvSpPr>
                <a:spLocks noChangeArrowheads="1"/>
              </p:cNvSpPr>
              <p:nvPr/>
            </p:nvSpPr>
            <p:spPr bwMode="auto">
              <a:xfrm>
                <a:off x="10377488" y="2601913"/>
                <a:ext cx="149225"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1" name="Freeform 27"/>
              <p:cNvSpPr>
                <a:spLocks/>
              </p:cNvSpPr>
              <p:nvPr/>
            </p:nvSpPr>
            <p:spPr bwMode="auto">
              <a:xfrm>
                <a:off x="10653713" y="1166813"/>
                <a:ext cx="460375" cy="614363"/>
              </a:xfrm>
              <a:custGeom>
                <a:avLst/>
                <a:gdLst>
                  <a:gd name="T0" fmla="*/ 203 w 290"/>
                  <a:gd name="T1" fmla="*/ 3 h 387"/>
                  <a:gd name="T2" fmla="*/ 148 w 290"/>
                  <a:gd name="T3" fmla="*/ 47 h 387"/>
                  <a:gd name="T4" fmla="*/ 92 w 290"/>
                  <a:gd name="T5" fmla="*/ 0 h 387"/>
                  <a:gd name="T6" fmla="*/ 0 w 290"/>
                  <a:gd name="T7" fmla="*/ 18 h 387"/>
                  <a:gd name="T8" fmla="*/ 35 w 290"/>
                  <a:gd name="T9" fmla="*/ 387 h 387"/>
                  <a:gd name="T10" fmla="*/ 250 w 290"/>
                  <a:gd name="T11" fmla="*/ 387 h 387"/>
                  <a:gd name="T12" fmla="*/ 290 w 290"/>
                  <a:gd name="T13" fmla="*/ 14 h 387"/>
                  <a:gd name="T14" fmla="*/ 203 w 290"/>
                  <a:gd name="T15" fmla="*/ 3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87">
                    <a:moveTo>
                      <a:pt x="203" y="3"/>
                    </a:moveTo>
                    <a:lnTo>
                      <a:pt x="148" y="47"/>
                    </a:lnTo>
                    <a:lnTo>
                      <a:pt x="92" y="0"/>
                    </a:lnTo>
                    <a:lnTo>
                      <a:pt x="0" y="18"/>
                    </a:lnTo>
                    <a:lnTo>
                      <a:pt x="35" y="387"/>
                    </a:lnTo>
                    <a:lnTo>
                      <a:pt x="250" y="387"/>
                    </a:lnTo>
                    <a:lnTo>
                      <a:pt x="290" y="14"/>
                    </a:lnTo>
                    <a:lnTo>
                      <a:pt x="203" y="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2" name="Freeform 28"/>
              <p:cNvSpPr>
                <a:spLocks/>
              </p:cNvSpPr>
              <p:nvPr/>
            </p:nvSpPr>
            <p:spPr bwMode="auto">
              <a:xfrm>
                <a:off x="10709275" y="1781175"/>
                <a:ext cx="341313" cy="182563"/>
              </a:xfrm>
              <a:custGeom>
                <a:avLst/>
                <a:gdLst>
                  <a:gd name="T0" fmla="*/ 154 w 154"/>
                  <a:gd name="T1" fmla="*/ 0 h 82"/>
                  <a:gd name="T2" fmla="*/ 0 w 154"/>
                  <a:gd name="T3" fmla="*/ 0 h 82"/>
                  <a:gd name="T4" fmla="*/ 60 w 154"/>
                  <a:gd name="T5" fmla="*/ 70 h 82"/>
                  <a:gd name="T6" fmla="*/ 79 w 154"/>
                  <a:gd name="T7" fmla="*/ 82 h 82"/>
                  <a:gd name="T8" fmla="*/ 98 w 154"/>
                  <a:gd name="T9" fmla="*/ 70 h 82"/>
                  <a:gd name="T10" fmla="*/ 154 w 154"/>
                  <a:gd name="T11" fmla="*/ 0 h 82"/>
                </a:gdLst>
                <a:ahLst/>
                <a:cxnLst>
                  <a:cxn ang="0">
                    <a:pos x="T0" y="T1"/>
                  </a:cxn>
                  <a:cxn ang="0">
                    <a:pos x="T2" y="T3"/>
                  </a:cxn>
                  <a:cxn ang="0">
                    <a:pos x="T4" y="T5"/>
                  </a:cxn>
                  <a:cxn ang="0">
                    <a:pos x="T6" y="T7"/>
                  </a:cxn>
                  <a:cxn ang="0">
                    <a:pos x="T8" y="T9"/>
                  </a:cxn>
                  <a:cxn ang="0">
                    <a:pos x="T10" y="T11"/>
                  </a:cxn>
                </a:cxnLst>
                <a:rect l="0" t="0" r="r" b="b"/>
                <a:pathLst>
                  <a:path w="154" h="82">
                    <a:moveTo>
                      <a:pt x="154" y="0"/>
                    </a:moveTo>
                    <a:cubicBezTo>
                      <a:pt x="0" y="0"/>
                      <a:pt x="0" y="0"/>
                      <a:pt x="0" y="0"/>
                    </a:cubicBezTo>
                    <a:cubicBezTo>
                      <a:pt x="60" y="70"/>
                      <a:pt x="60" y="70"/>
                      <a:pt x="60" y="70"/>
                    </a:cubicBezTo>
                    <a:cubicBezTo>
                      <a:pt x="63" y="77"/>
                      <a:pt x="71" y="82"/>
                      <a:pt x="79" y="82"/>
                    </a:cubicBezTo>
                    <a:cubicBezTo>
                      <a:pt x="87" y="82"/>
                      <a:pt x="94" y="77"/>
                      <a:pt x="98" y="70"/>
                    </a:cubicBezTo>
                    <a:lnTo>
                      <a:pt x="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3" name="Rectangle 29"/>
              <p:cNvSpPr>
                <a:spLocks noChangeArrowheads="1"/>
              </p:cNvSpPr>
              <p:nvPr/>
            </p:nvSpPr>
            <p:spPr bwMode="auto">
              <a:xfrm>
                <a:off x="10836275" y="1411288"/>
                <a:ext cx="22225" cy="106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4" name="Freeform 30"/>
              <p:cNvSpPr>
                <a:spLocks/>
              </p:cNvSpPr>
              <p:nvPr/>
            </p:nvSpPr>
            <p:spPr bwMode="auto">
              <a:xfrm>
                <a:off x="10872788" y="1411288"/>
                <a:ext cx="85725" cy="106363"/>
              </a:xfrm>
              <a:custGeom>
                <a:avLst/>
                <a:gdLst>
                  <a:gd name="T0" fmla="*/ 54 w 54"/>
                  <a:gd name="T1" fmla="*/ 11 h 67"/>
                  <a:gd name="T2" fmla="*/ 34 w 54"/>
                  <a:gd name="T3" fmla="*/ 11 h 67"/>
                  <a:gd name="T4" fmla="*/ 34 w 54"/>
                  <a:gd name="T5" fmla="*/ 67 h 67"/>
                  <a:gd name="T6" fmla="*/ 20 w 54"/>
                  <a:gd name="T7" fmla="*/ 67 h 67"/>
                  <a:gd name="T8" fmla="*/ 20 w 54"/>
                  <a:gd name="T9" fmla="*/ 11 h 67"/>
                  <a:gd name="T10" fmla="*/ 0 w 54"/>
                  <a:gd name="T11" fmla="*/ 11 h 67"/>
                  <a:gd name="T12" fmla="*/ 0 w 54"/>
                  <a:gd name="T13" fmla="*/ 0 h 67"/>
                  <a:gd name="T14" fmla="*/ 54 w 54"/>
                  <a:gd name="T15" fmla="*/ 0 h 67"/>
                  <a:gd name="T16" fmla="*/ 54 w 54"/>
                  <a:gd name="T17"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7">
                    <a:moveTo>
                      <a:pt x="54" y="11"/>
                    </a:moveTo>
                    <a:lnTo>
                      <a:pt x="34" y="11"/>
                    </a:lnTo>
                    <a:lnTo>
                      <a:pt x="34" y="67"/>
                    </a:lnTo>
                    <a:lnTo>
                      <a:pt x="20" y="67"/>
                    </a:lnTo>
                    <a:lnTo>
                      <a:pt x="20" y="11"/>
                    </a:lnTo>
                    <a:lnTo>
                      <a:pt x="0" y="11"/>
                    </a:lnTo>
                    <a:lnTo>
                      <a:pt x="0" y="0"/>
                    </a:lnTo>
                    <a:lnTo>
                      <a:pt x="54" y="0"/>
                    </a:lnTo>
                    <a:lnTo>
                      <a:pt x="5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5" name="Freeform 31"/>
              <p:cNvSpPr>
                <a:spLocks noEditPoints="1"/>
              </p:cNvSpPr>
              <p:nvPr/>
            </p:nvSpPr>
            <p:spPr bwMode="auto">
              <a:xfrm>
                <a:off x="10769600" y="1323975"/>
                <a:ext cx="241300" cy="277813"/>
              </a:xfrm>
              <a:custGeom>
                <a:avLst/>
                <a:gdLst>
                  <a:gd name="T0" fmla="*/ 75 w 152"/>
                  <a:gd name="T1" fmla="*/ 0 h 175"/>
                  <a:gd name="T2" fmla="*/ 0 w 152"/>
                  <a:gd name="T3" fmla="*/ 44 h 175"/>
                  <a:gd name="T4" fmla="*/ 0 w 152"/>
                  <a:gd name="T5" fmla="*/ 132 h 175"/>
                  <a:gd name="T6" fmla="*/ 77 w 152"/>
                  <a:gd name="T7" fmla="*/ 175 h 175"/>
                  <a:gd name="T8" fmla="*/ 152 w 152"/>
                  <a:gd name="T9" fmla="*/ 132 h 175"/>
                  <a:gd name="T10" fmla="*/ 152 w 152"/>
                  <a:gd name="T11" fmla="*/ 44 h 175"/>
                  <a:gd name="T12" fmla="*/ 75 w 152"/>
                  <a:gd name="T13" fmla="*/ 0 h 175"/>
                  <a:gd name="T14" fmla="*/ 141 w 152"/>
                  <a:gd name="T15" fmla="*/ 125 h 175"/>
                  <a:gd name="T16" fmla="*/ 77 w 152"/>
                  <a:gd name="T17" fmla="*/ 163 h 175"/>
                  <a:gd name="T18" fmla="*/ 11 w 152"/>
                  <a:gd name="T19" fmla="*/ 125 h 175"/>
                  <a:gd name="T20" fmla="*/ 11 w 152"/>
                  <a:gd name="T21" fmla="*/ 51 h 175"/>
                  <a:gd name="T22" fmla="*/ 75 w 152"/>
                  <a:gd name="T23" fmla="*/ 13 h 175"/>
                  <a:gd name="T24" fmla="*/ 141 w 152"/>
                  <a:gd name="T25" fmla="*/ 51 h 175"/>
                  <a:gd name="T26" fmla="*/ 141 w 152"/>
                  <a:gd name="T27" fmla="*/ 1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75">
                    <a:moveTo>
                      <a:pt x="75" y="0"/>
                    </a:moveTo>
                    <a:lnTo>
                      <a:pt x="0" y="44"/>
                    </a:lnTo>
                    <a:lnTo>
                      <a:pt x="0" y="132"/>
                    </a:lnTo>
                    <a:lnTo>
                      <a:pt x="77" y="175"/>
                    </a:lnTo>
                    <a:lnTo>
                      <a:pt x="152" y="132"/>
                    </a:lnTo>
                    <a:lnTo>
                      <a:pt x="152" y="44"/>
                    </a:lnTo>
                    <a:lnTo>
                      <a:pt x="75" y="0"/>
                    </a:lnTo>
                    <a:close/>
                    <a:moveTo>
                      <a:pt x="141" y="125"/>
                    </a:moveTo>
                    <a:lnTo>
                      <a:pt x="77" y="163"/>
                    </a:lnTo>
                    <a:lnTo>
                      <a:pt x="11" y="125"/>
                    </a:lnTo>
                    <a:lnTo>
                      <a:pt x="11" y="51"/>
                    </a:lnTo>
                    <a:lnTo>
                      <a:pt x="75" y="13"/>
                    </a:lnTo>
                    <a:lnTo>
                      <a:pt x="141" y="51"/>
                    </a:lnTo>
                    <a:lnTo>
                      <a:pt x="141"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6" name="Rectangle 32"/>
              <p:cNvSpPr>
                <a:spLocks noChangeArrowheads="1"/>
              </p:cNvSpPr>
              <p:nvPr/>
            </p:nvSpPr>
            <p:spPr bwMode="auto">
              <a:xfrm>
                <a:off x="10694988" y="1758950"/>
                <a:ext cx="374650" cy="53975"/>
              </a:xfrm>
              <a:prstGeom prst="rect">
                <a:avLst/>
              </a:prstGeom>
              <a:solidFill>
                <a:srgbClr val="FCD1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7" name="Freeform 33"/>
              <p:cNvSpPr>
                <a:spLocks/>
              </p:cNvSpPr>
              <p:nvPr/>
            </p:nvSpPr>
            <p:spPr bwMode="auto">
              <a:xfrm>
                <a:off x="10847388" y="1736725"/>
                <a:ext cx="85725" cy="100013"/>
              </a:xfrm>
              <a:custGeom>
                <a:avLst/>
                <a:gdLst>
                  <a:gd name="T0" fmla="*/ 28 w 54"/>
                  <a:gd name="T1" fmla="*/ 0 h 63"/>
                  <a:gd name="T2" fmla="*/ 0 w 54"/>
                  <a:gd name="T3" fmla="*/ 16 h 63"/>
                  <a:gd name="T4" fmla="*/ 0 w 54"/>
                  <a:gd name="T5" fmla="*/ 48 h 63"/>
                  <a:gd name="T6" fmla="*/ 28 w 54"/>
                  <a:gd name="T7" fmla="*/ 63 h 63"/>
                  <a:gd name="T8" fmla="*/ 54 w 54"/>
                  <a:gd name="T9" fmla="*/ 48 h 63"/>
                  <a:gd name="T10" fmla="*/ 54 w 54"/>
                  <a:gd name="T11" fmla="*/ 16 h 63"/>
                  <a:gd name="T12" fmla="*/ 28 w 5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54" h="63">
                    <a:moveTo>
                      <a:pt x="28" y="0"/>
                    </a:moveTo>
                    <a:lnTo>
                      <a:pt x="0" y="16"/>
                    </a:lnTo>
                    <a:lnTo>
                      <a:pt x="0" y="48"/>
                    </a:lnTo>
                    <a:lnTo>
                      <a:pt x="28" y="63"/>
                    </a:lnTo>
                    <a:lnTo>
                      <a:pt x="54" y="48"/>
                    </a:lnTo>
                    <a:lnTo>
                      <a:pt x="54" y="16"/>
                    </a:lnTo>
                    <a:lnTo>
                      <a:pt x="28"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sp>
        <p:nvSpPr>
          <p:cNvPr id="173" name="TextBox 172"/>
          <p:cNvSpPr txBox="1"/>
          <p:nvPr/>
        </p:nvSpPr>
        <p:spPr>
          <a:xfrm>
            <a:off x="-1" y="6492571"/>
            <a:ext cx="12436476" cy="501954"/>
          </a:xfrm>
          <a:prstGeom prst="rect">
            <a:avLst/>
          </a:prstGeom>
          <a:solidFill>
            <a:srgbClr val="002060">
              <a:alpha val="70000"/>
            </a:srgbClr>
          </a:solidFill>
        </p:spPr>
        <p:txBody>
          <a:bodyPr wrap="square" lIns="0" tIns="0" rIns="0" bIns="0" rtlCol="0" anchor="ctr">
            <a:noAutofit/>
          </a:bodyPr>
          <a:lstStyle/>
          <a:p>
            <a:pPr algn="ctr" defTabSz="932418"/>
            <a:endParaRPr lang="en-US" sz="1600" spc="200" dirty="0">
              <a:solidFill>
                <a:prstClr val="white"/>
              </a:solidFill>
              <a:latin typeface="Segoe UI Semibold" panose="020B0702040204020203" pitchFamily="34" charset="0"/>
              <a:ea typeface="Segoe UI" pitchFamily="34" charset="0"/>
              <a:cs typeface="Segoe UI Semibold" panose="020B0702040204020203" pitchFamily="34" charset="0"/>
            </a:endParaRPr>
          </a:p>
        </p:txBody>
      </p:sp>
      <p:sp>
        <p:nvSpPr>
          <p:cNvPr id="99" name="TextBox 98"/>
          <p:cNvSpPr txBox="1"/>
          <p:nvPr/>
        </p:nvSpPr>
        <p:spPr>
          <a:xfrm>
            <a:off x="-1" y="6488029"/>
            <a:ext cx="2983709" cy="506495"/>
          </a:xfrm>
          <a:prstGeom prst="rect">
            <a:avLst/>
          </a:prstGeom>
          <a:noFill/>
        </p:spPr>
        <p:txBody>
          <a:bodyPr wrap="square" rtlCol="0" anchor="ctr">
            <a:noAutofit/>
          </a:bodyPr>
          <a:lstStyle/>
          <a:p>
            <a:pPr>
              <a:defRPr/>
            </a:pPr>
            <a:r>
              <a:rPr lang="en-US" sz="1000" i="1" kern="0" spc="20" dirty="0">
                <a:solidFill>
                  <a:srgbClr val="0072C6">
                    <a:lumMod val="20000"/>
                    <a:lumOff val="80000"/>
                  </a:srgbClr>
                </a:solidFill>
                <a:cs typeface="Arial" pitchFamily="34" charset="0"/>
              </a:rPr>
              <a:t>This graphic shows OSS and partner</a:t>
            </a:r>
            <a:r>
              <a:rPr lang="en-US" sz="1000" i="1" kern="0" dirty="0">
                <a:solidFill>
                  <a:srgbClr val="0072C6">
                    <a:lumMod val="20000"/>
                    <a:lumOff val="80000"/>
                  </a:srgbClr>
                </a:solidFill>
                <a:cs typeface="Arial" pitchFamily="34" charset="0"/>
              </a:rPr>
              <a:t> products</a:t>
            </a:r>
            <a:br>
              <a:rPr lang="en-US" sz="1000" i="1" kern="0" dirty="0">
                <a:solidFill>
                  <a:srgbClr val="0072C6">
                    <a:lumMod val="20000"/>
                    <a:lumOff val="80000"/>
                  </a:srgbClr>
                </a:solidFill>
                <a:cs typeface="Arial" pitchFamily="34" charset="0"/>
              </a:rPr>
            </a:br>
            <a:r>
              <a:rPr lang="en-US" sz="1000" i="1" kern="0" dirty="0">
                <a:solidFill>
                  <a:srgbClr val="0072C6">
                    <a:lumMod val="20000"/>
                    <a:lumOff val="80000"/>
                  </a:srgbClr>
                </a:solidFill>
                <a:cs typeface="Arial" pitchFamily="34" charset="0"/>
              </a:rPr>
              <a:t>integrated with the Microsoft DevOps solution</a:t>
            </a:r>
          </a:p>
        </p:txBody>
      </p:sp>
      <p:pic>
        <p:nvPicPr>
          <p:cNvPr id="1026" name="Picture 2" descr="Resultado de imagem para ansible icon"/>
          <p:cNvPicPr>
            <a:picLocks noChangeAspect="1" noChangeArrowheads="1"/>
          </p:cNvPicPr>
          <p:nvPr/>
        </p:nvPicPr>
        <p:blipFill>
          <a:blip r:embed="rId18">
            <a:lum bright="70000" contrast="-70000"/>
            <a:extLst>
              <a:ext uri="{28A0092B-C50C-407E-A947-70E740481C1C}">
                <a14:useLocalDpi xmlns:a14="http://schemas.microsoft.com/office/drawing/2010/main" val="0"/>
              </a:ext>
            </a:extLst>
          </a:blip>
          <a:srcRect/>
          <a:stretch>
            <a:fillRect/>
          </a:stretch>
        </p:blipFill>
        <p:spPr bwMode="auto">
          <a:xfrm>
            <a:off x="8553570" y="2963862"/>
            <a:ext cx="636467" cy="636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grafana ico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42131" y="4934220"/>
            <a:ext cx="1587482" cy="38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226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Infraestrutura</a:t>
            </a:r>
            <a:r>
              <a:rPr lang="en-US" dirty="0"/>
              <a:t> &amp; </a:t>
            </a:r>
            <a:r>
              <a:rPr lang="en-US" dirty="0" err="1"/>
              <a:t>Configuração</a:t>
            </a:r>
            <a:r>
              <a:rPr lang="en-US" dirty="0"/>
              <a:t> </a:t>
            </a:r>
            <a:r>
              <a:rPr lang="en-US" dirty="0" err="1"/>
              <a:t>em</a:t>
            </a:r>
            <a:r>
              <a:rPr lang="en-US" dirty="0"/>
              <a:t> </a:t>
            </a:r>
            <a:r>
              <a:rPr lang="en-US" dirty="0" err="1"/>
              <a:t>Código</a:t>
            </a:r>
            <a:endParaRPr lang="en-US" dirty="0"/>
          </a:p>
        </p:txBody>
      </p:sp>
    </p:spTree>
    <p:extLst>
      <p:ext uri="{BB962C8B-B14F-4D97-AF65-F5344CB8AC3E}">
        <p14:creationId xmlns:p14="http://schemas.microsoft.com/office/powerpoint/2010/main" val="502682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12436475" cy="6995517"/>
          </a:xfrm>
          <a:prstGeom prst="rect">
            <a:avLst/>
          </a:prstGeom>
        </p:spPr>
      </p:pic>
    </p:spTree>
    <p:extLst>
      <p:ext uri="{BB962C8B-B14F-4D97-AF65-F5344CB8AC3E}">
        <p14:creationId xmlns:p14="http://schemas.microsoft.com/office/powerpoint/2010/main" val="189101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6475" cy="6995517"/>
          </a:xfrm>
          <a:prstGeom prst="rect">
            <a:avLst/>
          </a:prstGeom>
        </p:spPr>
      </p:pic>
    </p:spTree>
    <p:extLst>
      <p:ext uri="{BB962C8B-B14F-4D97-AF65-F5344CB8AC3E}">
        <p14:creationId xmlns:p14="http://schemas.microsoft.com/office/powerpoint/2010/main" val="2032583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4712" cy="6994525"/>
          </a:xfrm>
          <a:prstGeom prst="rect">
            <a:avLst/>
          </a:prstGeom>
        </p:spPr>
      </p:pic>
    </p:spTree>
    <p:extLst>
      <p:ext uri="{BB962C8B-B14F-4D97-AF65-F5344CB8AC3E}">
        <p14:creationId xmlns:p14="http://schemas.microsoft.com/office/powerpoint/2010/main" val="3124041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6475" cy="6995517"/>
          </a:xfrm>
          <a:prstGeom prst="rect">
            <a:avLst/>
          </a:prstGeom>
        </p:spPr>
      </p:pic>
    </p:spTree>
    <p:extLst>
      <p:ext uri="{BB962C8B-B14F-4D97-AF65-F5344CB8AC3E}">
        <p14:creationId xmlns:p14="http://schemas.microsoft.com/office/powerpoint/2010/main" val="2458736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6475" cy="6995517"/>
          </a:xfrm>
          <a:prstGeom prst="rect">
            <a:avLst/>
          </a:prstGeom>
        </p:spPr>
      </p:pic>
    </p:spTree>
    <p:extLst>
      <p:ext uri="{BB962C8B-B14F-4D97-AF65-F5344CB8AC3E}">
        <p14:creationId xmlns:p14="http://schemas.microsoft.com/office/powerpoint/2010/main" val="221798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873" y="2211592"/>
            <a:ext cx="4416925" cy="4015144"/>
          </a:xfrm>
          <a:prstGeom prst="rect">
            <a:avLst/>
          </a:prstGeom>
        </p:spPr>
      </p:pic>
      <p:sp>
        <p:nvSpPr>
          <p:cNvPr id="26" name="Freeform 25"/>
          <p:cNvSpPr/>
          <p:nvPr/>
        </p:nvSpPr>
        <p:spPr bwMode="auto">
          <a:xfrm>
            <a:off x="1143719" y="2800449"/>
            <a:ext cx="615863" cy="596815"/>
          </a:xfrm>
          <a:custGeom>
            <a:avLst/>
            <a:gdLst>
              <a:gd name="connsiteX0" fmla="*/ 0 w 615950"/>
              <a:gd name="connsiteY0" fmla="*/ 400050 h 596900"/>
              <a:gd name="connsiteX1" fmla="*/ 25400 w 615950"/>
              <a:gd name="connsiteY1" fmla="*/ 101600 h 596900"/>
              <a:gd name="connsiteX2" fmla="*/ 336550 w 615950"/>
              <a:gd name="connsiteY2" fmla="*/ 0 h 596900"/>
              <a:gd name="connsiteX3" fmla="*/ 615950 w 615950"/>
              <a:gd name="connsiteY3" fmla="*/ 209550 h 596900"/>
              <a:gd name="connsiteX4" fmla="*/ 590550 w 615950"/>
              <a:gd name="connsiteY4" fmla="*/ 469900 h 596900"/>
              <a:gd name="connsiteX5" fmla="*/ 228600 w 615950"/>
              <a:gd name="connsiteY5" fmla="*/ 596900 h 596900"/>
              <a:gd name="connsiteX6" fmla="*/ 0 w 615950"/>
              <a:gd name="connsiteY6" fmla="*/ 40005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950" h="596900">
                <a:moveTo>
                  <a:pt x="0" y="400050"/>
                </a:moveTo>
                <a:lnTo>
                  <a:pt x="25400" y="101600"/>
                </a:lnTo>
                <a:lnTo>
                  <a:pt x="336550" y="0"/>
                </a:lnTo>
                <a:lnTo>
                  <a:pt x="615950" y="209550"/>
                </a:lnTo>
                <a:lnTo>
                  <a:pt x="590550" y="469900"/>
                </a:lnTo>
                <a:lnTo>
                  <a:pt x="228600" y="596900"/>
                </a:lnTo>
                <a:lnTo>
                  <a:pt x="0" y="40005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7798">
            <a:off x="1302800" y="3342151"/>
            <a:ext cx="575992" cy="862463"/>
          </a:xfrm>
          <a:prstGeom prst="rect">
            <a:avLst/>
          </a:prstGeom>
        </p:spPr>
      </p:pic>
      <p:sp>
        <p:nvSpPr>
          <p:cNvPr id="7" name="Title 6"/>
          <p:cNvSpPr>
            <a:spLocks noGrp="1"/>
          </p:cNvSpPr>
          <p:nvPr>
            <p:ph type="title"/>
          </p:nvPr>
        </p:nvSpPr>
        <p:spPr/>
        <p:txBody>
          <a:bodyPr/>
          <a:lstStyle/>
          <a:p>
            <a:r>
              <a:rPr lang="en-US" dirty="0" err="1"/>
              <a:t>Desenvolvimento</a:t>
            </a:r>
            <a:r>
              <a:rPr lang="en-US" dirty="0"/>
              <a:t> e </a:t>
            </a:r>
            <a:r>
              <a:rPr lang="en-US" dirty="0" err="1"/>
              <a:t>Operações</a:t>
            </a:r>
            <a:endParaRPr lang="en-US" dirty="0"/>
          </a:p>
        </p:txBody>
      </p:sp>
      <p:grpSp>
        <p:nvGrpSpPr>
          <p:cNvPr id="9" name="Group 8"/>
          <p:cNvGrpSpPr/>
          <p:nvPr/>
        </p:nvGrpSpPr>
        <p:grpSpPr>
          <a:xfrm>
            <a:off x="6720678" y="4721224"/>
            <a:ext cx="1367958" cy="723155"/>
            <a:chOff x="6002213" y="3425254"/>
            <a:chExt cx="1587625" cy="723258"/>
          </a:xfrm>
          <a:solidFill>
            <a:schemeClr val="accent1"/>
          </a:solidFill>
        </p:grpSpPr>
        <p:sp>
          <p:nvSpPr>
            <p:cNvPr id="10" name="Rectangle 9"/>
            <p:cNvSpPr/>
            <p:nvPr/>
          </p:nvSpPr>
          <p:spPr bwMode="auto">
            <a:xfrm>
              <a:off x="6002213" y="3425254"/>
              <a:ext cx="1587625" cy="2160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6002213" y="3932488"/>
              <a:ext cx="1587625" cy="2160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 name="Group 1"/>
          <p:cNvGrpSpPr/>
          <p:nvPr/>
        </p:nvGrpSpPr>
        <p:grpSpPr>
          <a:xfrm>
            <a:off x="8860454" y="4509743"/>
            <a:ext cx="2173790" cy="1736093"/>
            <a:chOff x="8860829" y="4509886"/>
            <a:chExt cx="2174098" cy="1736339"/>
          </a:xfrm>
        </p:grpSpPr>
        <p:sp>
          <p:nvSpPr>
            <p:cNvPr id="13" name="Oval 12"/>
            <p:cNvSpPr/>
            <p:nvPr/>
          </p:nvSpPr>
          <p:spPr bwMode="auto">
            <a:xfrm>
              <a:off x="8860829" y="5970914"/>
              <a:ext cx="2174098" cy="275311"/>
            </a:xfrm>
            <a:prstGeom prst="ellipse">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p:nvGrpSpPr>
          <p:grpSpPr>
            <a:xfrm rot="2001771">
              <a:off x="9266604" y="4509886"/>
              <a:ext cx="1453360" cy="1618491"/>
              <a:chOff x="8504238" y="4584705"/>
              <a:chExt cx="1236752" cy="1377271"/>
            </a:xfrm>
          </p:grpSpPr>
          <p:sp>
            <p:nvSpPr>
              <p:cNvPr id="18" name="Oval 17"/>
              <p:cNvSpPr/>
              <p:nvPr/>
            </p:nvSpPr>
            <p:spPr bwMode="auto">
              <a:xfrm>
                <a:off x="8504238" y="4725224"/>
                <a:ext cx="1236752" cy="1236752"/>
              </a:xfrm>
              <a:prstGeom prst="ellipse">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Oval 18"/>
              <p:cNvSpPr/>
              <p:nvPr/>
            </p:nvSpPr>
            <p:spPr bwMode="auto">
              <a:xfrm>
                <a:off x="8618558" y="5282139"/>
                <a:ext cx="504056" cy="504056"/>
              </a:xfrm>
              <a:prstGeom prst="ellipse">
                <a:avLst/>
              </a:prstGeom>
              <a:solidFill>
                <a:schemeClr val="tx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19"/>
              <p:cNvGrpSpPr/>
              <p:nvPr/>
            </p:nvGrpSpPr>
            <p:grpSpPr>
              <a:xfrm>
                <a:off x="8952456" y="4584705"/>
                <a:ext cx="340316" cy="220585"/>
                <a:chOff x="8964163" y="4017555"/>
                <a:chExt cx="340316" cy="366035"/>
              </a:xfrm>
            </p:grpSpPr>
            <p:sp>
              <p:nvSpPr>
                <p:cNvPr id="21" name="Freeform 20"/>
                <p:cNvSpPr/>
                <p:nvPr/>
              </p:nvSpPr>
              <p:spPr bwMode="auto">
                <a:xfrm>
                  <a:off x="8964163" y="4051662"/>
                  <a:ext cx="340316" cy="331928"/>
                </a:xfrm>
                <a:custGeom>
                  <a:avLst/>
                  <a:gdLst>
                    <a:gd name="connsiteX0" fmla="*/ 0 w 340316"/>
                    <a:gd name="connsiteY0" fmla="*/ 0 h 331928"/>
                    <a:gd name="connsiteX1" fmla="*/ 340316 w 340316"/>
                    <a:gd name="connsiteY1" fmla="*/ 0 h 331928"/>
                    <a:gd name="connsiteX2" fmla="*/ 340316 w 340316"/>
                    <a:gd name="connsiteY2" fmla="*/ 290681 h 331928"/>
                    <a:gd name="connsiteX3" fmla="*/ 170158 w 340316"/>
                    <a:gd name="connsiteY3" fmla="*/ 331928 h 331928"/>
                    <a:gd name="connsiteX4" fmla="*/ 0 w 340316"/>
                    <a:gd name="connsiteY4" fmla="*/ 290681 h 33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6" h="331928">
                      <a:moveTo>
                        <a:pt x="0" y="0"/>
                      </a:moveTo>
                      <a:lnTo>
                        <a:pt x="340316" y="0"/>
                      </a:lnTo>
                      <a:lnTo>
                        <a:pt x="340316" y="290681"/>
                      </a:lnTo>
                      <a:cubicBezTo>
                        <a:pt x="340316" y="313461"/>
                        <a:pt x="264134" y="331928"/>
                        <a:pt x="170158" y="331928"/>
                      </a:cubicBezTo>
                      <a:cubicBezTo>
                        <a:pt x="76182" y="331928"/>
                        <a:pt x="0" y="313461"/>
                        <a:pt x="0" y="290681"/>
                      </a:cubicBezTo>
                      <a:close/>
                    </a:path>
                  </a:pathLst>
                </a:cu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Oval 21"/>
                <p:cNvSpPr/>
                <p:nvPr/>
              </p:nvSpPr>
              <p:spPr bwMode="auto">
                <a:xfrm>
                  <a:off x="8964163" y="4017555"/>
                  <a:ext cx="340316" cy="8249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sp>
        <p:nvSpPr>
          <p:cNvPr id="16" name="Freeform 15"/>
          <p:cNvSpPr/>
          <p:nvPr/>
        </p:nvSpPr>
        <p:spPr bwMode="auto">
          <a:xfrm rot="1768747">
            <a:off x="10274456" y="4084035"/>
            <a:ext cx="304379" cy="541279"/>
          </a:xfrm>
          <a:custGeom>
            <a:avLst/>
            <a:gdLst>
              <a:gd name="connsiteX0" fmla="*/ 399384 w 399384"/>
              <a:gd name="connsiteY0" fmla="*/ 710227 h 710227"/>
              <a:gd name="connsiteX1" fmla="*/ 313659 w 399384"/>
              <a:gd name="connsiteY1" fmla="*/ 400664 h 710227"/>
              <a:gd name="connsiteX2" fmla="*/ 13621 w 399384"/>
              <a:gd name="connsiteY2" fmla="*/ 348277 h 710227"/>
              <a:gd name="connsiteX3" fmla="*/ 51721 w 399384"/>
              <a:gd name="connsiteY3" fmla="*/ 29189 h 710227"/>
              <a:gd name="connsiteX4" fmla="*/ 56484 w 399384"/>
              <a:gd name="connsiteY4" fmla="*/ 33952 h 71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84" h="710227">
                <a:moveTo>
                  <a:pt x="399384" y="710227"/>
                </a:moveTo>
                <a:cubicBezTo>
                  <a:pt x="388668" y="585608"/>
                  <a:pt x="377953" y="460989"/>
                  <a:pt x="313659" y="400664"/>
                </a:cubicBezTo>
                <a:cubicBezTo>
                  <a:pt x="249365" y="340339"/>
                  <a:pt x="57277" y="410189"/>
                  <a:pt x="13621" y="348277"/>
                </a:cubicBezTo>
                <a:cubicBezTo>
                  <a:pt x="-30035" y="286364"/>
                  <a:pt x="44577" y="81576"/>
                  <a:pt x="51721" y="29189"/>
                </a:cubicBezTo>
                <a:cubicBezTo>
                  <a:pt x="58865" y="-23198"/>
                  <a:pt x="57674" y="5377"/>
                  <a:pt x="56484" y="33952"/>
                </a:cubicBezTo>
              </a:path>
            </a:pathLst>
          </a:cu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63"/>
            <a:endParaRPr lang="en-US">
              <a:solidFill>
                <a:srgbClr val="FFFFFF"/>
              </a:solidFill>
            </a:endParaRPr>
          </a:p>
        </p:txBody>
      </p:sp>
      <p:sp>
        <p:nvSpPr>
          <p:cNvPr id="17" name="Freeform 87"/>
          <p:cNvSpPr>
            <a:spLocks noChangeAspect="1" noEditPoints="1"/>
          </p:cNvSpPr>
          <p:nvPr/>
        </p:nvSpPr>
        <p:spPr bwMode="auto">
          <a:xfrm>
            <a:off x="10262311" y="3860242"/>
            <a:ext cx="423676" cy="407968"/>
          </a:xfrm>
          <a:custGeom>
            <a:avLst/>
            <a:gdLst>
              <a:gd name="T0" fmla="*/ 255 w 388"/>
              <a:gd name="T1" fmla="*/ 58 h 374"/>
              <a:gd name="T2" fmla="*/ 236 w 388"/>
              <a:gd name="T3" fmla="*/ 36 h 374"/>
              <a:gd name="T4" fmla="*/ 196 w 388"/>
              <a:gd name="T5" fmla="*/ 110 h 374"/>
              <a:gd name="T6" fmla="*/ 204 w 388"/>
              <a:gd name="T7" fmla="*/ 138 h 374"/>
              <a:gd name="T8" fmla="*/ 266 w 388"/>
              <a:gd name="T9" fmla="*/ 121 h 374"/>
              <a:gd name="T10" fmla="*/ 221 w 388"/>
              <a:gd name="T11" fmla="*/ 157 h 374"/>
              <a:gd name="T12" fmla="*/ 295 w 388"/>
              <a:gd name="T13" fmla="*/ 140 h 374"/>
              <a:gd name="T14" fmla="*/ 336 w 388"/>
              <a:gd name="T15" fmla="*/ 130 h 374"/>
              <a:gd name="T16" fmla="*/ 323 w 388"/>
              <a:gd name="T17" fmla="*/ 203 h 374"/>
              <a:gd name="T18" fmla="*/ 233 w 388"/>
              <a:gd name="T19" fmla="*/ 169 h 374"/>
              <a:gd name="T20" fmla="*/ 276 w 388"/>
              <a:gd name="T21" fmla="*/ 202 h 374"/>
              <a:gd name="T22" fmla="*/ 315 w 388"/>
              <a:gd name="T23" fmla="*/ 234 h 374"/>
              <a:gd name="T24" fmla="*/ 334 w 388"/>
              <a:gd name="T25" fmla="*/ 212 h 374"/>
              <a:gd name="T26" fmla="*/ 266 w 388"/>
              <a:gd name="T27" fmla="*/ 286 h 374"/>
              <a:gd name="T28" fmla="*/ 240 w 388"/>
              <a:gd name="T29" fmla="*/ 223 h 374"/>
              <a:gd name="T30" fmla="*/ 213 w 388"/>
              <a:gd name="T31" fmla="*/ 210 h 374"/>
              <a:gd name="T32" fmla="*/ 241 w 388"/>
              <a:gd name="T33" fmla="*/ 290 h 374"/>
              <a:gd name="T34" fmla="*/ 257 w 388"/>
              <a:gd name="T35" fmla="*/ 316 h 374"/>
              <a:gd name="T36" fmla="*/ 103 w 388"/>
              <a:gd name="T37" fmla="*/ 112 h 374"/>
              <a:gd name="T38" fmla="*/ 174 w 388"/>
              <a:gd name="T39" fmla="*/ 153 h 374"/>
              <a:gd name="T40" fmla="*/ 161 w 388"/>
              <a:gd name="T41" fmla="*/ 119 h 374"/>
              <a:gd name="T42" fmla="*/ 84 w 388"/>
              <a:gd name="T43" fmla="*/ 86 h 374"/>
              <a:gd name="T44" fmla="*/ 62 w 388"/>
              <a:gd name="T45" fmla="*/ 105 h 374"/>
              <a:gd name="T46" fmla="*/ 163 w 388"/>
              <a:gd name="T47" fmla="*/ 189 h 374"/>
              <a:gd name="T48" fmla="*/ 80 w 388"/>
              <a:gd name="T49" fmla="*/ 250 h 374"/>
              <a:gd name="T50" fmla="*/ 85 w 388"/>
              <a:gd name="T51" fmla="*/ 283 h 374"/>
              <a:gd name="T52" fmla="*/ 109 w 388"/>
              <a:gd name="T53" fmla="*/ 248 h 374"/>
              <a:gd name="T54" fmla="*/ 171 w 388"/>
              <a:gd name="T55" fmla="*/ 195 h 374"/>
              <a:gd name="T56" fmla="*/ 163 w 388"/>
              <a:gd name="T57" fmla="*/ 260 h 374"/>
              <a:gd name="T58" fmla="*/ 161 w 388"/>
              <a:gd name="T59" fmla="*/ 318 h 374"/>
              <a:gd name="T60" fmla="*/ 186 w 388"/>
              <a:gd name="T61" fmla="*/ 299 h 374"/>
              <a:gd name="T62" fmla="*/ 194 w 388"/>
              <a:gd name="T63" fmla="*/ 214 h 374"/>
              <a:gd name="T64" fmla="*/ 248 w 388"/>
              <a:gd name="T65" fmla="*/ 342 h 374"/>
              <a:gd name="T66" fmla="*/ 279 w 388"/>
              <a:gd name="T67" fmla="*/ 345 h 374"/>
              <a:gd name="T68" fmla="*/ 359 w 388"/>
              <a:gd name="T69" fmla="*/ 263 h 374"/>
              <a:gd name="T70" fmla="*/ 356 w 388"/>
              <a:gd name="T71" fmla="*/ 230 h 374"/>
              <a:gd name="T72" fmla="*/ 358 w 388"/>
              <a:gd name="T73" fmla="*/ 136 h 374"/>
              <a:gd name="T74" fmla="*/ 383 w 388"/>
              <a:gd name="T75" fmla="*/ 114 h 374"/>
              <a:gd name="T76" fmla="*/ 278 w 388"/>
              <a:gd name="T77" fmla="*/ 2 h 374"/>
              <a:gd name="T78" fmla="*/ 32 w 388"/>
              <a:gd name="T79" fmla="*/ 120 h 374"/>
              <a:gd name="T80" fmla="*/ 28 w 388"/>
              <a:gd name="T81" fmla="*/ 87 h 374"/>
              <a:gd name="T82" fmla="*/ 71 w 388"/>
              <a:gd name="T83" fmla="*/ 288 h 374"/>
              <a:gd name="T84" fmla="*/ 71 w 388"/>
              <a:gd name="T85" fmla="*/ 322 h 374"/>
              <a:gd name="T86" fmla="*/ 71 w 388"/>
              <a:gd name="T87" fmla="*/ 288 h 374"/>
              <a:gd name="T88" fmla="*/ 170 w 388"/>
              <a:gd name="T89" fmla="*/ 374 h 374"/>
              <a:gd name="T90" fmla="*/ 170 w 388"/>
              <a:gd name="T91" fmla="*/ 341 h 374"/>
              <a:gd name="T92" fmla="*/ 82 w 388"/>
              <a:gd name="T93" fmla="*/ 179 h 374"/>
              <a:gd name="T94" fmla="*/ 157 w 388"/>
              <a:gd name="T95" fmla="*/ 172 h 374"/>
              <a:gd name="T96" fmla="*/ 102 w 388"/>
              <a:gd name="T97" fmla="*/ 150 h 374"/>
              <a:gd name="T98" fmla="*/ 43 w 388"/>
              <a:gd name="T99" fmla="*/ 175 h 374"/>
              <a:gd name="T100" fmla="*/ 52 w 388"/>
              <a:gd name="T101" fmla="*/ 200 h 374"/>
              <a:gd name="T102" fmla="*/ 19 w 388"/>
              <a:gd name="T103" fmla="*/ 23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8" h="374">
                <a:moveTo>
                  <a:pt x="224" y="94"/>
                </a:moveTo>
                <a:cubicBezTo>
                  <a:pt x="229" y="87"/>
                  <a:pt x="234" y="80"/>
                  <a:pt x="239" y="74"/>
                </a:cubicBezTo>
                <a:cubicBezTo>
                  <a:pt x="242" y="71"/>
                  <a:pt x="245" y="68"/>
                  <a:pt x="247" y="65"/>
                </a:cubicBezTo>
                <a:cubicBezTo>
                  <a:pt x="250" y="62"/>
                  <a:pt x="253" y="59"/>
                  <a:pt x="255" y="58"/>
                </a:cubicBezTo>
                <a:cubicBezTo>
                  <a:pt x="256" y="57"/>
                  <a:pt x="257" y="57"/>
                  <a:pt x="257" y="56"/>
                </a:cubicBezTo>
                <a:cubicBezTo>
                  <a:pt x="260" y="53"/>
                  <a:pt x="261" y="50"/>
                  <a:pt x="261" y="46"/>
                </a:cubicBezTo>
                <a:cubicBezTo>
                  <a:pt x="261" y="42"/>
                  <a:pt x="259" y="38"/>
                  <a:pt x="256" y="36"/>
                </a:cubicBezTo>
                <a:cubicBezTo>
                  <a:pt x="251" y="30"/>
                  <a:pt x="241" y="31"/>
                  <a:pt x="236" y="36"/>
                </a:cubicBezTo>
                <a:cubicBezTo>
                  <a:pt x="232" y="41"/>
                  <a:pt x="230" y="44"/>
                  <a:pt x="227" y="48"/>
                </a:cubicBezTo>
                <a:cubicBezTo>
                  <a:pt x="224" y="52"/>
                  <a:pt x="222" y="55"/>
                  <a:pt x="219" y="60"/>
                </a:cubicBezTo>
                <a:cubicBezTo>
                  <a:pt x="214" y="67"/>
                  <a:pt x="210" y="75"/>
                  <a:pt x="206" y="84"/>
                </a:cubicBezTo>
                <a:cubicBezTo>
                  <a:pt x="202" y="92"/>
                  <a:pt x="199" y="101"/>
                  <a:pt x="196" y="110"/>
                </a:cubicBezTo>
                <a:cubicBezTo>
                  <a:pt x="194" y="117"/>
                  <a:pt x="192" y="126"/>
                  <a:pt x="191" y="137"/>
                </a:cubicBezTo>
                <a:cubicBezTo>
                  <a:pt x="191" y="140"/>
                  <a:pt x="193" y="143"/>
                  <a:pt x="196" y="144"/>
                </a:cubicBezTo>
                <a:cubicBezTo>
                  <a:pt x="196" y="144"/>
                  <a:pt x="197" y="144"/>
                  <a:pt x="197" y="144"/>
                </a:cubicBezTo>
                <a:cubicBezTo>
                  <a:pt x="200" y="144"/>
                  <a:pt x="203" y="142"/>
                  <a:pt x="204" y="138"/>
                </a:cubicBezTo>
                <a:cubicBezTo>
                  <a:pt x="205" y="132"/>
                  <a:pt x="208" y="124"/>
                  <a:pt x="212" y="115"/>
                </a:cubicBezTo>
                <a:cubicBezTo>
                  <a:pt x="215" y="108"/>
                  <a:pt x="219" y="101"/>
                  <a:pt x="224" y="94"/>
                </a:cubicBezTo>
                <a:close/>
                <a:moveTo>
                  <a:pt x="269" y="121"/>
                </a:moveTo>
                <a:cubicBezTo>
                  <a:pt x="266" y="121"/>
                  <a:pt x="266" y="121"/>
                  <a:pt x="266" y="121"/>
                </a:cubicBezTo>
                <a:cubicBezTo>
                  <a:pt x="257" y="124"/>
                  <a:pt x="249" y="127"/>
                  <a:pt x="240" y="131"/>
                </a:cubicBezTo>
                <a:cubicBezTo>
                  <a:pt x="234" y="135"/>
                  <a:pt x="225" y="139"/>
                  <a:pt x="217" y="146"/>
                </a:cubicBezTo>
                <a:cubicBezTo>
                  <a:pt x="214" y="148"/>
                  <a:pt x="213" y="151"/>
                  <a:pt x="215" y="154"/>
                </a:cubicBezTo>
                <a:cubicBezTo>
                  <a:pt x="216" y="156"/>
                  <a:pt x="218" y="157"/>
                  <a:pt x="221" y="157"/>
                </a:cubicBezTo>
                <a:cubicBezTo>
                  <a:pt x="222" y="157"/>
                  <a:pt x="223" y="157"/>
                  <a:pt x="224" y="156"/>
                </a:cubicBezTo>
                <a:cubicBezTo>
                  <a:pt x="230" y="153"/>
                  <a:pt x="238" y="150"/>
                  <a:pt x="246" y="147"/>
                </a:cubicBezTo>
                <a:cubicBezTo>
                  <a:pt x="254" y="145"/>
                  <a:pt x="262" y="143"/>
                  <a:pt x="271" y="142"/>
                </a:cubicBezTo>
                <a:cubicBezTo>
                  <a:pt x="279" y="141"/>
                  <a:pt x="287" y="140"/>
                  <a:pt x="295" y="140"/>
                </a:cubicBezTo>
                <a:cubicBezTo>
                  <a:pt x="299" y="140"/>
                  <a:pt x="303" y="140"/>
                  <a:pt x="307" y="140"/>
                </a:cubicBezTo>
                <a:cubicBezTo>
                  <a:pt x="310" y="140"/>
                  <a:pt x="315" y="141"/>
                  <a:pt x="318" y="141"/>
                </a:cubicBezTo>
                <a:cubicBezTo>
                  <a:pt x="320" y="142"/>
                  <a:pt x="321" y="142"/>
                  <a:pt x="321" y="142"/>
                </a:cubicBezTo>
                <a:cubicBezTo>
                  <a:pt x="330" y="142"/>
                  <a:pt x="336" y="137"/>
                  <a:pt x="336" y="130"/>
                </a:cubicBezTo>
                <a:cubicBezTo>
                  <a:pt x="336" y="121"/>
                  <a:pt x="328" y="117"/>
                  <a:pt x="322" y="116"/>
                </a:cubicBezTo>
                <a:cubicBezTo>
                  <a:pt x="317" y="116"/>
                  <a:pt x="306" y="114"/>
                  <a:pt x="294" y="115"/>
                </a:cubicBezTo>
                <a:cubicBezTo>
                  <a:pt x="284" y="116"/>
                  <a:pt x="276" y="118"/>
                  <a:pt x="269" y="121"/>
                </a:cubicBezTo>
                <a:close/>
                <a:moveTo>
                  <a:pt x="323" y="203"/>
                </a:moveTo>
                <a:cubicBezTo>
                  <a:pt x="319" y="201"/>
                  <a:pt x="315" y="198"/>
                  <a:pt x="311" y="196"/>
                </a:cubicBezTo>
                <a:cubicBezTo>
                  <a:pt x="303" y="191"/>
                  <a:pt x="295" y="187"/>
                  <a:pt x="286" y="183"/>
                </a:cubicBezTo>
                <a:cubicBezTo>
                  <a:pt x="278" y="180"/>
                  <a:pt x="269" y="176"/>
                  <a:pt x="260" y="174"/>
                </a:cubicBezTo>
                <a:cubicBezTo>
                  <a:pt x="250" y="171"/>
                  <a:pt x="241" y="170"/>
                  <a:pt x="233" y="169"/>
                </a:cubicBezTo>
                <a:cubicBezTo>
                  <a:pt x="229" y="169"/>
                  <a:pt x="227" y="172"/>
                  <a:pt x="226" y="175"/>
                </a:cubicBezTo>
                <a:cubicBezTo>
                  <a:pt x="225" y="179"/>
                  <a:pt x="228" y="182"/>
                  <a:pt x="232" y="183"/>
                </a:cubicBezTo>
                <a:cubicBezTo>
                  <a:pt x="239" y="184"/>
                  <a:pt x="246" y="187"/>
                  <a:pt x="255" y="190"/>
                </a:cubicBezTo>
                <a:cubicBezTo>
                  <a:pt x="262" y="194"/>
                  <a:pt x="269" y="197"/>
                  <a:pt x="276" y="202"/>
                </a:cubicBezTo>
                <a:cubicBezTo>
                  <a:pt x="284" y="206"/>
                  <a:pt x="290" y="211"/>
                  <a:pt x="297" y="216"/>
                </a:cubicBezTo>
                <a:cubicBezTo>
                  <a:pt x="300" y="219"/>
                  <a:pt x="303" y="222"/>
                  <a:pt x="306" y="224"/>
                </a:cubicBezTo>
                <a:cubicBezTo>
                  <a:pt x="309" y="227"/>
                  <a:pt x="312" y="230"/>
                  <a:pt x="314" y="232"/>
                </a:cubicBezTo>
                <a:cubicBezTo>
                  <a:pt x="314" y="233"/>
                  <a:pt x="315" y="233"/>
                  <a:pt x="315" y="234"/>
                </a:cubicBezTo>
                <a:cubicBezTo>
                  <a:pt x="318" y="236"/>
                  <a:pt x="321" y="238"/>
                  <a:pt x="325" y="238"/>
                </a:cubicBezTo>
                <a:cubicBezTo>
                  <a:pt x="329" y="238"/>
                  <a:pt x="333" y="236"/>
                  <a:pt x="336" y="233"/>
                </a:cubicBezTo>
                <a:cubicBezTo>
                  <a:pt x="338" y="230"/>
                  <a:pt x="339" y="226"/>
                  <a:pt x="339" y="222"/>
                </a:cubicBezTo>
                <a:cubicBezTo>
                  <a:pt x="339" y="218"/>
                  <a:pt x="337" y="215"/>
                  <a:pt x="334" y="212"/>
                </a:cubicBezTo>
                <a:cubicBezTo>
                  <a:pt x="330" y="209"/>
                  <a:pt x="327" y="206"/>
                  <a:pt x="323" y="203"/>
                </a:cubicBezTo>
                <a:close/>
                <a:moveTo>
                  <a:pt x="257" y="316"/>
                </a:moveTo>
                <a:cubicBezTo>
                  <a:pt x="264" y="316"/>
                  <a:pt x="269" y="309"/>
                  <a:pt x="268" y="301"/>
                </a:cubicBezTo>
                <a:cubicBezTo>
                  <a:pt x="268" y="294"/>
                  <a:pt x="267" y="290"/>
                  <a:pt x="266" y="286"/>
                </a:cubicBezTo>
                <a:cubicBezTo>
                  <a:pt x="266" y="284"/>
                  <a:pt x="266" y="282"/>
                  <a:pt x="265" y="280"/>
                </a:cubicBezTo>
                <a:cubicBezTo>
                  <a:pt x="265" y="278"/>
                  <a:pt x="264" y="275"/>
                  <a:pt x="263" y="272"/>
                </a:cubicBezTo>
                <a:cubicBezTo>
                  <a:pt x="261" y="264"/>
                  <a:pt x="257" y="255"/>
                  <a:pt x="253" y="247"/>
                </a:cubicBezTo>
                <a:cubicBezTo>
                  <a:pt x="249" y="238"/>
                  <a:pt x="245" y="230"/>
                  <a:pt x="240" y="223"/>
                </a:cubicBezTo>
                <a:cubicBezTo>
                  <a:pt x="236" y="217"/>
                  <a:pt x="230" y="209"/>
                  <a:pt x="222" y="201"/>
                </a:cubicBezTo>
                <a:cubicBezTo>
                  <a:pt x="220" y="199"/>
                  <a:pt x="216" y="199"/>
                  <a:pt x="214" y="201"/>
                </a:cubicBezTo>
                <a:cubicBezTo>
                  <a:pt x="213" y="202"/>
                  <a:pt x="212" y="203"/>
                  <a:pt x="212" y="205"/>
                </a:cubicBezTo>
                <a:cubicBezTo>
                  <a:pt x="211" y="207"/>
                  <a:pt x="212" y="208"/>
                  <a:pt x="213" y="210"/>
                </a:cubicBezTo>
                <a:cubicBezTo>
                  <a:pt x="217" y="216"/>
                  <a:pt x="221" y="223"/>
                  <a:pt x="225" y="231"/>
                </a:cubicBezTo>
                <a:cubicBezTo>
                  <a:pt x="229" y="238"/>
                  <a:pt x="231" y="246"/>
                  <a:pt x="234" y="254"/>
                </a:cubicBezTo>
                <a:cubicBezTo>
                  <a:pt x="236" y="262"/>
                  <a:pt x="238" y="270"/>
                  <a:pt x="239" y="278"/>
                </a:cubicBezTo>
                <a:cubicBezTo>
                  <a:pt x="240" y="282"/>
                  <a:pt x="240" y="286"/>
                  <a:pt x="241" y="290"/>
                </a:cubicBezTo>
                <a:cubicBezTo>
                  <a:pt x="241" y="294"/>
                  <a:pt x="241" y="303"/>
                  <a:pt x="241" y="304"/>
                </a:cubicBezTo>
                <a:cubicBezTo>
                  <a:pt x="241" y="307"/>
                  <a:pt x="242" y="310"/>
                  <a:pt x="245" y="313"/>
                </a:cubicBezTo>
                <a:cubicBezTo>
                  <a:pt x="247" y="315"/>
                  <a:pt x="251" y="317"/>
                  <a:pt x="255" y="317"/>
                </a:cubicBezTo>
                <a:cubicBezTo>
                  <a:pt x="255" y="317"/>
                  <a:pt x="256" y="317"/>
                  <a:pt x="257" y="316"/>
                </a:cubicBezTo>
                <a:close/>
                <a:moveTo>
                  <a:pt x="78" y="113"/>
                </a:moveTo>
                <a:cubicBezTo>
                  <a:pt x="79" y="113"/>
                  <a:pt x="80" y="113"/>
                  <a:pt x="81" y="113"/>
                </a:cubicBezTo>
                <a:cubicBezTo>
                  <a:pt x="84" y="112"/>
                  <a:pt x="90" y="112"/>
                  <a:pt x="91" y="111"/>
                </a:cubicBezTo>
                <a:cubicBezTo>
                  <a:pt x="95" y="111"/>
                  <a:pt x="99" y="111"/>
                  <a:pt x="103" y="112"/>
                </a:cubicBezTo>
                <a:cubicBezTo>
                  <a:pt x="111" y="113"/>
                  <a:pt x="120" y="115"/>
                  <a:pt x="127" y="118"/>
                </a:cubicBezTo>
                <a:cubicBezTo>
                  <a:pt x="135" y="122"/>
                  <a:pt x="143" y="126"/>
                  <a:pt x="150" y="132"/>
                </a:cubicBezTo>
                <a:cubicBezTo>
                  <a:pt x="158" y="137"/>
                  <a:pt x="164" y="144"/>
                  <a:pt x="168" y="150"/>
                </a:cubicBezTo>
                <a:cubicBezTo>
                  <a:pt x="170" y="152"/>
                  <a:pt x="172" y="153"/>
                  <a:pt x="174" y="153"/>
                </a:cubicBezTo>
                <a:cubicBezTo>
                  <a:pt x="175" y="153"/>
                  <a:pt x="175" y="153"/>
                  <a:pt x="176" y="152"/>
                </a:cubicBezTo>
                <a:cubicBezTo>
                  <a:pt x="178" y="151"/>
                  <a:pt x="179" y="150"/>
                  <a:pt x="179" y="149"/>
                </a:cubicBezTo>
                <a:cubicBezTo>
                  <a:pt x="180" y="147"/>
                  <a:pt x="180" y="145"/>
                  <a:pt x="179" y="144"/>
                </a:cubicBezTo>
                <a:cubicBezTo>
                  <a:pt x="174" y="133"/>
                  <a:pt x="167" y="125"/>
                  <a:pt x="161" y="119"/>
                </a:cubicBezTo>
                <a:cubicBezTo>
                  <a:pt x="154" y="112"/>
                  <a:pt x="146" y="106"/>
                  <a:pt x="137" y="100"/>
                </a:cubicBezTo>
                <a:cubicBezTo>
                  <a:pt x="128" y="94"/>
                  <a:pt x="118" y="90"/>
                  <a:pt x="108" y="88"/>
                </a:cubicBezTo>
                <a:cubicBezTo>
                  <a:pt x="103" y="86"/>
                  <a:pt x="97" y="86"/>
                  <a:pt x="92" y="86"/>
                </a:cubicBezTo>
                <a:cubicBezTo>
                  <a:pt x="89" y="85"/>
                  <a:pt x="87" y="86"/>
                  <a:pt x="84" y="86"/>
                </a:cubicBezTo>
                <a:cubicBezTo>
                  <a:pt x="84" y="86"/>
                  <a:pt x="84" y="86"/>
                  <a:pt x="84" y="86"/>
                </a:cubicBezTo>
                <a:cubicBezTo>
                  <a:pt x="81" y="86"/>
                  <a:pt x="74" y="85"/>
                  <a:pt x="70" y="86"/>
                </a:cubicBezTo>
                <a:cubicBezTo>
                  <a:pt x="67" y="88"/>
                  <a:pt x="64" y="90"/>
                  <a:pt x="62" y="94"/>
                </a:cubicBezTo>
                <a:cubicBezTo>
                  <a:pt x="61" y="97"/>
                  <a:pt x="61" y="101"/>
                  <a:pt x="62" y="105"/>
                </a:cubicBezTo>
                <a:cubicBezTo>
                  <a:pt x="64" y="111"/>
                  <a:pt x="72" y="113"/>
                  <a:pt x="78" y="113"/>
                </a:cubicBezTo>
                <a:close/>
                <a:moveTo>
                  <a:pt x="171" y="195"/>
                </a:moveTo>
                <a:cubicBezTo>
                  <a:pt x="170" y="192"/>
                  <a:pt x="167" y="189"/>
                  <a:pt x="163" y="189"/>
                </a:cubicBezTo>
                <a:cubicBezTo>
                  <a:pt x="163" y="189"/>
                  <a:pt x="163" y="189"/>
                  <a:pt x="163" y="189"/>
                </a:cubicBezTo>
                <a:cubicBezTo>
                  <a:pt x="153" y="189"/>
                  <a:pt x="144" y="192"/>
                  <a:pt x="133" y="196"/>
                </a:cubicBezTo>
                <a:cubicBezTo>
                  <a:pt x="124" y="200"/>
                  <a:pt x="115" y="205"/>
                  <a:pt x="107" y="212"/>
                </a:cubicBezTo>
                <a:cubicBezTo>
                  <a:pt x="100" y="219"/>
                  <a:pt x="93" y="227"/>
                  <a:pt x="87" y="236"/>
                </a:cubicBezTo>
                <a:cubicBezTo>
                  <a:pt x="85" y="240"/>
                  <a:pt x="82" y="245"/>
                  <a:pt x="80" y="250"/>
                </a:cubicBezTo>
                <a:cubicBezTo>
                  <a:pt x="78" y="254"/>
                  <a:pt x="76" y="259"/>
                  <a:pt x="74" y="265"/>
                </a:cubicBezTo>
                <a:cubicBezTo>
                  <a:pt x="73" y="265"/>
                  <a:pt x="73" y="266"/>
                  <a:pt x="73" y="267"/>
                </a:cubicBezTo>
                <a:cubicBezTo>
                  <a:pt x="73" y="271"/>
                  <a:pt x="73" y="274"/>
                  <a:pt x="76" y="277"/>
                </a:cubicBezTo>
                <a:cubicBezTo>
                  <a:pt x="78" y="281"/>
                  <a:pt x="81" y="283"/>
                  <a:pt x="85" y="283"/>
                </a:cubicBezTo>
                <a:cubicBezTo>
                  <a:pt x="86" y="283"/>
                  <a:pt x="87" y="283"/>
                  <a:pt x="87" y="283"/>
                </a:cubicBezTo>
                <a:cubicBezTo>
                  <a:pt x="95" y="283"/>
                  <a:pt x="100" y="278"/>
                  <a:pt x="102" y="271"/>
                </a:cubicBezTo>
                <a:cubicBezTo>
                  <a:pt x="102" y="268"/>
                  <a:pt x="103" y="264"/>
                  <a:pt x="105" y="260"/>
                </a:cubicBezTo>
                <a:cubicBezTo>
                  <a:pt x="106" y="256"/>
                  <a:pt x="108" y="252"/>
                  <a:pt x="109" y="248"/>
                </a:cubicBezTo>
                <a:cubicBezTo>
                  <a:pt x="113" y="241"/>
                  <a:pt x="117" y="233"/>
                  <a:pt x="122" y="227"/>
                </a:cubicBezTo>
                <a:cubicBezTo>
                  <a:pt x="128" y="221"/>
                  <a:pt x="134" y="215"/>
                  <a:pt x="141" y="211"/>
                </a:cubicBezTo>
                <a:cubicBezTo>
                  <a:pt x="149" y="207"/>
                  <a:pt x="157" y="204"/>
                  <a:pt x="165" y="202"/>
                </a:cubicBezTo>
                <a:cubicBezTo>
                  <a:pt x="168" y="201"/>
                  <a:pt x="171" y="199"/>
                  <a:pt x="171" y="195"/>
                </a:cubicBezTo>
                <a:close/>
                <a:moveTo>
                  <a:pt x="191" y="205"/>
                </a:moveTo>
                <a:cubicBezTo>
                  <a:pt x="187" y="203"/>
                  <a:pt x="183" y="204"/>
                  <a:pt x="181" y="207"/>
                </a:cubicBezTo>
                <a:cubicBezTo>
                  <a:pt x="175" y="217"/>
                  <a:pt x="172" y="225"/>
                  <a:pt x="170" y="233"/>
                </a:cubicBezTo>
                <a:cubicBezTo>
                  <a:pt x="167" y="242"/>
                  <a:pt x="165" y="250"/>
                  <a:pt x="163" y="260"/>
                </a:cubicBezTo>
                <a:cubicBezTo>
                  <a:pt x="161" y="269"/>
                  <a:pt x="160" y="278"/>
                  <a:pt x="160" y="287"/>
                </a:cubicBezTo>
                <a:cubicBezTo>
                  <a:pt x="159" y="292"/>
                  <a:pt x="159" y="297"/>
                  <a:pt x="159" y="301"/>
                </a:cubicBezTo>
                <a:cubicBezTo>
                  <a:pt x="160" y="305"/>
                  <a:pt x="160" y="310"/>
                  <a:pt x="160" y="316"/>
                </a:cubicBezTo>
                <a:cubicBezTo>
                  <a:pt x="161" y="316"/>
                  <a:pt x="161" y="317"/>
                  <a:pt x="161" y="318"/>
                </a:cubicBezTo>
                <a:cubicBezTo>
                  <a:pt x="163" y="324"/>
                  <a:pt x="168" y="328"/>
                  <a:pt x="175" y="328"/>
                </a:cubicBezTo>
                <a:cubicBezTo>
                  <a:pt x="176" y="328"/>
                  <a:pt x="178" y="328"/>
                  <a:pt x="179" y="328"/>
                </a:cubicBezTo>
                <a:cubicBezTo>
                  <a:pt x="186" y="325"/>
                  <a:pt x="191" y="317"/>
                  <a:pt x="189" y="310"/>
                </a:cubicBezTo>
                <a:cubicBezTo>
                  <a:pt x="188" y="306"/>
                  <a:pt x="187" y="301"/>
                  <a:pt x="186" y="299"/>
                </a:cubicBezTo>
                <a:cubicBezTo>
                  <a:pt x="186" y="295"/>
                  <a:pt x="185" y="291"/>
                  <a:pt x="185" y="287"/>
                </a:cubicBezTo>
                <a:cubicBezTo>
                  <a:pt x="184" y="278"/>
                  <a:pt x="184" y="270"/>
                  <a:pt x="184" y="262"/>
                </a:cubicBezTo>
                <a:cubicBezTo>
                  <a:pt x="185" y="253"/>
                  <a:pt x="185" y="245"/>
                  <a:pt x="187" y="237"/>
                </a:cubicBezTo>
                <a:cubicBezTo>
                  <a:pt x="189" y="228"/>
                  <a:pt x="191" y="221"/>
                  <a:pt x="194" y="214"/>
                </a:cubicBezTo>
                <a:cubicBezTo>
                  <a:pt x="195" y="211"/>
                  <a:pt x="194" y="207"/>
                  <a:pt x="191" y="205"/>
                </a:cubicBezTo>
                <a:close/>
                <a:moveTo>
                  <a:pt x="263" y="333"/>
                </a:moveTo>
                <a:cubicBezTo>
                  <a:pt x="261" y="333"/>
                  <a:pt x="260" y="333"/>
                  <a:pt x="258" y="334"/>
                </a:cubicBezTo>
                <a:cubicBezTo>
                  <a:pt x="254" y="335"/>
                  <a:pt x="250" y="338"/>
                  <a:pt x="248" y="342"/>
                </a:cubicBezTo>
                <a:cubicBezTo>
                  <a:pt x="246" y="345"/>
                  <a:pt x="245" y="350"/>
                  <a:pt x="246" y="354"/>
                </a:cubicBezTo>
                <a:cubicBezTo>
                  <a:pt x="248" y="362"/>
                  <a:pt x="255" y="367"/>
                  <a:pt x="262" y="367"/>
                </a:cubicBezTo>
                <a:cubicBezTo>
                  <a:pt x="264" y="367"/>
                  <a:pt x="265" y="366"/>
                  <a:pt x="267" y="366"/>
                </a:cubicBezTo>
                <a:cubicBezTo>
                  <a:pt x="276" y="364"/>
                  <a:pt x="281" y="354"/>
                  <a:pt x="279" y="345"/>
                </a:cubicBezTo>
                <a:cubicBezTo>
                  <a:pt x="277" y="338"/>
                  <a:pt x="270" y="333"/>
                  <a:pt x="263" y="333"/>
                </a:cubicBezTo>
                <a:close/>
                <a:moveTo>
                  <a:pt x="356" y="230"/>
                </a:moveTo>
                <a:cubicBezTo>
                  <a:pt x="347" y="232"/>
                  <a:pt x="341" y="240"/>
                  <a:pt x="343" y="249"/>
                </a:cubicBezTo>
                <a:cubicBezTo>
                  <a:pt x="345" y="257"/>
                  <a:pt x="351" y="263"/>
                  <a:pt x="359" y="263"/>
                </a:cubicBezTo>
                <a:cubicBezTo>
                  <a:pt x="360" y="263"/>
                  <a:pt x="362" y="263"/>
                  <a:pt x="363" y="263"/>
                </a:cubicBezTo>
                <a:cubicBezTo>
                  <a:pt x="367" y="262"/>
                  <a:pt x="371" y="259"/>
                  <a:pt x="373" y="256"/>
                </a:cubicBezTo>
                <a:cubicBezTo>
                  <a:pt x="376" y="252"/>
                  <a:pt x="377" y="247"/>
                  <a:pt x="376" y="243"/>
                </a:cubicBezTo>
                <a:cubicBezTo>
                  <a:pt x="374" y="234"/>
                  <a:pt x="365" y="228"/>
                  <a:pt x="356" y="230"/>
                </a:cubicBezTo>
                <a:close/>
                <a:moveTo>
                  <a:pt x="383" y="114"/>
                </a:moveTo>
                <a:cubicBezTo>
                  <a:pt x="381" y="110"/>
                  <a:pt x="376" y="108"/>
                  <a:pt x="372" y="108"/>
                </a:cubicBezTo>
                <a:cubicBezTo>
                  <a:pt x="363" y="107"/>
                  <a:pt x="355" y="114"/>
                  <a:pt x="354" y="123"/>
                </a:cubicBezTo>
                <a:cubicBezTo>
                  <a:pt x="354" y="128"/>
                  <a:pt x="355" y="132"/>
                  <a:pt x="358" y="136"/>
                </a:cubicBezTo>
                <a:cubicBezTo>
                  <a:pt x="361" y="139"/>
                  <a:pt x="365" y="141"/>
                  <a:pt x="370" y="141"/>
                </a:cubicBezTo>
                <a:cubicBezTo>
                  <a:pt x="370" y="141"/>
                  <a:pt x="370" y="141"/>
                  <a:pt x="371" y="141"/>
                </a:cubicBezTo>
                <a:cubicBezTo>
                  <a:pt x="380" y="141"/>
                  <a:pt x="387" y="134"/>
                  <a:pt x="388" y="126"/>
                </a:cubicBezTo>
                <a:cubicBezTo>
                  <a:pt x="388" y="121"/>
                  <a:pt x="386" y="117"/>
                  <a:pt x="383" y="114"/>
                </a:cubicBezTo>
                <a:close/>
                <a:moveTo>
                  <a:pt x="281" y="35"/>
                </a:moveTo>
                <a:cubicBezTo>
                  <a:pt x="283" y="35"/>
                  <a:pt x="284" y="35"/>
                  <a:pt x="285" y="35"/>
                </a:cubicBezTo>
                <a:cubicBezTo>
                  <a:pt x="294" y="33"/>
                  <a:pt x="300" y="24"/>
                  <a:pt x="298" y="15"/>
                </a:cubicBezTo>
                <a:cubicBezTo>
                  <a:pt x="296" y="6"/>
                  <a:pt x="287" y="0"/>
                  <a:pt x="278" y="2"/>
                </a:cubicBezTo>
                <a:cubicBezTo>
                  <a:pt x="274" y="3"/>
                  <a:pt x="270" y="5"/>
                  <a:pt x="268" y="9"/>
                </a:cubicBezTo>
                <a:cubicBezTo>
                  <a:pt x="265" y="13"/>
                  <a:pt x="264" y="17"/>
                  <a:pt x="265" y="21"/>
                </a:cubicBezTo>
                <a:cubicBezTo>
                  <a:pt x="267" y="29"/>
                  <a:pt x="274" y="35"/>
                  <a:pt x="281" y="35"/>
                </a:cubicBezTo>
                <a:close/>
                <a:moveTo>
                  <a:pt x="32" y="120"/>
                </a:moveTo>
                <a:cubicBezTo>
                  <a:pt x="33" y="120"/>
                  <a:pt x="34" y="120"/>
                  <a:pt x="36" y="119"/>
                </a:cubicBezTo>
                <a:cubicBezTo>
                  <a:pt x="45" y="117"/>
                  <a:pt x="50" y="108"/>
                  <a:pt x="48" y="99"/>
                </a:cubicBezTo>
                <a:cubicBezTo>
                  <a:pt x="46" y="92"/>
                  <a:pt x="40" y="86"/>
                  <a:pt x="32" y="86"/>
                </a:cubicBezTo>
                <a:cubicBezTo>
                  <a:pt x="30" y="86"/>
                  <a:pt x="29" y="86"/>
                  <a:pt x="28" y="87"/>
                </a:cubicBezTo>
                <a:cubicBezTo>
                  <a:pt x="24" y="88"/>
                  <a:pt x="20" y="90"/>
                  <a:pt x="18" y="94"/>
                </a:cubicBezTo>
                <a:cubicBezTo>
                  <a:pt x="15" y="98"/>
                  <a:pt x="14" y="103"/>
                  <a:pt x="16" y="107"/>
                </a:cubicBezTo>
                <a:cubicBezTo>
                  <a:pt x="17" y="114"/>
                  <a:pt x="24" y="120"/>
                  <a:pt x="32" y="120"/>
                </a:cubicBezTo>
                <a:close/>
                <a:moveTo>
                  <a:pt x="71" y="288"/>
                </a:moveTo>
                <a:cubicBezTo>
                  <a:pt x="69" y="288"/>
                  <a:pt x="66" y="289"/>
                  <a:pt x="64" y="290"/>
                </a:cubicBezTo>
                <a:cubicBezTo>
                  <a:pt x="60" y="292"/>
                  <a:pt x="57" y="296"/>
                  <a:pt x="55" y="300"/>
                </a:cubicBezTo>
                <a:cubicBezTo>
                  <a:pt x="54" y="304"/>
                  <a:pt x="54" y="309"/>
                  <a:pt x="56" y="313"/>
                </a:cubicBezTo>
                <a:cubicBezTo>
                  <a:pt x="59" y="318"/>
                  <a:pt x="65" y="322"/>
                  <a:pt x="71" y="322"/>
                </a:cubicBezTo>
                <a:cubicBezTo>
                  <a:pt x="74" y="322"/>
                  <a:pt x="76" y="321"/>
                  <a:pt x="79" y="320"/>
                </a:cubicBezTo>
                <a:cubicBezTo>
                  <a:pt x="83" y="318"/>
                  <a:pt x="86" y="315"/>
                  <a:pt x="87" y="311"/>
                </a:cubicBezTo>
                <a:cubicBezTo>
                  <a:pt x="89" y="306"/>
                  <a:pt x="88" y="302"/>
                  <a:pt x="86" y="298"/>
                </a:cubicBezTo>
                <a:cubicBezTo>
                  <a:pt x="84" y="292"/>
                  <a:pt x="78" y="288"/>
                  <a:pt x="71" y="288"/>
                </a:cubicBezTo>
                <a:close/>
                <a:moveTo>
                  <a:pt x="170" y="341"/>
                </a:moveTo>
                <a:cubicBezTo>
                  <a:pt x="168" y="341"/>
                  <a:pt x="167" y="341"/>
                  <a:pt x="166" y="342"/>
                </a:cubicBezTo>
                <a:cubicBezTo>
                  <a:pt x="157" y="344"/>
                  <a:pt x="151" y="353"/>
                  <a:pt x="154" y="362"/>
                </a:cubicBezTo>
                <a:cubicBezTo>
                  <a:pt x="156" y="369"/>
                  <a:pt x="162" y="374"/>
                  <a:pt x="170" y="374"/>
                </a:cubicBezTo>
                <a:cubicBezTo>
                  <a:pt x="171" y="374"/>
                  <a:pt x="173" y="374"/>
                  <a:pt x="174" y="374"/>
                </a:cubicBezTo>
                <a:cubicBezTo>
                  <a:pt x="179" y="373"/>
                  <a:pt x="182" y="370"/>
                  <a:pt x="184" y="366"/>
                </a:cubicBezTo>
                <a:cubicBezTo>
                  <a:pt x="187" y="362"/>
                  <a:pt x="187" y="358"/>
                  <a:pt x="186" y="353"/>
                </a:cubicBezTo>
                <a:cubicBezTo>
                  <a:pt x="184" y="346"/>
                  <a:pt x="177" y="341"/>
                  <a:pt x="170" y="341"/>
                </a:cubicBezTo>
                <a:close/>
                <a:moveTo>
                  <a:pt x="65" y="193"/>
                </a:moveTo>
                <a:cubicBezTo>
                  <a:pt x="65" y="193"/>
                  <a:pt x="66" y="191"/>
                  <a:pt x="68" y="190"/>
                </a:cubicBezTo>
                <a:cubicBezTo>
                  <a:pt x="69" y="188"/>
                  <a:pt x="71" y="187"/>
                  <a:pt x="72" y="186"/>
                </a:cubicBezTo>
                <a:cubicBezTo>
                  <a:pt x="75" y="183"/>
                  <a:pt x="79" y="181"/>
                  <a:pt x="82" y="179"/>
                </a:cubicBezTo>
                <a:cubicBezTo>
                  <a:pt x="89" y="175"/>
                  <a:pt x="97" y="172"/>
                  <a:pt x="105" y="170"/>
                </a:cubicBezTo>
                <a:cubicBezTo>
                  <a:pt x="113" y="169"/>
                  <a:pt x="122" y="168"/>
                  <a:pt x="130" y="168"/>
                </a:cubicBezTo>
                <a:cubicBezTo>
                  <a:pt x="131" y="168"/>
                  <a:pt x="131" y="168"/>
                  <a:pt x="131" y="168"/>
                </a:cubicBezTo>
                <a:cubicBezTo>
                  <a:pt x="141" y="168"/>
                  <a:pt x="150" y="169"/>
                  <a:pt x="157" y="172"/>
                </a:cubicBezTo>
                <a:cubicBezTo>
                  <a:pt x="160" y="173"/>
                  <a:pt x="163" y="171"/>
                  <a:pt x="165" y="169"/>
                </a:cubicBezTo>
                <a:cubicBezTo>
                  <a:pt x="167" y="166"/>
                  <a:pt x="165" y="162"/>
                  <a:pt x="162" y="160"/>
                </a:cubicBezTo>
                <a:cubicBezTo>
                  <a:pt x="152" y="154"/>
                  <a:pt x="142" y="152"/>
                  <a:pt x="133" y="151"/>
                </a:cubicBezTo>
                <a:cubicBezTo>
                  <a:pt x="123" y="149"/>
                  <a:pt x="113" y="149"/>
                  <a:pt x="102" y="150"/>
                </a:cubicBezTo>
                <a:cubicBezTo>
                  <a:pt x="92" y="150"/>
                  <a:pt x="81" y="153"/>
                  <a:pt x="71" y="157"/>
                </a:cubicBezTo>
                <a:cubicBezTo>
                  <a:pt x="66" y="159"/>
                  <a:pt x="61" y="161"/>
                  <a:pt x="57" y="164"/>
                </a:cubicBezTo>
                <a:cubicBezTo>
                  <a:pt x="54" y="165"/>
                  <a:pt x="52" y="167"/>
                  <a:pt x="50" y="169"/>
                </a:cubicBezTo>
                <a:cubicBezTo>
                  <a:pt x="47" y="171"/>
                  <a:pt x="45" y="172"/>
                  <a:pt x="43" y="175"/>
                </a:cubicBezTo>
                <a:cubicBezTo>
                  <a:pt x="42" y="175"/>
                  <a:pt x="42" y="175"/>
                  <a:pt x="42" y="175"/>
                </a:cubicBezTo>
                <a:cubicBezTo>
                  <a:pt x="41" y="176"/>
                  <a:pt x="41" y="177"/>
                  <a:pt x="40" y="178"/>
                </a:cubicBezTo>
                <a:cubicBezTo>
                  <a:pt x="36" y="184"/>
                  <a:pt x="38" y="193"/>
                  <a:pt x="45" y="198"/>
                </a:cubicBezTo>
                <a:cubicBezTo>
                  <a:pt x="47" y="199"/>
                  <a:pt x="50" y="200"/>
                  <a:pt x="52" y="200"/>
                </a:cubicBezTo>
                <a:cubicBezTo>
                  <a:pt x="57" y="200"/>
                  <a:pt x="62" y="197"/>
                  <a:pt x="65" y="193"/>
                </a:cubicBezTo>
                <a:close/>
                <a:moveTo>
                  <a:pt x="6" y="203"/>
                </a:moveTo>
                <a:cubicBezTo>
                  <a:pt x="0" y="210"/>
                  <a:pt x="1" y="221"/>
                  <a:pt x="8" y="227"/>
                </a:cubicBezTo>
                <a:cubicBezTo>
                  <a:pt x="11" y="229"/>
                  <a:pt x="15" y="231"/>
                  <a:pt x="19" y="231"/>
                </a:cubicBezTo>
                <a:cubicBezTo>
                  <a:pt x="24" y="231"/>
                  <a:pt x="29" y="229"/>
                  <a:pt x="32" y="225"/>
                </a:cubicBezTo>
                <a:cubicBezTo>
                  <a:pt x="38" y="218"/>
                  <a:pt x="37" y="207"/>
                  <a:pt x="30" y="201"/>
                </a:cubicBezTo>
                <a:cubicBezTo>
                  <a:pt x="23" y="196"/>
                  <a:pt x="12" y="197"/>
                  <a:pt x="6" y="203"/>
                </a:cubicBezTo>
                <a:close/>
              </a:path>
            </a:pathLst>
          </a:custGeom>
          <a:solidFill>
            <a:srgbClr val="FCD116"/>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 name="TextBox 22"/>
          <p:cNvSpPr txBox="1"/>
          <p:nvPr/>
        </p:nvSpPr>
        <p:spPr>
          <a:xfrm>
            <a:off x="860457" y="6048998"/>
            <a:ext cx="943135"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dirty="0">
                <a:gradFill>
                  <a:gsLst>
                    <a:gs pos="2917">
                      <a:srgbClr val="FFFFFF"/>
                    </a:gs>
                    <a:gs pos="30000">
                      <a:srgbClr val="FFFFFF"/>
                    </a:gs>
                  </a:gsLst>
                  <a:lin ang="5400000" scaled="0"/>
                </a:gradFill>
              </a:rPr>
              <a:t>DEV</a:t>
            </a:r>
          </a:p>
        </p:txBody>
      </p:sp>
      <p:sp>
        <p:nvSpPr>
          <p:cNvPr id="24" name="TextBox 23"/>
          <p:cNvSpPr txBox="1"/>
          <p:nvPr/>
        </p:nvSpPr>
        <p:spPr>
          <a:xfrm>
            <a:off x="6064360" y="6048998"/>
            <a:ext cx="949675"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dirty="0">
                <a:gradFill>
                  <a:gsLst>
                    <a:gs pos="2917">
                      <a:srgbClr val="FFFFFF"/>
                    </a:gs>
                    <a:gs pos="30000">
                      <a:srgbClr val="FFFFFF"/>
                    </a:gs>
                  </a:gsLst>
                  <a:lin ang="5400000" scaled="0"/>
                </a:gradFill>
              </a:rPr>
              <a:t>OPS</a:t>
            </a:r>
          </a:p>
        </p:txBody>
      </p:sp>
      <p:sp>
        <p:nvSpPr>
          <p:cNvPr id="3" name="Explosion 1 2"/>
          <p:cNvSpPr/>
          <p:nvPr/>
        </p:nvSpPr>
        <p:spPr bwMode="auto">
          <a:xfrm>
            <a:off x="8435681" y="2662461"/>
            <a:ext cx="3671887" cy="3671887"/>
          </a:xfrm>
          <a:prstGeom prst="irregularSeal1">
            <a:avLst/>
          </a:prstGeom>
          <a:solidFill>
            <a:srgbClr val="FFF100">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Explosion 1 4"/>
          <p:cNvSpPr/>
          <p:nvPr/>
        </p:nvSpPr>
        <p:spPr bwMode="auto">
          <a:xfrm rot="9900000">
            <a:off x="8888561" y="3045473"/>
            <a:ext cx="2700108" cy="2700108"/>
          </a:xfrm>
          <a:prstGeom prst="irregularSeal1">
            <a:avLst/>
          </a:prstGeom>
          <a:solidFill>
            <a:srgbClr val="FFB9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Explosion 1 5"/>
          <p:cNvSpPr/>
          <p:nvPr/>
        </p:nvSpPr>
        <p:spPr bwMode="auto">
          <a:xfrm rot="5400000">
            <a:off x="9418184" y="3542961"/>
            <a:ext cx="1916626" cy="1916626"/>
          </a:xfrm>
          <a:prstGeom prst="irregularSeal1">
            <a:avLst/>
          </a:prstGeom>
          <a:solidFill>
            <a:srgbClr val="DC3C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Freeform 57"/>
          <p:cNvSpPr>
            <a:spLocks noEditPoints="1"/>
          </p:cNvSpPr>
          <p:nvPr/>
        </p:nvSpPr>
        <p:spPr bwMode="auto">
          <a:xfrm>
            <a:off x="1125936" y="2777285"/>
            <a:ext cx="655124" cy="676042"/>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tx2"/>
          </a:solidFill>
          <a:ln>
            <a:noFill/>
          </a:ln>
        </p:spPr>
        <p:txBody>
          <a:bodyPr vert="horz" wrap="square" lIns="91427" tIns="45713" rIns="91427" bIns="45713" numCol="1" anchor="t" anchorCtr="0" compatLnSpc="1">
            <a:prstTxWarp prst="textNoShape">
              <a:avLst/>
            </a:prstTxWarp>
          </a:bodyPr>
          <a:lstStyle/>
          <a:p>
            <a:pPr defTabSz="914009"/>
            <a:endParaRPr lang="en-US" sz="1700">
              <a:solidFill>
                <a:srgbClr val="000000"/>
              </a:solidFill>
            </a:endParaRPr>
          </a:p>
        </p:txBody>
      </p:sp>
      <p:sp>
        <p:nvSpPr>
          <p:cNvPr id="12" name="Rectangle 11"/>
          <p:cNvSpPr/>
          <p:nvPr/>
        </p:nvSpPr>
        <p:spPr bwMode="auto">
          <a:xfrm>
            <a:off x="3627437" y="3268662"/>
            <a:ext cx="228600" cy="1733142"/>
          </a:xfrm>
          <a:prstGeom prst="rect">
            <a:avLst/>
          </a:prstGeom>
          <a:solidFill>
            <a:srgbClr val="DE5C26"/>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pt-BR" sz="2000" dirty="0">
              <a:gradFill>
                <a:gsLst>
                  <a:gs pos="0">
                    <a:srgbClr val="FFFFFF"/>
                  </a:gs>
                  <a:gs pos="100000">
                    <a:srgbClr val="FFFFFF"/>
                  </a:gs>
                </a:gsLst>
                <a:lin ang="5400000" scaled="0"/>
              </a:gradFill>
            </a:endParaRPr>
          </a:p>
        </p:txBody>
      </p:sp>
      <p:sp>
        <p:nvSpPr>
          <p:cNvPr id="4" name="TextBox 3"/>
          <p:cNvSpPr txBox="1"/>
          <p:nvPr/>
        </p:nvSpPr>
        <p:spPr>
          <a:xfrm rot="16200000">
            <a:off x="2593847" y="3987673"/>
            <a:ext cx="2284413" cy="544765"/>
          </a:xfrm>
          <a:prstGeom prst="rect">
            <a:avLst/>
          </a:prstGeom>
          <a:noFill/>
        </p:spPr>
        <p:txBody>
          <a:bodyPr wrap="square" lIns="182880" tIns="146304" rIns="182880" bIns="146304" rtlCol="0">
            <a:spAutoFit/>
          </a:bodyPr>
          <a:lstStyle/>
          <a:p>
            <a:pPr>
              <a:lnSpc>
                <a:spcPct val="90000"/>
              </a:lnSpc>
              <a:spcAft>
                <a:spcPts val="600"/>
              </a:spcAft>
            </a:pPr>
            <a:r>
              <a:rPr lang="pt-BR" dirty="0">
                <a:gradFill>
                  <a:gsLst>
                    <a:gs pos="2917">
                      <a:schemeClr val="tx1"/>
                    </a:gs>
                    <a:gs pos="30000">
                      <a:schemeClr val="tx1"/>
                    </a:gs>
                  </a:gsLst>
                  <a:lin ang="5400000" scaled="0"/>
                </a:gradFill>
              </a:rPr>
              <a:t>Muro da confusão</a:t>
            </a:r>
          </a:p>
        </p:txBody>
      </p:sp>
    </p:spTree>
    <p:extLst>
      <p:ext uri="{BB962C8B-B14F-4D97-AF65-F5344CB8AC3E}">
        <p14:creationId xmlns:p14="http://schemas.microsoft.com/office/powerpoint/2010/main" val="1097174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42967E-6 -0.00023 L 0.05591 -0.13618 C 0.07008 -0.16682 0.07531 -0.17181 0.0854 -0.18497 C 0.09535 -0.19791 0.10518 -0.20653 0.11667 -0.2138 C 0.12803 -0.22106 0.1422 -0.22696 0.15496 -0.22946 C 0.16773 -0.23195 0.18215 -0.23173 0.19377 -0.229 C 0.20513 -0.22605 0.21432 -0.22038 0.22428 -0.21244 C 0.23385 -0.20449 0.24419 -0.19541 0.25147 -0.18111 C 0.25874 -0.16704 0.26334 -0.1532 0.26793 -0.12755 C 0.27291 -0.10145 0.27495 -0.07444 0.2784 -0.02746 C 0.28185 0.01929 0.28249 0.05039 0.28363 0.08103 C 0.28427 0.10168 0.28657 0.1439 0.28746 0.16046 " pathEditMode="relative" rAng="0" ptsTypes="AAAAAAAAAAAA">
                                      <p:cBhvr>
                                        <p:cTn id="6" dur="2000" fill="hold"/>
                                        <p:tgtEl>
                                          <p:spTgt spid="27"/>
                                        </p:tgtEl>
                                        <p:attrNameLst>
                                          <p:attrName>ppt_x</p:attrName>
                                          <p:attrName>ppt_y</p:attrName>
                                        </p:attrNameLst>
                                      </p:cBhvr>
                                      <p:rCtr x="14373" y="-3518"/>
                                    </p:animMotion>
                                  </p:childTnLst>
                                </p:cTn>
                              </p:par>
                              <p:par>
                                <p:cTn id="7" presetID="0" presetClass="path" presetSubtype="0" accel="50000" decel="50000" fill="hold" grpId="0" nodeType="withEffect">
                                  <p:stCondLst>
                                    <p:cond delay="0"/>
                                  </p:stCondLst>
                                  <p:childTnLst>
                                    <p:animMotion origin="layout" path="M 1.42967E-6 -0.00023 L 0.05591 -0.13618 C 0.07008 -0.16682 0.07531 -0.17181 0.0854 -0.18497 C 0.09535 -0.19791 0.10518 -0.20653 0.11667 -0.2138 C 0.12803 -0.22106 0.1422 -0.22696 0.15496 -0.22946 C 0.16773 -0.23195 0.18215 -0.23173 0.19377 -0.229 C 0.20513 -0.22605 0.21432 -0.22038 0.22428 -0.21244 C 0.23385 -0.20449 0.24419 -0.19541 0.25147 -0.18111 C 0.25874 -0.16704 0.26334 -0.1532 0.26793 -0.12755 C 0.27291 -0.10145 0.27495 -0.07444 0.2784 -0.02746 C 0.28185 0.01929 0.28249 0.05039 0.28363 0.08103 C 0.28427 0.10168 0.28657 0.1439 0.28746 0.16046 " pathEditMode="relative" rAng="0" ptsTypes="AAAAAAAAAAAA">
                                      <p:cBhvr>
                                        <p:cTn id="8" dur="2000" fill="hold"/>
                                        <p:tgtEl>
                                          <p:spTgt spid="26"/>
                                        </p:tgtEl>
                                        <p:attrNameLst>
                                          <p:attrName>ppt_x</p:attrName>
                                          <p:attrName>ppt_y</p:attrName>
                                        </p:attrNameLst>
                                      </p:cBhvr>
                                      <p:rCtr x="14373" y="-3518"/>
                                    </p:animMotion>
                                  </p:childTnLst>
                                </p:cTn>
                              </p:par>
                            </p:childTnLst>
                          </p:cTn>
                        </p:par>
                        <p:par>
                          <p:cTn id="9" fill="hold">
                            <p:stCondLst>
                              <p:cond delay="2000"/>
                            </p:stCondLst>
                            <p:childTnLst>
                              <p:par>
                                <p:cTn id="10" presetID="10" presetClass="entr" presetSubtype="0" fill="hold" nodeType="after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2800"/>
                            </p:stCondLst>
                            <p:childTnLst>
                              <p:par>
                                <p:cTn id="14" presetID="10" presetClass="entr" presetSubtype="0" fill="hold" nodeType="afterEffect">
                                  <p:stCondLst>
                                    <p:cond delay="3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3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22" presetClass="exit" presetSubtype="1" fill="hold" grpId="0" nodeType="withEffect">
                                  <p:stCondLst>
                                    <p:cond delay="300"/>
                                  </p:stCondLst>
                                  <p:childTnLst>
                                    <p:animEffect transition="out" filter="wipe(up)">
                                      <p:cBhvr>
                                        <p:cTn id="21" dur="3000"/>
                                        <p:tgtEl>
                                          <p:spTgt spid="16"/>
                                        </p:tgtEl>
                                      </p:cBhvr>
                                    </p:animEffect>
                                    <p:set>
                                      <p:cBhvr>
                                        <p:cTn id="22" dur="1" fill="hold">
                                          <p:stCondLst>
                                            <p:cond delay="2999"/>
                                          </p:stCondLst>
                                        </p:cTn>
                                        <p:tgtEl>
                                          <p:spTgt spid="16"/>
                                        </p:tgtEl>
                                        <p:attrNameLst>
                                          <p:attrName>style.visibility</p:attrName>
                                        </p:attrNameLst>
                                      </p:cBhvr>
                                      <p:to>
                                        <p:strVal val="hidden"/>
                                      </p:to>
                                    </p:set>
                                  </p:childTnLst>
                                </p:cTn>
                              </p:par>
                              <p:par>
                                <p:cTn id="23" presetID="10" presetClass="entr" presetSubtype="0" fill="hold" grpId="1" nodeType="withEffect">
                                  <p:stCondLst>
                                    <p:cond delay="3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0" presetClass="path" presetSubtype="0" accel="50000" decel="50000" fill="hold" grpId="0" nodeType="withEffect">
                                  <p:stCondLst>
                                    <p:cond delay="300"/>
                                  </p:stCondLst>
                                  <p:childTnLst>
                                    <p:animMotion origin="layout" path="M -1.1616E-6 -3.6768E-7 L -0.01302 0.03336 L -0.00996 0.04017 L 0.00268 0.05197 L 0.00332 0.06082 L 0.00038 0.07557 L -0.00383 0.08919 " pathEditMode="relative" ptsTypes="AAAAAAA">
                                      <p:cBhvr>
                                        <p:cTn id="27" dur="3000" fill="hold"/>
                                        <p:tgtEl>
                                          <p:spTgt spid="17"/>
                                        </p:tgtEl>
                                        <p:attrNameLst>
                                          <p:attrName>ppt_x</p:attrName>
                                          <p:attrName>ppt_y</p:attrName>
                                        </p:attrNameLst>
                                      </p:cBhvr>
                                    </p:animMotion>
                                  </p:childTnLst>
                                </p:cTn>
                              </p:par>
                              <p:par>
                                <p:cTn id="28" presetID="26" presetClass="emph" presetSubtype="0" repeatCount="10000" fill="hold" grpId="2" nodeType="withEffect">
                                  <p:stCondLst>
                                    <p:cond delay="300"/>
                                  </p:stCondLst>
                                  <p:childTnLst>
                                    <p:animEffect transition="out" filter="fade">
                                      <p:cBhvr>
                                        <p:cTn id="29" dur="300" tmFilter="0, 0; .2, .5; .8, .5; 1, 0"/>
                                        <p:tgtEl>
                                          <p:spTgt spid="17"/>
                                        </p:tgtEl>
                                      </p:cBhvr>
                                    </p:animEffect>
                                    <p:animScale>
                                      <p:cBhvr>
                                        <p:cTn id="30" dur="150" autoRev="1" fill="hold"/>
                                        <p:tgtEl>
                                          <p:spTgt spid="17"/>
                                        </p:tgtEl>
                                      </p:cBhvr>
                                      <p:by x="105000" y="105000"/>
                                    </p:animScale>
                                  </p:childTnLst>
                                </p:cTn>
                              </p:par>
                              <p:par>
                                <p:cTn id="31" presetID="27" presetClass="emph" presetSubtype="0" repeatCount="10000" fill="remove" grpId="3" nodeType="withEffect">
                                  <p:stCondLst>
                                    <p:cond delay="300"/>
                                  </p:stCondLst>
                                  <p:childTnLst>
                                    <p:animClr clrSpc="rgb" dir="cw">
                                      <p:cBhvr override="childStyle">
                                        <p:cTn id="32" dur="150" autoRev="1" fill="remove"/>
                                        <p:tgtEl>
                                          <p:spTgt spid="17"/>
                                        </p:tgtEl>
                                        <p:attrNameLst>
                                          <p:attrName>style.color</p:attrName>
                                        </p:attrNameLst>
                                      </p:cBhvr>
                                      <p:to>
                                        <a:srgbClr val="FFFF00"/>
                                      </p:to>
                                    </p:animClr>
                                    <p:animClr clrSpc="rgb" dir="cw">
                                      <p:cBhvr>
                                        <p:cTn id="33" dur="150" autoRev="1" fill="remove"/>
                                        <p:tgtEl>
                                          <p:spTgt spid="17"/>
                                        </p:tgtEl>
                                        <p:attrNameLst>
                                          <p:attrName>fillcolor</p:attrName>
                                        </p:attrNameLst>
                                      </p:cBhvr>
                                      <p:to>
                                        <a:srgbClr val="FFFF00"/>
                                      </p:to>
                                    </p:animClr>
                                    <p:set>
                                      <p:cBhvr>
                                        <p:cTn id="34" dur="150" autoRev="1" fill="remove"/>
                                        <p:tgtEl>
                                          <p:spTgt spid="17"/>
                                        </p:tgtEl>
                                        <p:attrNameLst>
                                          <p:attrName>fill.type</p:attrName>
                                        </p:attrNameLst>
                                      </p:cBhvr>
                                      <p:to>
                                        <p:strVal val="solid"/>
                                      </p:to>
                                    </p:set>
                                    <p:set>
                                      <p:cBhvr>
                                        <p:cTn id="35" dur="150" autoRev="1" fill="remove"/>
                                        <p:tgtEl>
                                          <p:spTgt spid="17"/>
                                        </p:tgtEl>
                                        <p:attrNameLst>
                                          <p:attrName>fill.on</p:attrName>
                                        </p:attrNameLst>
                                      </p:cBhvr>
                                      <p:to>
                                        <p:strVal val="true"/>
                                      </p:to>
                                    </p:set>
                                  </p:childTnLst>
                                </p:cTn>
                              </p:par>
                              <p:par>
                                <p:cTn id="36" presetID="53" presetClass="entr" presetSubtype="16" fill="hold" grpId="0" nodeType="withEffect">
                                  <p:stCondLst>
                                    <p:cond delay="290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par>
                                <p:cTn id="41" presetID="53" presetClass="entr" presetSubtype="16" fill="hold" grpId="0" nodeType="withEffect">
                                  <p:stCondLst>
                                    <p:cond delay="320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grpId="0" nodeType="withEffect">
                                  <p:stCondLst>
                                    <p:cond delay="350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16" grpId="1" animBg="1"/>
      <p:bldP spid="17" grpId="0" animBg="1"/>
      <p:bldP spid="17" grpId="1" animBg="1"/>
      <p:bldP spid="17" grpId="2" animBg="1"/>
      <p:bldP spid="17" grpId="3" animBg="1"/>
      <p:bldP spid="3" grpId="0" animBg="1"/>
      <p:bldP spid="5" grpId="0" animBg="1"/>
      <p:bldP spid="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0" y="0"/>
            <a:ext cx="12446135" cy="7000950"/>
          </a:xfrm>
          <a:prstGeom prst="rect">
            <a:avLst/>
          </a:prstGeom>
        </p:spPr>
      </p:pic>
    </p:spTree>
    <p:extLst>
      <p:ext uri="{BB962C8B-B14F-4D97-AF65-F5344CB8AC3E}">
        <p14:creationId xmlns:p14="http://schemas.microsoft.com/office/powerpoint/2010/main" val="511339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6475" cy="6995517"/>
          </a:xfrm>
          <a:prstGeom prst="rect">
            <a:avLst/>
          </a:prstGeom>
        </p:spPr>
      </p:pic>
    </p:spTree>
    <p:extLst>
      <p:ext uri="{BB962C8B-B14F-4D97-AF65-F5344CB8AC3E}">
        <p14:creationId xmlns:p14="http://schemas.microsoft.com/office/powerpoint/2010/main" val="841194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4712" cy="6994525"/>
          </a:xfrm>
          <a:prstGeom prst="rect">
            <a:avLst/>
          </a:prstGeom>
        </p:spPr>
      </p:pic>
    </p:spTree>
    <p:extLst>
      <p:ext uri="{BB962C8B-B14F-4D97-AF65-F5344CB8AC3E}">
        <p14:creationId xmlns:p14="http://schemas.microsoft.com/office/powerpoint/2010/main" val="299541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6475" cy="6995517"/>
          </a:xfrm>
          <a:prstGeom prst="rect">
            <a:avLst/>
          </a:prstGeom>
        </p:spPr>
      </p:pic>
    </p:spTree>
    <p:extLst>
      <p:ext uri="{BB962C8B-B14F-4D97-AF65-F5344CB8AC3E}">
        <p14:creationId xmlns:p14="http://schemas.microsoft.com/office/powerpoint/2010/main" val="2298143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436475" cy="6995517"/>
          </a:xfrm>
          <a:prstGeom prst="rect">
            <a:avLst/>
          </a:prstGeom>
        </p:spPr>
      </p:pic>
    </p:spTree>
    <p:extLst>
      <p:ext uri="{BB962C8B-B14F-4D97-AF65-F5344CB8AC3E}">
        <p14:creationId xmlns:p14="http://schemas.microsoft.com/office/powerpoint/2010/main" val="1528741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983"/>
            <a:ext cx="12443571" cy="6999508"/>
          </a:xfrm>
          <a:prstGeom prst="rect">
            <a:avLst/>
          </a:prstGeom>
        </p:spPr>
      </p:pic>
    </p:spTree>
    <p:extLst>
      <p:ext uri="{BB962C8B-B14F-4D97-AF65-F5344CB8AC3E}">
        <p14:creationId xmlns:p14="http://schemas.microsoft.com/office/powerpoint/2010/main" val="2750758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Vamos</a:t>
            </a:r>
            <a:r>
              <a:rPr lang="en-US" dirty="0"/>
              <a:t> </a:t>
            </a:r>
            <a:r>
              <a:rPr lang="en-US" dirty="0" err="1"/>
              <a:t>testar</a:t>
            </a:r>
            <a:r>
              <a:rPr lang="en-US" dirty="0"/>
              <a:t>?</a:t>
            </a:r>
            <a:br>
              <a:rPr lang="en-US" dirty="0"/>
            </a:br>
            <a:br>
              <a:rPr lang="en-US" dirty="0"/>
            </a:br>
            <a:r>
              <a:rPr lang="en-US" sz="3200" dirty="0"/>
              <a:t>Deploy via Visual Studio</a:t>
            </a:r>
            <a:br>
              <a:rPr lang="en-US" sz="3200" dirty="0"/>
            </a:br>
            <a:br>
              <a:rPr lang="en-US" sz="3200" dirty="0"/>
            </a:br>
            <a:r>
              <a:rPr lang="en-US" sz="3200" dirty="0"/>
              <a:t>Deploy via Azure-CLI no Bash</a:t>
            </a:r>
          </a:p>
        </p:txBody>
      </p:sp>
    </p:spTree>
    <p:extLst>
      <p:ext uri="{BB962C8B-B14F-4D97-AF65-F5344CB8AC3E}">
        <p14:creationId xmlns:p14="http://schemas.microsoft.com/office/powerpoint/2010/main" val="662730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37" y="449262"/>
            <a:ext cx="12039600" cy="1828786"/>
          </a:xfrm>
        </p:spPr>
        <p:txBody>
          <a:bodyPr/>
          <a:lstStyle/>
          <a:p>
            <a:r>
              <a:rPr lang="en-US" sz="2500" dirty="0"/>
              <a:t>https://github.com/rmmartins/WordpressStack-AzureCLI</a:t>
            </a:r>
            <a:br>
              <a:rPr lang="en-US" sz="2500" dirty="0"/>
            </a:br>
            <a:r>
              <a:rPr lang="en-US" sz="2500" dirty="0"/>
              <a:t>https://docs.microsoft.com/en-us/azure/azure-resource-manager</a:t>
            </a:r>
            <a:br>
              <a:rPr lang="en-US" sz="2500" dirty="0"/>
            </a:br>
            <a:r>
              <a:rPr lang="en-US" sz="2500" dirty="0"/>
              <a:t>https://azure.microsoft.com/en-us/resources/templates</a:t>
            </a:r>
            <a:br>
              <a:rPr lang="en-US" sz="2500" dirty="0"/>
            </a:br>
            <a:r>
              <a:rPr lang="en-US" sz="2500" dirty="0"/>
              <a:t>https://resources.azure.com</a:t>
            </a:r>
            <a:br>
              <a:rPr lang="en-US" sz="2500" dirty="0"/>
            </a:br>
            <a:br>
              <a:rPr lang="en-US" sz="2500" dirty="0"/>
            </a:br>
            <a:r>
              <a:rPr lang="en-US" sz="2500" dirty="0"/>
              <a:t>https://www.edx.org/course/introduction-devops-microsoft-dev212x-2</a:t>
            </a:r>
            <a:br>
              <a:rPr lang="en-US" sz="2500" dirty="0"/>
            </a:br>
            <a:r>
              <a:rPr lang="en-US" sz="2500" dirty="0"/>
              <a:t>https://www.microsoft.com/pt-br/cloud-platform/development-operations</a:t>
            </a:r>
            <a:br>
              <a:rPr lang="en-US" sz="2500" dirty="0"/>
            </a:br>
            <a:br>
              <a:rPr lang="en-US" sz="2500" dirty="0"/>
            </a:br>
            <a:r>
              <a:rPr lang="en-US" sz="2500" dirty="0"/>
              <a:t>https://www.itprocloudessentials.com/pt-BR</a:t>
            </a:r>
            <a:br>
              <a:rPr lang="en-US" sz="2500" dirty="0"/>
            </a:br>
            <a:r>
              <a:rPr lang="en-US" sz="2500" dirty="0"/>
              <a:t>https://www.itprocareercenter.com/pt-BR</a:t>
            </a:r>
            <a:br>
              <a:rPr lang="en-US" sz="2500" dirty="0"/>
            </a:br>
            <a:r>
              <a:rPr lang="en-US" sz="2500" dirty="0"/>
              <a:t>https://openedx.microsoft.com/</a:t>
            </a:r>
            <a:br>
              <a:rPr lang="en-US" sz="2500" dirty="0"/>
            </a:br>
            <a:r>
              <a:rPr lang="en-US" sz="2500" dirty="0"/>
              <a:t>https://azure.microsoft.com/pt-br/learn/skills/</a:t>
            </a:r>
            <a:br>
              <a:rPr lang="en-US" sz="2500" dirty="0"/>
            </a:br>
            <a:br>
              <a:rPr lang="en-US" sz="2500" dirty="0"/>
            </a:br>
            <a:r>
              <a:rPr lang="en-US" sz="2500" dirty="0"/>
              <a:t>https://mva.microsoft.com/kipi.aspx</a:t>
            </a:r>
            <a:br>
              <a:rPr lang="en-US" sz="2500" dirty="0"/>
            </a:br>
            <a:r>
              <a:rPr lang="en-US" sz="2500" dirty="0"/>
              <a:t>https://mva.microsoft.com/challenge/azure-for-it-pros-14</a:t>
            </a:r>
          </a:p>
        </p:txBody>
      </p:sp>
    </p:spTree>
    <p:extLst>
      <p:ext uri="{BB962C8B-B14F-4D97-AF65-F5344CB8AC3E}">
        <p14:creationId xmlns:p14="http://schemas.microsoft.com/office/powerpoint/2010/main" val="3094194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sz="5000" dirty="0">
                <a:solidFill>
                  <a:schemeClr val="bg1"/>
                </a:solidFill>
              </a:rPr>
              <a:t>Artigos, blogs e ferramentas sobre DevOps</a:t>
            </a:r>
            <a:endParaRPr lang="en-US" sz="5000" dirty="0">
              <a:solidFill>
                <a:schemeClr val="bg1"/>
              </a:solidFill>
            </a:endParaRPr>
          </a:p>
        </p:txBody>
      </p:sp>
      <p:sp>
        <p:nvSpPr>
          <p:cNvPr id="4" name="Text Placeholder 3"/>
          <p:cNvSpPr>
            <a:spLocks noGrp="1"/>
          </p:cNvSpPr>
          <p:nvPr>
            <p:ph type="body" sz="quarter" idx="11"/>
          </p:nvPr>
        </p:nvSpPr>
        <p:spPr>
          <a:xfrm>
            <a:off x="274639" y="1165090"/>
            <a:ext cx="11889564" cy="6410986"/>
          </a:xfrm>
          <a:prstGeom prst="rect">
            <a:avLst/>
          </a:prstGeom>
          <a:solidFill>
            <a:schemeClr val="tx1"/>
          </a:solidFill>
        </p:spPr>
        <p:txBody>
          <a:bodyPr wrap="square">
            <a:spAutoFit/>
          </a:bodyPr>
          <a:lstStyle/>
          <a:p>
            <a:r>
              <a:rPr lang="en-US" sz="1700" u="sng" dirty="0">
                <a:solidFill>
                  <a:schemeClr val="bg1"/>
                </a:solidFill>
                <a:hlinkClick r:id="rId2"/>
              </a:rPr>
              <a:t>https://blogs.technet.microsoft.com/devops/</a:t>
            </a:r>
          </a:p>
          <a:p>
            <a:r>
              <a:rPr lang="en-US" sz="1700" u="sng" dirty="0">
                <a:solidFill>
                  <a:schemeClr val="bg1"/>
                </a:solidFill>
                <a:hlinkClick r:id="rId2"/>
              </a:rPr>
              <a:t>https://www.visualstudio.com/pt-br/devops/</a:t>
            </a:r>
          </a:p>
          <a:p>
            <a:r>
              <a:rPr lang="en-US" sz="1700" u="sng" dirty="0">
                <a:solidFill>
                  <a:schemeClr val="bg1"/>
                </a:solidFill>
                <a:hlinkClick r:id="rId2"/>
              </a:rPr>
              <a:t>https://azure.microsoft.com/pt-br/try/devops/</a:t>
            </a:r>
          </a:p>
          <a:p>
            <a:r>
              <a:rPr lang="en-US" sz="1700" u="sng" dirty="0">
                <a:solidFill>
                  <a:schemeClr val="bg1"/>
                </a:solidFill>
                <a:hlinkClick r:id="rId2"/>
              </a:rPr>
              <a:t>http://www.opsschool.org/en/latest/</a:t>
            </a:r>
          </a:p>
          <a:p>
            <a:r>
              <a:rPr lang="en-US" sz="1700" u="sng" dirty="0">
                <a:solidFill>
                  <a:schemeClr val="bg1"/>
                </a:solidFill>
                <a:hlinkClick r:id="rId2"/>
              </a:rPr>
              <a:t>http://devops-knowledge-base.readthedocs.io/en/latest/</a:t>
            </a:r>
          </a:p>
          <a:p>
            <a:r>
              <a:rPr lang="en-US" sz="1700" u="sng" dirty="0">
                <a:solidFill>
                  <a:schemeClr val="bg1"/>
                </a:solidFill>
                <a:hlinkClick r:id="rId2"/>
              </a:rPr>
              <a:t>http://www.devopsbookmarks.com/</a:t>
            </a:r>
          </a:p>
          <a:p>
            <a:r>
              <a:rPr lang="en-US" sz="1700" u="sng" dirty="0">
                <a:solidFill>
                  <a:schemeClr val="bg1"/>
                </a:solidFill>
                <a:hlinkClick r:id="rId2"/>
              </a:rPr>
              <a:t>http://devdocs.io/</a:t>
            </a:r>
          </a:p>
          <a:p>
            <a:r>
              <a:rPr lang="en-US" sz="1700" u="sng" dirty="0">
                <a:solidFill>
                  <a:schemeClr val="bg1"/>
                </a:solidFill>
                <a:hlinkClick r:id="rId2"/>
              </a:rPr>
              <a:t>http://www.jedi.be/blog/</a:t>
            </a:r>
          </a:p>
          <a:p>
            <a:r>
              <a:rPr lang="en-US" sz="1700" u="sng" dirty="0">
                <a:solidFill>
                  <a:schemeClr val="bg1"/>
                </a:solidFill>
                <a:hlinkClick r:id="rId2"/>
              </a:rPr>
              <a:t>https://trello.com/b/ZFVZz4Cd/devops-learning-the-hard-way</a:t>
            </a:r>
          </a:p>
          <a:p>
            <a:r>
              <a:rPr lang="en-US" sz="1700" u="sng" dirty="0">
                <a:solidFill>
                  <a:schemeClr val="bg1"/>
                </a:solidFill>
                <a:hlinkClick r:id="rId2"/>
              </a:rPr>
              <a:t>https://blogs.msdn.microsoft.com/allthingscontainer/2016/12/27/my-take-on-an-azure-open-source-cross-platform-devops-toolkit-part-12/</a:t>
            </a:r>
          </a:p>
          <a:p>
            <a:r>
              <a:rPr lang="en-US" sz="1700" u="sng" dirty="0">
                <a:solidFill>
                  <a:schemeClr val="bg1"/>
                </a:solidFill>
                <a:hlinkClick r:id="rId2"/>
              </a:rPr>
              <a:t>http://gutocarvalho.net/blog/2016/09/06/por-onde-iniciar-os-estudos-sobre-devops/</a:t>
            </a:r>
          </a:p>
          <a:p>
            <a:r>
              <a:rPr lang="en-US" sz="1700" u="sng" dirty="0">
                <a:solidFill>
                  <a:schemeClr val="bg1"/>
                </a:solidFill>
                <a:hlinkClick r:id="rId2"/>
              </a:rPr>
              <a:t>http://gutocarvalho.net/blog/</a:t>
            </a:r>
          </a:p>
          <a:p>
            <a:r>
              <a:rPr lang="en-US" sz="1700" u="sng" dirty="0">
                <a:solidFill>
                  <a:schemeClr val="bg1"/>
                </a:solidFill>
                <a:hlinkClick r:id="rId2"/>
              </a:rPr>
              <a:t>https://doauto.blog/</a:t>
            </a:r>
          </a:p>
          <a:p>
            <a:r>
              <a:rPr lang="en-US" sz="1700" u="sng" dirty="0">
                <a:solidFill>
                  <a:schemeClr val="bg1"/>
                </a:solidFill>
                <a:hlinkClick r:id="rId2"/>
              </a:rPr>
              <a:t>http://dgmorales.info/sysadmin/</a:t>
            </a:r>
          </a:p>
          <a:p>
            <a:r>
              <a:rPr lang="en-US" sz="1700" u="sng" dirty="0">
                <a:solidFill>
                  <a:schemeClr val="bg1"/>
                </a:solidFill>
                <a:hlinkClick r:id="rId2"/>
              </a:rPr>
              <a:t>http://techfree.com.br/</a:t>
            </a:r>
          </a:p>
          <a:p>
            <a:r>
              <a:rPr lang="en-US" sz="1700" u="sng" dirty="0">
                <a:solidFill>
                  <a:schemeClr val="bg1"/>
                </a:solidFill>
                <a:hlinkClick r:id="rId2"/>
              </a:rPr>
              <a:t>https://devops.com/</a:t>
            </a:r>
          </a:p>
          <a:p>
            <a:r>
              <a:rPr lang="en-US" sz="1700" u="sng" dirty="0">
                <a:solidFill>
                  <a:schemeClr val="bg1"/>
                </a:solidFill>
                <a:hlinkClick r:id="rId2"/>
              </a:rPr>
              <a:t>https://theagileadmin.com/</a:t>
            </a:r>
          </a:p>
          <a:p>
            <a:r>
              <a:rPr lang="en-US" sz="1700" u="sng" dirty="0">
                <a:solidFill>
                  <a:schemeClr val="bg1"/>
                </a:solidFill>
                <a:hlinkClick r:id="rId2"/>
              </a:rPr>
              <a:t>https://github.com/showcases/devops-tools</a:t>
            </a:r>
          </a:p>
          <a:p>
            <a:r>
              <a:rPr lang="en-US" sz="1700" u="sng" dirty="0">
                <a:solidFill>
                  <a:schemeClr val="bg1"/>
                </a:solidFill>
                <a:hlinkClick r:id="rId2"/>
              </a:rPr>
              <a:t>https://xebialabs.com/periodic-table-of-devops-tools/</a:t>
            </a:r>
          </a:p>
          <a:p>
            <a:endParaRPr lang="en-US" sz="1700" u="sng" dirty="0">
              <a:solidFill>
                <a:schemeClr val="bg1"/>
              </a:solidFill>
              <a:hlinkClick r:id="" action="ppaction://noaction"/>
            </a:endParaRPr>
          </a:p>
          <a:p>
            <a:endParaRPr lang="en-US" sz="1700" u="sng" dirty="0">
              <a:solidFill>
                <a:schemeClr val="bg1"/>
              </a:solidFill>
              <a:hlinkClick r:id="rId2"/>
            </a:endParaRPr>
          </a:p>
        </p:txBody>
      </p:sp>
    </p:spTree>
    <p:extLst>
      <p:ext uri="{BB962C8B-B14F-4D97-AF65-F5344CB8AC3E}">
        <p14:creationId xmlns:p14="http://schemas.microsoft.com/office/powerpoint/2010/main" val="386334402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sz="5000" dirty="0">
                <a:solidFill>
                  <a:schemeClr val="bg1"/>
                </a:solidFill>
              </a:rPr>
              <a:t>Techblogs e sites para leitura diária:</a:t>
            </a:r>
            <a:endParaRPr lang="en-US" sz="5000" dirty="0">
              <a:solidFill>
                <a:schemeClr val="bg1"/>
              </a:solidFill>
            </a:endParaRPr>
          </a:p>
        </p:txBody>
      </p:sp>
      <p:sp>
        <p:nvSpPr>
          <p:cNvPr id="4" name="Text Placeholder 3"/>
          <p:cNvSpPr>
            <a:spLocks noGrp="1"/>
          </p:cNvSpPr>
          <p:nvPr>
            <p:ph type="body" sz="quarter" idx="11"/>
          </p:nvPr>
        </p:nvSpPr>
        <p:spPr>
          <a:xfrm>
            <a:off x="274639" y="1212849"/>
            <a:ext cx="11889564" cy="3297826"/>
          </a:xfrm>
          <a:prstGeom prst="rect">
            <a:avLst/>
          </a:prstGeom>
          <a:solidFill>
            <a:schemeClr val="tx1"/>
          </a:solidFill>
        </p:spPr>
        <p:txBody>
          <a:bodyPr wrap="square">
            <a:spAutoFit/>
          </a:bodyPr>
          <a:lstStyle/>
          <a:p>
            <a:r>
              <a:rPr lang="en-US" sz="1700" u="sng" dirty="0">
                <a:solidFill>
                  <a:schemeClr val="bg1"/>
                </a:solidFill>
                <a:hlinkClick r:id="rId2"/>
              </a:rPr>
              <a:t>http://highscalability.com/</a:t>
            </a:r>
          </a:p>
          <a:p>
            <a:r>
              <a:rPr lang="en-US" sz="1700" u="sng" dirty="0">
                <a:solidFill>
                  <a:schemeClr val="bg1"/>
                </a:solidFill>
                <a:hlinkClick r:id="rId2"/>
              </a:rPr>
              <a:t>http://techblog.netflix.com/</a:t>
            </a:r>
          </a:p>
          <a:p>
            <a:r>
              <a:rPr lang="en-US" sz="1700" u="sng" dirty="0">
                <a:solidFill>
                  <a:schemeClr val="bg1"/>
                </a:solidFill>
                <a:hlinkClick r:id="rId2"/>
              </a:rPr>
              <a:t>http://highscalability.com/</a:t>
            </a:r>
          </a:p>
          <a:p>
            <a:r>
              <a:rPr lang="en-US" sz="1700" u="sng" dirty="0">
                <a:solidFill>
                  <a:schemeClr val="bg1"/>
                </a:solidFill>
                <a:hlinkClick r:id="rId2"/>
              </a:rPr>
              <a:t>https://serversforhackers.com/</a:t>
            </a:r>
          </a:p>
          <a:p>
            <a:r>
              <a:rPr lang="en-US" sz="1700" u="sng" dirty="0">
                <a:solidFill>
                  <a:schemeClr val="bg1"/>
                </a:solidFill>
                <a:hlinkClick r:id="rId2"/>
              </a:rPr>
              <a:t>http://www.slashroot.in/</a:t>
            </a:r>
          </a:p>
          <a:p>
            <a:r>
              <a:rPr lang="en-US" sz="1700" u="sng" dirty="0">
                <a:solidFill>
                  <a:schemeClr val="bg1"/>
                </a:solidFill>
                <a:hlinkClick r:id="rId2"/>
              </a:rPr>
              <a:t>https://www.infoq.com/br</a:t>
            </a:r>
          </a:p>
          <a:p>
            <a:r>
              <a:rPr lang="en-US" sz="1700" u="sng" dirty="0">
                <a:solidFill>
                  <a:schemeClr val="bg1"/>
                </a:solidFill>
                <a:hlinkClick r:id="rId2"/>
              </a:rPr>
              <a:t>https://sysadmincasts.com/</a:t>
            </a:r>
          </a:p>
          <a:p>
            <a:r>
              <a:rPr lang="en-US" sz="1700" u="sng" dirty="0">
                <a:solidFill>
                  <a:schemeClr val="bg1"/>
                </a:solidFill>
                <a:hlinkClick r:id="rId2"/>
              </a:rPr>
              <a:t>https://venturebeat.com/</a:t>
            </a:r>
          </a:p>
          <a:p>
            <a:r>
              <a:rPr lang="en-US" sz="1700" u="sng" dirty="0">
                <a:solidFill>
                  <a:schemeClr val="bg1"/>
                </a:solidFill>
                <a:hlinkClick r:id="rId2"/>
              </a:rPr>
              <a:t>http://www.businessinsider.com/sai</a:t>
            </a:r>
          </a:p>
          <a:p>
            <a:r>
              <a:rPr lang="en-US" sz="1700" u="sng" dirty="0">
                <a:solidFill>
                  <a:schemeClr val="bg1"/>
                </a:solidFill>
                <a:hlinkClick r:id="rId2"/>
              </a:rPr>
              <a:t>https://arstechnica.com/</a:t>
            </a:r>
          </a:p>
          <a:p>
            <a:r>
              <a:rPr lang="en-US" sz="1700" u="sng" dirty="0">
                <a:solidFill>
                  <a:schemeClr val="bg1"/>
                </a:solidFill>
                <a:hlinkClick r:id="rId2"/>
              </a:rPr>
              <a:t>https://news.ycombinator.com/</a:t>
            </a:r>
          </a:p>
        </p:txBody>
      </p:sp>
    </p:spTree>
    <p:extLst>
      <p:ext uri="{BB962C8B-B14F-4D97-AF65-F5344CB8AC3E}">
        <p14:creationId xmlns:p14="http://schemas.microsoft.com/office/powerpoint/2010/main" val="24662363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408" y="1987626"/>
            <a:ext cx="8286354" cy="4693264"/>
          </a:xfrm>
          <a:prstGeom prst="rect">
            <a:avLst/>
          </a:prstGeom>
        </p:spPr>
      </p:pic>
      <p:sp>
        <p:nvSpPr>
          <p:cNvPr id="11" name="Title 1"/>
          <p:cNvSpPr txBox="1">
            <a:spLocks/>
          </p:cNvSpPr>
          <p:nvPr/>
        </p:nvSpPr>
        <p:spPr>
          <a:xfrm>
            <a:off x="414089" y="582092"/>
            <a:ext cx="2527547" cy="1543327"/>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b="1" dirty="0">
                <a:gradFill>
                  <a:gsLst>
                    <a:gs pos="1250">
                      <a:srgbClr val="FFFFFF"/>
                    </a:gs>
                    <a:gs pos="100000">
                      <a:srgbClr val="FFFFFF"/>
                    </a:gs>
                  </a:gsLst>
                  <a:lin ang="5400000" scaled="0"/>
                </a:gradFill>
                <a:latin typeface="Segoe UI"/>
              </a:rPr>
              <a:t>“DevOps</a:t>
            </a:r>
            <a:r>
              <a:rPr sz="2400" dirty="0">
                <a:gradFill>
                  <a:gsLst>
                    <a:gs pos="1250">
                      <a:srgbClr val="FFFFFF"/>
                    </a:gs>
                    <a:gs pos="100000">
                      <a:srgbClr val="FFFFFF"/>
                    </a:gs>
                  </a:gsLst>
                  <a:lin ang="5400000" scaled="0"/>
                </a:gradFill>
                <a:latin typeface="Segoe UI"/>
              </a:rPr>
              <a:t> é </a:t>
            </a:r>
            <a:r>
              <a:rPr sz="2400" dirty="0" err="1">
                <a:solidFill>
                  <a:srgbClr val="FFC000"/>
                </a:solidFill>
                <a:latin typeface="Segoe UI"/>
              </a:rPr>
              <a:t>colaboração</a:t>
            </a:r>
            <a:r>
              <a:rPr sz="2400" dirty="0">
                <a:gradFill>
                  <a:gsLst>
                    <a:gs pos="1250">
                      <a:srgbClr val="FFFFFF"/>
                    </a:gs>
                    <a:gs pos="100000">
                      <a:srgbClr val="FFFFFF"/>
                    </a:gs>
                  </a:gsLst>
                  <a:lin ang="5400000" scaled="0"/>
                </a:gradFill>
                <a:latin typeface="Segoe UI"/>
              </a:rPr>
              <a:t> entre </a:t>
            </a:r>
            <a:r>
              <a:rPr sz="2400" dirty="0" err="1">
                <a:gradFill>
                  <a:gsLst>
                    <a:gs pos="1250">
                      <a:srgbClr val="FFFFFF"/>
                    </a:gs>
                    <a:gs pos="100000">
                      <a:srgbClr val="FFFFFF"/>
                    </a:gs>
                  </a:gsLst>
                  <a:lin ang="5400000" scaled="0"/>
                </a:gradFill>
                <a:latin typeface="Segoe UI"/>
              </a:rPr>
              <a:t>desenvolvimento</a:t>
            </a:r>
            <a:r>
              <a:rPr sz="2400" dirty="0">
                <a:gradFill>
                  <a:gsLst>
                    <a:gs pos="1250">
                      <a:srgbClr val="FFFFFF"/>
                    </a:gs>
                    <a:gs pos="100000">
                      <a:srgbClr val="FFFFFF"/>
                    </a:gs>
                  </a:gsLst>
                  <a:lin ang="5400000" scaled="0"/>
                </a:gradFill>
                <a:latin typeface="Segoe UI"/>
              </a:rPr>
              <a:t> e </a:t>
            </a:r>
            <a:r>
              <a:rPr sz="2400" dirty="0" err="1">
                <a:gradFill>
                  <a:gsLst>
                    <a:gs pos="1250">
                      <a:srgbClr val="FFFFFF"/>
                    </a:gs>
                    <a:gs pos="100000">
                      <a:srgbClr val="FFFFFF"/>
                    </a:gs>
                  </a:gsLst>
                  <a:lin ang="5400000" scaled="0"/>
                </a:gradFill>
                <a:latin typeface="Segoe UI"/>
              </a:rPr>
              <a:t>operações</a:t>
            </a:r>
            <a:r>
              <a:rPr sz="2400" dirty="0">
                <a:gradFill>
                  <a:gsLst>
                    <a:gs pos="1250">
                      <a:srgbClr val="FFFFFF"/>
                    </a:gs>
                    <a:gs pos="100000">
                      <a:srgbClr val="FFFFFF"/>
                    </a:gs>
                  </a:gsLst>
                  <a:lin ang="5400000" scaled="0"/>
                </a:gradFill>
                <a:latin typeface="Segoe UI"/>
              </a:rPr>
              <a:t>”</a:t>
            </a:r>
          </a:p>
          <a:p>
            <a:endParaRPr sz="2400" dirty="0">
              <a:gradFill>
                <a:gsLst>
                  <a:gs pos="1250">
                    <a:srgbClr val="505050"/>
                  </a:gs>
                  <a:gs pos="100000">
                    <a:srgbClr val="505050"/>
                  </a:gs>
                </a:gsLst>
                <a:lin ang="5400000" scaled="0"/>
              </a:gradFill>
            </a:endParaRPr>
          </a:p>
        </p:txBody>
      </p:sp>
      <p:sp>
        <p:nvSpPr>
          <p:cNvPr id="12" name="Title 1"/>
          <p:cNvSpPr txBox="1">
            <a:spLocks/>
          </p:cNvSpPr>
          <p:nvPr/>
        </p:nvSpPr>
        <p:spPr>
          <a:xfrm>
            <a:off x="10293604" y="582092"/>
            <a:ext cx="2015938" cy="1419626"/>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b="1" dirty="0">
                <a:gradFill>
                  <a:gsLst>
                    <a:gs pos="1250">
                      <a:srgbClr val="FFFFFF"/>
                    </a:gs>
                    <a:gs pos="100000">
                      <a:srgbClr val="FFFFFF"/>
                    </a:gs>
                  </a:gsLst>
                  <a:lin ang="5400000" scaled="0"/>
                </a:gradFill>
                <a:latin typeface="Segoe UI"/>
              </a:rPr>
              <a:t>“DevOps</a:t>
            </a:r>
            <a:r>
              <a:rPr sz="2400" dirty="0">
                <a:gradFill>
                  <a:gsLst>
                    <a:gs pos="1250">
                      <a:srgbClr val="FFFFFF"/>
                    </a:gs>
                    <a:gs pos="100000">
                      <a:srgbClr val="FFFFFF"/>
                    </a:gs>
                  </a:gsLst>
                  <a:lin ang="5400000" scaled="0"/>
                </a:gradFill>
                <a:latin typeface="Segoe UI"/>
              </a:rPr>
              <a:t> é </a:t>
            </a:r>
            <a:r>
              <a:rPr sz="2400" dirty="0" err="1">
                <a:gradFill>
                  <a:gsLst>
                    <a:gs pos="1250">
                      <a:srgbClr val="FFFFFF"/>
                    </a:gs>
                    <a:gs pos="100000">
                      <a:srgbClr val="FFFFFF"/>
                    </a:gs>
                  </a:gsLst>
                  <a:lin ang="5400000" scaled="0"/>
                </a:gradFill>
                <a:latin typeface="Segoe UI"/>
              </a:rPr>
              <a:t>tratar</a:t>
            </a:r>
            <a:r>
              <a:rPr sz="2400" dirty="0">
                <a:gradFill>
                  <a:gsLst>
                    <a:gs pos="1250">
                      <a:srgbClr val="FFFFFF"/>
                    </a:gs>
                    <a:gs pos="100000">
                      <a:srgbClr val="FFFFFF"/>
                    </a:gs>
                  </a:gsLst>
                  <a:lin ang="5400000" scaled="0"/>
                </a:gradFill>
                <a:latin typeface="Segoe UI"/>
              </a:rPr>
              <a:t> </a:t>
            </a:r>
            <a:r>
              <a:rPr sz="2400" dirty="0" err="1">
                <a:gradFill>
                  <a:gsLst>
                    <a:gs pos="1250">
                      <a:srgbClr val="FFFFFF"/>
                    </a:gs>
                    <a:gs pos="100000">
                      <a:srgbClr val="FFFFFF"/>
                    </a:gs>
                  </a:gsLst>
                  <a:lin ang="5400000" scaled="0"/>
                </a:gradFill>
                <a:latin typeface="Segoe UI"/>
              </a:rPr>
              <a:t>sua</a:t>
            </a:r>
            <a:r>
              <a:rPr sz="2400" dirty="0">
                <a:gradFill>
                  <a:gsLst>
                    <a:gs pos="1250">
                      <a:srgbClr val="FFFFFF"/>
                    </a:gs>
                    <a:gs pos="100000">
                      <a:srgbClr val="FFFFFF"/>
                    </a:gs>
                  </a:gsLst>
                  <a:lin ang="5400000" scaled="0"/>
                </a:gradFill>
                <a:latin typeface="Segoe UI"/>
              </a:rPr>
              <a:t> </a:t>
            </a:r>
            <a:r>
              <a:rPr sz="2400" dirty="0" err="1">
                <a:solidFill>
                  <a:srgbClr val="00B0F0"/>
                </a:solidFill>
                <a:latin typeface="Segoe UI"/>
              </a:rPr>
              <a:t>infraestrutura</a:t>
            </a:r>
            <a:r>
              <a:rPr sz="2400" dirty="0">
                <a:solidFill>
                  <a:srgbClr val="00B0F0"/>
                </a:solidFill>
                <a:latin typeface="Segoe UI"/>
              </a:rPr>
              <a:t> </a:t>
            </a:r>
            <a:r>
              <a:rPr sz="2400" dirty="0" err="1">
                <a:solidFill>
                  <a:srgbClr val="00B0F0"/>
                </a:solidFill>
                <a:latin typeface="Segoe UI"/>
              </a:rPr>
              <a:t>como</a:t>
            </a:r>
            <a:r>
              <a:rPr sz="2400" dirty="0">
                <a:solidFill>
                  <a:srgbClr val="00B0F0"/>
                </a:solidFill>
                <a:latin typeface="Segoe UI"/>
              </a:rPr>
              <a:t> </a:t>
            </a:r>
            <a:r>
              <a:rPr sz="2400" dirty="0" err="1">
                <a:solidFill>
                  <a:srgbClr val="00B0F0"/>
                </a:solidFill>
                <a:latin typeface="Segoe UI"/>
              </a:rPr>
              <a:t>código</a:t>
            </a:r>
            <a:r>
              <a:rPr sz="2400" dirty="0">
                <a:gradFill>
                  <a:gsLst>
                    <a:gs pos="1250">
                      <a:srgbClr val="FFFFFF"/>
                    </a:gs>
                    <a:gs pos="100000">
                      <a:srgbClr val="FFFFFF"/>
                    </a:gs>
                  </a:gsLst>
                  <a:lin ang="5400000" scaled="0"/>
                </a:gradFill>
                <a:latin typeface="Segoe UI"/>
              </a:rPr>
              <a:t>”</a:t>
            </a:r>
          </a:p>
        </p:txBody>
      </p:sp>
      <p:sp>
        <p:nvSpPr>
          <p:cNvPr id="13" name="Title 1"/>
          <p:cNvSpPr txBox="1">
            <a:spLocks/>
          </p:cNvSpPr>
          <p:nvPr/>
        </p:nvSpPr>
        <p:spPr>
          <a:xfrm>
            <a:off x="414089" y="3303395"/>
            <a:ext cx="2071630" cy="829460"/>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b="1" dirty="0">
                <a:gradFill>
                  <a:gsLst>
                    <a:gs pos="1250">
                      <a:srgbClr val="FFFFFF"/>
                    </a:gs>
                    <a:gs pos="100000">
                      <a:srgbClr val="FFFFFF"/>
                    </a:gs>
                  </a:gsLst>
                  <a:lin ang="5400000" scaled="0"/>
                </a:gradFill>
                <a:latin typeface="Segoe UI"/>
              </a:rPr>
              <a:t>“DevOps</a:t>
            </a:r>
            <a:r>
              <a:rPr sz="2400" dirty="0">
                <a:gradFill>
                  <a:gsLst>
                    <a:gs pos="1250">
                      <a:srgbClr val="FFFFFF"/>
                    </a:gs>
                    <a:gs pos="100000">
                      <a:srgbClr val="FFFFFF"/>
                    </a:gs>
                  </a:gsLst>
                  <a:lin ang="5400000" scaled="0"/>
                </a:gradFill>
                <a:latin typeface="Segoe UI"/>
              </a:rPr>
              <a:t> </a:t>
            </a:r>
            <a:br>
              <a:rPr sz="2400" dirty="0">
                <a:gradFill>
                  <a:gsLst>
                    <a:gs pos="1250">
                      <a:srgbClr val="FFFFFF"/>
                    </a:gs>
                    <a:gs pos="100000">
                      <a:srgbClr val="FFFFFF"/>
                    </a:gs>
                  </a:gsLst>
                  <a:lin ang="5400000" scaled="0"/>
                </a:gradFill>
                <a:latin typeface="Segoe UI"/>
              </a:rPr>
            </a:br>
            <a:r>
              <a:rPr sz="2400" dirty="0">
                <a:gradFill>
                  <a:gsLst>
                    <a:gs pos="1250">
                      <a:srgbClr val="FFFFFF"/>
                    </a:gs>
                    <a:gs pos="100000">
                      <a:srgbClr val="FFFFFF"/>
                    </a:gs>
                  </a:gsLst>
                  <a:lin ang="5400000" scaled="0"/>
                </a:gradFill>
                <a:latin typeface="Segoe UI"/>
              </a:rPr>
              <a:t>é </a:t>
            </a:r>
            <a:r>
              <a:rPr sz="2400" dirty="0" err="1">
                <a:gradFill>
                  <a:gsLst>
                    <a:gs pos="1250">
                      <a:srgbClr val="FFFFFF"/>
                    </a:gs>
                    <a:gs pos="100000">
                      <a:srgbClr val="FFFFFF"/>
                    </a:gs>
                  </a:gsLst>
                  <a:lin ang="5400000" scaled="0"/>
                </a:gradFill>
                <a:latin typeface="Segoe UI"/>
              </a:rPr>
              <a:t>usar</a:t>
            </a:r>
            <a:r>
              <a:rPr sz="2400" dirty="0">
                <a:gradFill>
                  <a:gsLst>
                    <a:gs pos="1250">
                      <a:srgbClr val="FFFFFF"/>
                    </a:gs>
                    <a:gs pos="100000">
                      <a:srgbClr val="FFFFFF"/>
                    </a:gs>
                  </a:gsLst>
                  <a:lin ang="5400000" scaled="0"/>
                </a:gradFill>
                <a:latin typeface="Segoe UI"/>
              </a:rPr>
              <a:t> </a:t>
            </a:r>
            <a:r>
              <a:rPr sz="2400" dirty="0" err="1">
                <a:solidFill>
                  <a:srgbClr val="FFC000"/>
                </a:solidFill>
                <a:latin typeface="Segoe UI"/>
              </a:rPr>
              <a:t>automação</a:t>
            </a:r>
            <a:r>
              <a:rPr sz="2400" dirty="0">
                <a:gradFill>
                  <a:gsLst>
                    <a:gs pos="1250">
                      <a:srgbClr val="FFFFFF"/>
                    </a:gs>
                    <a:gs pos="100000">
                      <a:srgbClr val="FFFFFF"/>
                    </a:gs>
                  </a:gsLst>
                  <a:lin ang="5400000" scaled="0"/>
                </a:gradFill>
                <a:latin typeface="Segoe UI"/>
              </a:rPr>
              <a:t>”</a:t>
            </a:r>
          </a:p>
        </p:txBody>
      </p:sp>
      <p:sp>
        <p:nvSpPr>
          <p:cNvPr id="14" name="Title 1"/>
          <p:cNvSpPr txBox="1">
            <a:spLocks/>
          </p:cNvSpPr>
          <p:nvPr/>
        </p:nvSpPr>
        <p:spPr>
          <a:xfrm>
            <a:off x="10293603" y="5437534"/>
            <a:ext cx="1715834" cy="634276"/>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b="1" dirty="0">
                <a:gradFill>
                  <a:gsLst>
                    <a:gs pos="1250">
                      <a:srgbClr val="FFFFFF"/>
                    </a:gs>
                    <a:gs pos="100000">
                      <a:srgbClr val="FFFFFF"/>
                    </a:gs>
                  </a:gsLst>
                  <a:lin ang="5400000" scaled="0"/>
                </a:gradFill>
                <a:latin typeface="Segoe UI"/>
              </a:rPr>
              <a:t>“</a:t>
            </a:r>
            <a:r>
              <a:rPr sz="2400" dirty="0">
                <a:gradFill>
                  <a:gsLst>
                    <a:gs pos="1250">
                      <a:srgbClr val="00BCF2"/>
                    </a:gs>
                    <a:gs pos="100000">
                      <a:srgbClr val="00BCF2"/>
                    </a:gs>
                  </a:gsLst>
                  <a:lin ang="5400000" scaled="0"/>
                </a:gradFill>
                <a:latin typeface="Segoe UI"/>
              </a:rPr>
              <a:t>Kanban</a:t>
            </a:r>
            <a:r>
              <a:rPr sz="2400" dirty="0">
                <a:solidFill>
                  <a:srgbClr val="0072C6"/>
                </a:solidFill>
                <a:latin typeface="Segoe UI"/>
              </a:rPr>
              <a:t> </a:t>
            </a:r>
            <a:br>
              <a:rPr sz="2400" dirty="0">
                <a:solidFill>
                  <a:srgbClr val="0072C6"/>
                </a:solidFill>
                <a:latin typeface="Segoe UI"/>
              </a:rPr>
            </a:br>
            <a:r>
              <a:rPr sz="2400" dirty="0">
                <a:gradFill>
                  <a:gsLst>
                    <a:gs pos="1250">
                      <a:srgbClr val="FFFFFF"/>
                    </a:gs>
                    <a:gs pos="100000">
                      <a:srgbClr val="FFFFFF"/>
                    </a:gs>
                  </a:gsLst>
                </a:gradFill>
                <a:latin typeface="Segoe UI"/>
              </a:rPr>
              <a:t>para Ops?</a:t>
            </a:r>
            <a:r>
              <a:rPr sz="2400" dirty="0">
                <a:gradFill>
                  <a:gsLst>
                    <a:gs pos="1250">
                      <a:srgbClr val="FFFFFF"/>
                    </a:gs>
                    <a:gs pos="100000">
                      <a:srgbClr val="FFFFFF"/>
                    </a:gs>
                  </a:gsLst>
                  <a:lin ang="5400000" scaled="0"/>
                </a:gradFill>
                <a:latin typeface="Segoe UI"/>
              </a:rPr>
              <a:t>”</a:t>
            </a:r>
          </a:p>
        </p:txBody>
      </p:sp>
      <p:sp>
        <p:nvSpPr>
          <p:cNvPr id="7" name="Title 1"/>
          <p:cNvSpPr txBox="1">
            <a:spLocks/>
          </p:cNvSpPr>
          <p:nvPr/>
        </p:nvSpPr>
        <p:spPr>
          <a:xfrm>
            <a:off x="10117351" y="3303395"/>
            <a:ext cx="2319124" cy="832462"/>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b="1" dirty="0">
                <a:gradFill>
                  <a:gsLst>
                    <a:gs pos="1250">
                      <a:srgbClr val="FFFFFF"/>
                    </a:gs>
                    <a:gs pos="100000">
                      <a:srgbClr val="FFFFFF"/>
                    </a:gs>
                  </a:gsLst>
                  <a:lin ang="5400000" scaled="0"/>
                </a:gradFill>
                <a:latin typeface="Segoe UI"/>
              </a:rPr>
              <a:t>“DevOps</a:t>
            </a:r>
            <a:r>
              <a:rPr sz="2400" dirty="0">
                <a:gradFill>
                  <a:gsLst>
                    <a:gs pos="1250">
                      <a:srgbClr val="FFFFFF"/>
                    </a:gs>
                    <a:gs pos="100000">
                      <a:srgbClr val="FFFFFF"/>
                    </a:gs>
                  </a:gsLst>
                  <a:lin ang="5400000" scaled="0"/>
                </a:gradFill>
                <a:latin typeface="Segoe UI"/>
              </a:rPr>
              <a:t> </a:t>
            </a:r>
            <a:br>
              <a:rPr sz="2400" dirty="0">
                <a:gradFill>
                  <a:gsLst>
                    <a:gs pos="1250">
                      <a:srgbClr val="FFFFFF"/>
                    </a:gs>
                    <a:gs pos="100000">
                      <a:srgbClr val="FFFFFF"/>
                    </a:gs>
                  </a:gsLst>
                  <a:lin ang="5400000" scaled="0"/>
                </a:gradFill>
                <a:latin typeface="Segoe UI"/>
              </a:rPr>
            </a:br>
            <a:r>
              <a:rPr sz="2400" dirty="0">
                <a:gradFill>
                  <a:gsLst>
                    <a:gs pos="1250">
                      <a:srgbClr val="FFFFFF"/>
                    </a:gs>
                    <a:gs pos="100000">
                      <a:srgbClr val="FFFFFF"/>
                    </a:gs>
                  </a:gsLst>
                  <a:lin ang="5400000" scaled="0"/>
                </a:gradFill>
                <a:latin typeface="Segoe UI"/>
              </a:rPr>
              <a:t>é </a:t>
            </a:r>
            <a:r>
              <a:rPr sz="2400" dirty="0" err="1">
                <a:solidFill>
                  <a:srgbClr val="00B0F0"/>
                </a:solidFill>
                <a:latin typeface="Segoe UI"/>
              </a:rPr>
              <a:t>mudança</a:t>
            </a:r>
            <a:r>
              <a:rPr sz="2400" dirty="0">
                <a:gradFill>
                  <a:gsLst>
                    <a:gs pos="1250">
                      <a:srgbClr val="FFFFFF"/>
                    </a:gs>
                    <a:gs pos="100000">
                      <a:srgbClr val="FFFFFF"/>
                    </a:gs>
                  </a:gsLst>
                  <a:lin ang="5400000" scaled="0"/>
                </a:gradFill>
                <a:latin typeface="Segoe UI"/>
              </a:rPr>
              <a:t> cultural"</a:t>
            </a:r>
            <a:endParaRPr sz="2400" dirty="0">
              <a:gradFill>
                <a:gsLst>
                  <a:gs pos="1250">
                    <a:srgbClr val="FFFFFF"/>
                  </a:gs>
                  <a:gs pos="100000">
                    <a:srgbClr val="FFFFFF"/>
                  </a:gs>
                </a:gsLst>
              </a:gradFill>
              <a:latin typeface="Segoe UI"/>
            </a:endParaRPr>
          </a:p>
        </p:txBody>
      </p:sp>
      <p:sp>
        <p:nvSpPr>
          <p:cNvPr id="8" name="Title 1"/>
          <p:cNvSpPr txBox="1">
            <a:spLocks/>
          </p:cNvSpPr>
          <p:nvPr/>
        </p:nvSpPr>
        <p:spPr>
          <a:xfrm>
            <a:off x="414089" y="5437535"/>
            <a:ext cx="2268883" cy="885723"/>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b="1" dirty="0">
                <a:gradFill>
                  <a:gsLst>
                    <a:gs pos="1250">
                      <a:srgbClr val="FFFFFF"/>
                    </a:gs>
                    <a:gs pos="100000">
                      <a:srgbClr val="FFFFFF"/>
                    </a:gs>
                  </a:gsLst>
                  <a:lin ang="5400000" scaled="0"/>
                </a:gradFill>
                <a:latin typeface="Segoe UI"/>
              </a:rPr>
              <a:t>“DevOps</a:t>
            </a:r>
            <a:r>
              <a:rPr sz="2400" dirty="0">
                <a:gradFill>
                  <a:gsLst>
                    <a:gs pos="1250">
                      <a:srgbClr val="FFFFFF"/>
                    </a:gs>
                    <a:gs pos="100000">
                      <a:srgbClr val="FFFFFF"/>
                    </a:gs>
                  </a:gsLst>
                  <a:lin ang="5400000" scaled="0"/>
                </a:gradFill>
                <a:latin typeface="Segoe UI"/>
              </a:rPr>
              <a:t> </a:t>
            </a:r>
            <a:br>
              <a:rPr sz="2400" dirty="0">
                <a:gradFill>
                  <a:gsLst>
                    <a:gs pos="1250">
                      <a:srgbClr val="FFFFFF"/>
                    </a:gs>
                    <a:gs pos="100000">
                      <a:srgbClr val="FFFFFF"/>
                    </a:gs>
                  </a:gsLst>
                  <a:lin ang="5400000" scaled="0"/>
                </a:gradFill>
                <a:latin typeface="Segoe UI"/>
              </a:rPr>
            </a:br>
            <a:r>
              <a:rPr sz="2400" dirty="0" err="1">
                <a:gradFill>
                  <a:gsLst>
                    <a:gs pos="1250">
                      <a:srgbClr val="FFFFFF"/>
                    </a:gs>
                    <a:gs pos="100000">
                      <a:srgbClr val="FFFFFF"/>
                    </a:gs>
                  </a:gsLst>
                  <a:lin ang="5400000" scaled="0"/>
                </a:gradFill>
                <a:latin typeface="Segoe UI"/>
              </a:rPr>
              <a:t>são</a:t>
            </a:r>
            <a:r>
              <a:rPr sz="2400" dirty="0">
                <a:gradFill>
                  <a:gsLst>
                    <a:gs pos="1250">
                      <a:srgbClr val="FFFFFF"/>
                    </a:gs>
                    <a:gs pos="100000">
                      <a:srgbClr val="FFFFFF"/>
                    </a:gs>
                  </a:gsLst>
                  <a:lin ang="5400000" scaled="0"/>
                </a:gradFill>
                <a:latin typeface="Segoe UI"/>
              </a:rPr>
              <a:t> </a:t>
            </a:r>
            <a:r>
              <a:rPr sz="2400" dirty="0" err="1">
                <a:solidFill>
                  <a:srgbClr val="FFC000"/>
                </a:solidFill>
                <a:latin typeface="Segoe UI"/>
              </a:rPr>
              <a:t>pequenos</a:t>
            </a:r>
            <a:r>
              <a:rPr sz="2400" dirty="0">
                <a:gradFill>
                  <a:gsLst>
                    <a:gs pos="1250">
                      <a:srgbClr val="FFFFFF"/>
                    </a:gs>
                    <a:gs pos="100000">
                      <a:srgbClr val="FFFFFF"/>
                    </a:gs>
                  </a:gsLst>
                  <a:lin ang="5400000" scaled="0"/>
                </a:gradFill>
                <a:latin typeface="Segoe UI"/>
              </a:rPr>
              <a:t> deployments”</a:t>
            </a:r>
          </a:p>
        </p:txBody>
      </p:sp>
      <p:grpSp>
        <p:nvGrpSpPr>
          <p:cNvPr id="4" name="Group 3"/>
          <p:cNvGrpSpPr/>
          <p:nvPr/>
        </p:nvGrpSpPr>
        <p:grpSpPr>
          <a:xfrm>
            <a:off x="3932562" y="913410"/>
            <a:ext cx="1749400" cy="1244008"/>
            <a:chOff x="3079640" y="393786"/>
            <a:chExt cx="1842453" cy="1310178"/>
          </a:xfrm>
        </p:grpSpPr>
        <p:sp>
          <p:nvSpPr>
            <p:cNvPr id="10" name="Rectangle 9"/>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700" dirty="0" err="1">
                  <a:gradFill>
                    <a:gsLst>
                      <a:gs pos="2917">
                        <a:srgbClr val="FFFFFF"/>
                      </a:gs>
                      <a:gs pos="30000">
                        <a:srgbClr val="FFFFFF"/>
                      </a:gs>
                    </a:gsLst>
                    <a:lin ang="5400000" scaled="0"/>
                  </a:gradFill>
                  <a:cs typeface="Segoe UI" panose="020B0502040204020203" pitchFamily="34" charset="0"/>
                </a:rPr>
                <a:t>Isto</a:t>
              </a:r>
              <a:r>
                <a:rPr lang="en-US" sz="1700" dirty="0">
                  <a:gradFill>
                    <a:gsLst>
                      <a:gs pos="2917">
                        <a:srgbClr val="FFFFFF"/>
                      </a:gs>
                      <a:gs pos="30000">
                        <a:srgbClr val="FFFFFF"/>
                      </a:gs>
                    </a:gsLst>
                    <a:lin ang="5400000" scaled="0"/>
                  </a:gradFill>
                  <a:cs typeface="Segoe UI" panose="020B0502040204020203" pitchFamily="34" charset="0"/>
                </a:rPr>
                <a:t> é DevOps</a:t>
              </a:r>
            </a:p>
          </p:txBody>
        </p:sp>
        <p:sp>
          <p:nvSpPr>
            <p:cNvPr id="15" name="Right Triangle 14"/>
            <p:cNvSpPr/>
            <p:nvPr/>
          </p:nvSpPr>
          <p:spPr bwMode="auto">
            <a:xfrm flipH="1" flipV="1">
              <a:off x="4272301" y="1266514"/>
              <a:ext cx="505776" cy="437450"/>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p:cNvGrpSpPr/>
          <p:nvPr/>
        </p:nvGrpSpPr>
        <p:grpSpPr>
          <a:xfrm>
            <a:off x="2618794" y="3623295"/>
            <a:ext cx="1433151" cy="1019121"/>
            <a:chOff x="3079640" y="393786"/>
            <a:chExt cx="1842453" cy="1310178"/>
          </a:xfrm>
        </p:grpSpPr>
        <p:sp>
          <p:nvSpPr>
            <p:cNvPr id="17" name="Rectangle 16"/>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300" dirty="0" err="1">
                  <a:gradFill>
                    <a:gsLst>
                      <a:gs pos="2917">
                        <a:srgbClr val="FFFFFF"/>
                      </a:gs>
                      <a:gs pos="30000">
                        <a:srgbClr val="FFFFFF"/>
                      </a:gs>
                    </a:gsLst>
                    <a:lin ang="5400000" scaled="0"/>
                  </a:gradFill>
                  <a:cs typeface="Segoe UI" panose="020B0502040204020203" pitchFamily="34" charset="0"/>
                </a:rPr>
                <a:t>Isto</a:t>
              </a:r>
              <a:r>
                <a:rPr lang="en-US" sz="1300" dirty="0">
                  <a:gradFill>
                    <a:gsLst>
                      <a:gs pos="2917">
                        <a:srgbClr val="FFFFFF"/>
                      </a:gs>
                      <a:gs pos="30000">
                        <a:srgbClr val="FFFFFF"/>
                      </a:gs>
                    </a:gsLst>
                    <a:lin ang="5400000" scaled="0"/>
                  </a:gradFill>
                  <a:cs typeface="Segoe UI" panose="020B0502040204020203" pitchFamily="34" charset="0"/>
                </a:rPr>
                <a:t> é DevOps</a:t>
              </a:r>
            </a:p>
          </p:txBody>
        </p:sp>
        <p:sp>
          <p:nvSpPr>
            <p:cNvPr id="18" name="Right Triangle 17"/>
            <p:cNvSpPr/>
            <p:nvPr/>
          </p:nvSpPr>
          <p:spPr bwMode="auto">
            <a:xfrm flipH="1" flipV="1">
              <a:off x="3323442" y="1266513"/>
              <a:ext cx="505777" cy="437451"/>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9" name="Group 18"/>
          <p:cNvGrpSpPr/>
          <p:nvPr/>
        </p:nvGrpSpPr>
        <p:grpSpPr>
          <a:xfrm>
            <a:off x="7912502" y="3363942"/>
            <a:ext cx="1818871" cy="1293409"/>
            <a:chOff x="3079640" y="393786"/>
            <a:chExt cx="1842453" cy="1310178"/>
          </a:xfrm>
        </p:grpSpPr>
        <p:sp>
          <p:nvSpPr>
            <p:cNvPr id="20" name="Rectangle 19"/>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dirty="0" err="1">
                  <a:gradFill>
                    <a:gsLst>
                      <a:gs pos="2917">
                        <a:srgbClr val="FFFFFF"/>
                      </a:gs>
                      <a:gs pos="30000">
                        <a:srgbClr val="FFFFFF"/>
                      </a:gs>
                    </a:gsLst>
                    <a:lin ang="5400000" scaled="0"/>
                  </a:gradFill>
                  <a:cs typeface="Segoe UI" panose="020B0502040204020203" pitchFamily="34" charset="0"/>
                </a:rPr>
                <a:t>Isto</a:t>
              </a:r>
              <a:r>
                <a:rPr lang="en-US" dirty="0">
                  <a:gradFill>
                    <a:gsLst>
                      <a:gs pos="2917">
                        <a:srgbClr val="FFFFFF"/>
                      </a:gs>
                      <a:gs pos="30000">
                        <a:srgbClr val="FFFFFF"/>
                      </a:gs>
                    </a:gsLst>
                    <a:lin ang="5400000" scaled="0"/>
                  </a:gradFill>
                  <a:cs typeface="Segoe UI" panose="020B0502040204020203" pitchFamily="34" charset="0"/>
                </a:rPr>
                <a:t> é DevOps</a:t>
              </a:r>
            </a:p>
          </p:txBody>
        </p:sp>
        <p:sp>
          <p:nvSpPr>
            <p:cNvPr id="21" name="Right Triangle 20"/>
            <p:cNvSpPr/>
            <p:nvPr/>
          </p:nvSpPr>
          <p:spPr bwMode="auto">
            <a:xfrm flipV="1">
              <a:off x="4181590" y="1266513"/>
              <a:ext cx="505777" cy="437451"/>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2" name="Group 21"/>
          <p:cNvGrpSpPr/>
          <p:nvPr/>
        </p:nvGrpSpPr>
        <p:grpSpPr>
          <a:xfrm>
            <a:off x="6093373" y="3158574"/>
            <a:ext cx="1433151" cy="1019121"/>
            <a:chOff x="3079640" y="393786"/>
            <a:chExt cx="1842453" cy="1310178"/>
          </a:xfrm>
        </p:grpSpPr>
        <p:sp>
          <p:nvSpPr>
            <p:cNvPr id="23" name="Rectangle 22"/>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300" dirty="0" err="1">
                  <a:gradFill>
                    <a:gsLst>
                      <a:gs pos="2917">
                        <a:srgbClr val="FFFFFF"/>
                      </a:gs>
                      <a:gs pos="30000">
                        <a:srgbClr val="FFFFFF"/>
                      </a:gs>
                    </a:gsLst>
                    <a:lin ang="5400000" scaled="0"/>
                  </a:gradFill>
                  <a:cs typeface="Segoe UI" panose="020B0502040204020203" pitchFamily="34" charset="0"/>
                </a:rPr>
                <a:t>Isto</a:t>
              </a:r>
              <a:r>
                <a:rPr lang="en-US" sz="1300" dirty="0">
                  <a:gradFill>
                    <a:gsLst>
                      <a:gs pos="2917">
                        <a:srgbClr val="FFFFFF"/>
                      </a:gs>
                      <a:gs pos="30000">
                        <a:srgbClr val="FFFFFF"/>
                      </a:gs>
                    </a:gsLst>
                    <a:lin ang="5400000" scaled="0"/>
                  </a:gradFill>
                  <a:cs typeface="Segoe UI" panose="020B0502040204020203" pitchFamily="34" charset="0"/>
                </a:rPr>
                <a:t> é DevOps</a:t>
              </a:r>
            </a:p>
          </p:txBody>
        </p:sp>
        <p:sp>
          <p:nvSpPr>
            <p:cNvPr id="24" name="Right Triangle 23"/>
            <p:cNvSpPr/>
            <p:nvPr/>
          </p:nvSpPr>
          <p:spPr bwMode="auto">
            <a:xfrm flipV="1">
              <a:off x="3323442" y="1266513"/>
              <a:ext cx="505777" cy="437451"/>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7955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3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4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59233" y="5173662"/>
            <a:ext cx="3288507"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2015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2" name="Rectangle 1"/>
          <p:cNvSpPr/>
          <p:nvPr/>
        </p:nvSpPr>
        <p:spPr>
          <a:xfrm>
            <a:off x="276341" y="296862"/>
            <a:ext cx="7161095" cy="2308324"/>
          </a:xfrm>
          <a:prstGeom prst="rect">
            <a:avLst/>
          </a:prstGeom>
        </p:spPr>
        <p:txBody>
          <a:bodyPr wrap="square">
            <a:spAutoFit/>
          </a:bodyPr>
          <a:lstStyle/>
          <a:p>
            <a:r>
              <a:rPr lang="en-CA" sz="2400" dirty="0"/>
              <a:t>http://www.ricardomartins.com.br</a:t>
            </a:r>
          </a:p>
          <a:p>
            <a:r>
              <a:rPr lang="en-CA" sz="2400" dirty="0"/>
              <a:t>http://pergunteazure.azurewebsites.net</a:t>
            </a:r>
          </a:p>
          <a:p>
            <a:r>
              <a:rPr lang="en-CA" sz="2400" dirty="0"/>
              <a:t>http://github.com/rmmartins/AzureReadiness</a:t>
            </a:r>
          </a:p>
          <a:p>
            <a:r>
              <a:rPr lang="en-CA" sz="2400" dirty="0"/>
              <a:t>http://github.com/rmmartins/AzureOpenSource</a:t>
            </a:r>
          </a:p>
          <a:p>
            <a:r>
              <a:rPr lang="en-CA" sz="2400" dirty="0"/>
              <a:t>http://telegram.me/azurebrasil</a:t>
            </a:r>
            <a:br>
              <a:rPr lang="en-CA" sz="2400" dirty="0"/>
            </a:br>
            <a:r>
              <a:rPr lang="en-CA" sz="2400" dirty="0"/>
              <a:t>@</a:t>
            </a:r>
            <a:r>
              <a:rPr lang="en-CA" sz="2400" dirty="0" err="1"/>
              <a:t>ricardommartins</a:t>
            </a:r>
            <a:endParaRPr lang="en-CA" sz="2400" dirty="0"/>
          </a:p>
        </p:txBody>
      </p:sp>
    </p:spTree>
    <p:extLst>
      <p:ext uri="{BB962C8B-B14F-4D97-AF65-F5344CB8AC3E}">
        <p14:creationId xmlns:p14="http://schemas.microsoft.com/office/powerpoint/2010/main" val="42186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Por que DevOps </a:t>
            </a:r>
            <a:r>
              <a:rPr lang="en-CA" dirty="0" err="1"/>
              <a:t>não</a:t>
            </a:r>
            <a:r>
              <a:rPr lang="en-CA" dirty="0"/>
              <a:t> é </a:t>
            </a:r>
            <a:r>
              <a:rPr lang="en-CA" dirty="0" err="1"/>
              <a:t>uma</a:t>
            </a:r>
            <a:r>
              <a:rPr lang="en-CA" dirty="0"/>
              <a:t> mania ?</a:t>
            </a:r>
            <a:endParaRPr lang="en-US" dirty="0"/>
          </a:p>
        </p:txBody>
      </p:sp>
      <p:sp>
        <p:nvSpPr>
          <p:cNvPr id="3" name="Content Placeholder 2"/>
          <p:cNvSpPr>
            <a:spLocks noGrp="1"/>
          </p:cNvSpPr>
          <p:nvPr>
            <p:ph idx="4294967295"/>
          </p:nvPr>
        </p:nvSpPr>
        <p:spPr>
          <a:xfrm>
            <a:off x="274639" y="1896421"/>
            <a:ext cx="4574058" cy="3585597"/>
          </a:xfrm>
          <a:prstGeom prst="rect">
            <a:avLst/>
          </a:prstGeom>
        </p:spPr>
        <p:txBody>
          <a:bodyPr/>
          <a:lstStyle/>
          <a:p>
            <a:r>
              <a:rPr lang="en-US" sz="2600" dirty="0"/>
              <a:t>Topo do </a:t>
            </a:r>
            <a:r>
              <a:rPr lang="en-US" sz="2600" dirty="0" err="1"/>
              <a:t>ciclo</a:t>
            </a:r>
            <a:r>
              <a:rPr lang="en-US" sz="2600" dirty="0"/>
              <a:t> Hype do Gartner (</a:t>
            </a:r>
            <a:r>
              <a:rPr lang="en-US" sz="2600" dirty="0" err="1"/>
              <a:t>Jullho</a:t>
            </a:r>
            <a:r>
              <a:rPr lang="en-US" sz="2600" dirty="0"/>
              <a:t> de 2015)</a:t>
            </a:r>
          </a:p>
          <a:p>
            <a:endParaRPr lang="en-US" sz="2600" dirty="0"/>
          </a:p>
          <a:p>
            <a:r>
              <a:rPr lang="en-US" sz="2600" dirty="0"/>
              <a:t>As </a:t>
            </a:r>
            <a:r>
              <a:rPr lang="en-US" sz="2600" dirty="0" err="1"/>
              <a:t>relações</a:t>
            </a:r>
            <a:r>
              <a:rPr lang="en-US" sz="2600" dirty="0"/>
              <a:t> Dev/Ops </a:t>
            </a:r>
            <a:r>
              <a:rPr lang="en-US" sz="2600" dirty="0" err="1"/>
              <a:t>continuam</a:t>
            </a:r>
            <a:r>
              <a:rPr lang="en-US" sz="2600" dirty="0"/>
              <a:t> </a:t>
            </a:r>
            <a:r>
              <a:rPr lang="en-US" sz="2600" dirty="0" err="1"/>
              <a:t>sendo</a:t>
            </a:r>
            <a:r>
              <a:rPr lang="en-US" sz="2600" dirty="0"/>
              <a:t> ruins </a:t>
            </a:r>
            <a:r>
              <a:rPr lang="en-US" sz="2600" dirty="0" err="1"/>
              <a:t>devido</a:t>
            </a:r>
            <a:r>
              <a:rPr lang="en-US" sz="2600" dirty="0"/>
              <a:t> à </a:t>
            </a:r>
            <a:r>
              <a:rPr lang="en-US" sz="2600" dirty="0" err="1"/>
              <a:t>falta</a:t>
            </a:r>
            <a:r>
              <a:rPr lang="en-US" sz="2600" dirty="0"/>
              <a:t> de </a:t>
            </a:r>
            <a:r>
              <a:rPr lang="en-US" sz="2600" dirty="0" err="1"/>
              <a:t>comunicação</a:t>
            </a:r>
            <a:r>
              <a:rPr lang="en-US" sz="2600" dirty="0"/>
              <a:t>, </a:t>
            </a:r>
            <a:r>
              <a:rPr lang="en-US" sz="2600" dirty="0" err="1"/>
              <a:t>colaboração</a:t>
            </a:r>
            <a:r>
              <a:rPr lang="en-US" sz="2600" dirty="0"/>
              <a:t> e </a:t>
            </a:r>
            <a:r>
              <a:rPr lang="en-US" sz="2600" dirty="0" err="1"/>
              <a:t>automação</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697" y="1545611"/>
            <a:ext cx="7315506" cy="4801649"/>
          </a:xfrm>
          <a:prstGeom prst="rect">
            <a:avLst/>
          </a:prstGeom>
        </p:spPr>
      </p:pic>
      <p:sp>
        <p:nvSpPr>
          <p:cNvPr id="5" name="Rectangle 4"/>
          <p:cNvSpPr/>
          <p:nvPr/>
        </p:nvSpPr>
        <p:spPr>
          <a:xfrm>
            <a:off x="5850812" y="6480730"/>
            <a:ext cx="5436360" cy="369332"/>
          </a:xfrm>
          <a:prstGeom prst="rect">
            <a:avLst/>
          </a:prstGeom>
        </p:spPr>
        <p:txBody>
          <a:bodyPr wrap="none">
            <a:spAutoFit/>
          </a:bodyPr>
          <a:lstStyle/>
          <a:p>
            <a:r>
              <a:rPr lang="en-US" dirty="0">
                <a:solidFill>
                  <a:srgbClr val="FFFFFF"/>
                </a:solidFill>
              </a:rPr>
              <a:t>Fonte: Gartner Group, Doc G00278003 (</a:t>
            </a:r>
            <a:r>
              <a:rPr lang="en-US" dirty="0" err="1">
                <a:solidFill>
                  <a:srgbClr val="FFFFFF"/>
                </a:solidFill>
              </a:rPr>
              <a:t>Julho</a:t>
            </a:r>
            <a:r>
              <a:rPr lang="en-US" dirty="0">
                <a:solidFill>
                  <a:srgbClr val="FFFFFF"/>
                </a:solidFill>
              </a:rPr>
              <a:t> 2015)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2499" r="53753" b="77148"/>
          <a:stretch/>
        </p:blipFill>
        <p:spPr>
          <a:xfrm>
            <a:off x="8506450" y="1006563"/>
            <a:ext cx="3461007" cy="2185899"/>
          </a:xfrm>
          <a:prstGeom prst="ellipse">
            <a:avLst/>
          </a:prstGeom>
          <a:ln w="38100" cmpd="sng">
            <a:solidFill>
              <a:schemeClr val="accent1"/>
            </a:solidFill>
          </a:ln>
        </p:spPr>
      </p:pic>
    </p:spTree>
    <p:extLst>
      <p:ext uri="{BB962C8B-B14F-4D97-AF65-F5344CB8AC3E}">
        <p14:creationId xmlns:p14="http://schemas.microsoft.com/office/powerpoint/2010/main" val="141667192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err="1"/>
              <a:t>Métricas</a:t>
            </a:r>
            <a:r>
              <a:rPr lang="en-CA" dirty="0"/>
              <a:t> DevOps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165" y="1394165"/>
            <a:ext cx="8595266" cy="4974752"/>
          </a:xfrm>
          <a:prstGeom prst="rect">
            <a:avLst/>
          </a:prstGeom>
        </p:spPr>
      </p:pic>
      <p:sp>
        <p:nvSpPr>
          <p:cNvPr id="5" name="TextBox 4"/>
          <p:cNvSpPr txBox="1"/>
          <p:nvPr/>
        </p:nvSpPr>
        <p:spPr>
          <a:xfrm>
            <a:off x="549019" y="6392862"/>
            <a:ext cx="11795631" cy="572464"/>
          </a:xfrm>
          <a:prstGeom prst="rect">
            <a:avLst/>
          </a:prstGeom>
          <a:noFill/>
        </p:spPr>
        <p:txBody>
          <a:bodyPr wrap="square" lIns="182880" tIns="146304" rIns="182880" bIns="146304" rtlCol="0">
            <a:spAutoFit/>
          </a:bodyPr>
          <a:lstStyle/>
          <a:p>
            <a:r>
              <a:rPr lang="en-US" dirty="0">
                <a:solidFill>
                  <a:srgbClr val="FFC000"/>
                </a:solidFill>
              </a:rPr>
              <a:t>Data-Driven DevOps: Use Metrics to Help Guide Your Journey  - Gartner May 29 2014</a:t>
            </a:r>
          </a:p>
        </p:txBody>
      </p:sp>
    </p:spTree>
    <p:extLst>
      <p:ext uri="{BB962C8B-B14F-4D97-AF65-F5344CB8AC3E}">
        <p14:creationId xmlns:p14="http://schemas.microsoft.com/office/powerpoint/2010/main" val="36082504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DevOps – </a:t>
            </a:r>
            <a:r>
              <a:rPr lang="en-CA" dirty="0" err="1"/>
              <a:t>Foco</a:t>
            </a:r>
            <a:r>
              <a:rPr lang="en-CA" dirty="0"/>
              <a:t> </a:t>
            </a:r>
            <a:r>
              <a:rPr lang="en-CA" dirty="0" err="1"/>
              <a:t>na</a:t>
            </a:r>
            <a:r>
              <a:rPr lang="en-CA" dirty="0"/>
              <a:t> </a:t>
            </a:r>
            <a:r>
              <a:rPr lang="en-CA" dirty="0" err="1"/>
              <a:t>Jornada</a:t>
            </a:r>
            <a:r>
              <a:rPr lang="en-CA" dirty="0"/>
              <a:t> do </a:t>
            </a:r>
            <a:r>
              <a:rPr lang="en-CA" dirty="0" err="1"/>
              <a:t>Cliente</a:t>
            </a:r>
            <a:endParaRPr lang="en-US" dirty="0"/>
          </a:p>
        </p:txBody>
      </p:sp>
      <p:sp>
        <p:nvSpPr>
          <p:cNvPr id="6" name="Text Placeholder 5"/>
          <p:cNvSpPr>
            <a:spLocks noGrp="1"/>
          </p:cNvSpPr>
          <p:nvPr>
            <p:ph type="body" sz="quarter" idx="11"/>
          </p:nvPr>
        </p:nvSpPr>
        <p:spPr>
          <a:xfrm>
            <a:off x="274639" y="1212848"/>
            <a:ext cx="4343398" cy="3176254"/>
          </a:xfrm>
        </p:spPr>
        <p:txBody>
          <a:bodyPr/>
          <a:lstStyle/>
          <a:p>
            <a:r>
              <a:rPr lang="pt-BR" sz="3600" dirty="0"/>
              <a:t>Os processos precisam gerenciar a jornada dos clientes interagindo com a organização - </a:t>
            </a:r>
            <a:r>
              <a:rPr lang="pt-BR" sz="3600" b="1" dirty="0">
                <a:latin typeface="+mn-lt"/>
              </a:rPr>
              <a:t>Isto não é sobre TI</a:t>
            </a:r>
            <a:r>
              <a:rPr lang="pt-BR" sz="3600" dirty="0"/>
              <a:t>.</a:t>
            </a:r>
            <a:endParaRPr lang="en-US" sz="3600" dirty="0"/>
          </a:p>
        </p:txBody>
      </p:sp>
      <p:pic>
        <p:nvPicPr>
          <p:cNvPr id="11" name="Picture 10"/>
          <p:cNvPicPr>
            <a:picLocks noChangeAspect="1"/>
          </p:cNvPicPr>
          <p:nvPr/>
        </p:nvPicPr>
        <p:blipFill>
          <a:blip r:embed="rId2"/>
          <a:stretch>
            <a:fillRect/>
          </a:stretch>
        </p:blipFill>
        <p:spPr>
          <a:xfrm>
            <a:off x="4755213" y="1257326"/>
            <a:ext cx="6827011" cy="5616548"/>
          </a:xfrm>
          <a:prstGeom prst="rect">
            <a:avLst/>
          </a:prstGeom>
        </p:spPr>
      </p:pic>
      <p:sp>
        <p:nvSpPr>
          <p:cNvPr id="12" name="TextBox 11"/>
          <p:cNvSpPr txBox="1"/>
          <p:nvPr/>
        </p:nvSpPr>
        <p:spPr>
          <a:xfrm>
            <a:off x="274639" y="5326042"/>
            <a:ext cx="4206194" cy="1126462"/>
          </a:xfrm>
          <a:prstGeom prst="rect">
            <a:avLst/>
          </a:prstGeom>
          <a:noFill/>
        </p:spPr>
        <p:txBody>
          <a:bodyPr wrap="square" lIns="182880" tIns="146304" rIns="182880" bIns="146304" rtlCol="0">
            <a:spAutoFit/>
          </a:bodyPr>
          <a:lstStyle/>
          <a:p>
            <a:r>
              <a:rPr lang="en-US" dirty="0">
                <a:solidFill>
                  <a:srgbClr val="FFC000"/>
                </a:solidFill>
              </a:rPr>
              <a:t>Data-Driven DevOps: Use Metrics to Help Guide Your Journey  - Gartner May 29 2014</a:t>
            </a:r>
          </a:p>
        </p:txBody>
      </p:sp>
    </p:spTree>
    <p:extLst>
      <p:ext uri="{BB962C8B-B14F-4D97-AF65-F5344CB8AC3E}">
        <p14:creationId xmlns:p14="http://schemas.microsoft.com/office/powerpoint/2010/main" val="3168806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3471"/>
            <a:ext cx="2487295" cy="2486942"/>
          </a:xfrm>
          <a:prstGeom prst="rect">
            <a:avLst/>
          </a:prstGeom>
          <a:noFill/>
        </p:spPr>
        <p:txBody>
          <a:bodyPr vert="horz" wrap="square" lIns="146304" tIns="91440" rIns="91440" bIns="91440" rtlCol="0" anchor="t">
            <a:normAutofit/>
          </a:bodyPr>
          <a:lstStyle/>
          <a:p>
            <a:r>
              <a:rPr lang="en-US" b="1" i="1" dirty="0"/>
              <a:t>The Phoenix Project: by Gene Kim, Kevin Behr and George Spafford</a:t>
            </a:r>
            <a:endParaRPr lang="nl-NL" sz="2448" dirty="0">
              <a:solidFill>
                <a:schemeClr val="bg1"/>
              </a:solidFill>
            </a:endParaRPr>
          </a:p>
        </p:txBody>
      </p:sp>
      <p:sp>
        <p:nvSpPr>
          <p:cNvPr id="4" name="Slide Number Placeholder 3"/>
          <p:cNvSpPr>
            <a:spLocks noGrp="1"/>
          </p:cNvSpPr>
          <p:nvPr>
            <p:ph type="sldNum" sz="quarter" idx="11"/>
          </p:nvPr>
        </p:nvSpPr>
        <p:spPr/>
        <p:txBody>
          <a:bodyPr/>
          <a:lstStyle/>
          <a:p>
            <a:fld id="{74A398B2-5A34-1A4A-811E-F4027282568C}" type="slidenum">
              <a:rPr lang="en-US" smtClean="0">
                <a:solidFill>
                  <a:srgbClr val="505050"/>
                </a:solidFill>
              </a:rPr>
              <a:pPr/>
              <a:t>9</a:t>
            </a:fld>
            <a:endParaRPr lang="en-US" dirty="0">
              <a:solidFill>
                <a:srgbClr val="505050"/>
              </a:solidFill>
            </a:endParaRPr>
          </a:p>
        </p:txBody>
      </p:sp>
      <p:sp>
        <p:nvSpPr>
          <p:cNvPr id="5" name="Content Placeholder 4"/>
          <p:cNvSpPr>
            <a:spLocks noGrp="1"/>
          </p:cNvSpPr>
          <p:nvPr>
            <p:ph sz="quarter" idx="13"/>
          </p:nvPr>
        </p:nvSpPr>
        <p:spPr>
          <a:xfrm>
            <a:off x="2487824" y="264237"/>
            <a:ext cx="8393430" cy="6218652"/>
          </a:xfrm>
        </p:spPr>
        <p:txBody>
          <a:bodyPr>
            <a:normAutofit/>
          </a:bodyPr>
          <a:lstStyle/>
          <a:p>
            <a:r>
              <a:rPr lang="en-US" sz="2040" b="1" i="1" dirty="0"/>
              <a:t>The Phoenix Project </a:t>
            </a:r>
            <a:r>
              <a:rPr lang="en-US" sz="2040" dirty="0" err="1"/>
              <a:t>expõe</a:t>
            </a:r>
            <a:r>
              <a:rPr lang="en-US" sz="2040" dirty="0"/>
              <a:t> o </a:t>
            </a:r>
            <a:r>
              <a:rPr lang="en-US" sz="2040" dirty="0" err="1"/>
              <a:t>impacto</a:t>
            </a:r>
            <a:r>
              <a:rPr lang="en-US" sz="2040" dirty="0"/>
              <a:t> do </a:t>
            </a:r>
            <a:r>
              <a:rPr lang="en-US" sz="2040" dirty="0" err="1"/>
              <a:t>atrito</a:t>
            </a:r>
            <a:r>
              <a:rPr lang="en-US" sz="2040" dirty="0"/>
              <a:t> entre times de </a:t>
            </a:r>
            <a:r>
              <a:rPr lang="en-US" sz="2040" dirty="0" err="1"/>
              <a:t>Desenvolvimento</a:t>
            </a:r>
            <a:r>
              <a:rPr lang="en-US" sz="2040" dirty="0"/>
              <a:t> e </a:t>
            </a:r>
            <a:r>
              <a:rPr lang="en-US" sz="2040" dirty="0" err="1"/>
              <a:t>Operações</a:t>
            </a:r>
            <a:endParaRPr lang="en-US" sz="2040" dirty="0"/>
          </a:p>
          <a:p>
            <a:endParaRPr lang="en-US" sz="2040" dirty="0"/>
          </a:p>
          <a:p>
            <a:r>
              <a:rPr lang="en-US" sz="2040" dirty="0"/>
              <a:t>É </a:t>
            </a:r>
            <a:r>
              <a:rPr lang="en-US" sz="2040" dirty="0" err="1"/>
              <a:t>uma</a:t>
            </a:r>
            <a:r>
              <a:rPr lang="en-US" sz="2040" dirty="0"/>
              <a:t> </a:t>
            </a:r>
            <a:r>
              <a:rPr lang="en-US" sz="2040" dirty="0" err="1"/>
              <a:t>fantástica</a:t>
            </a:r>
            <a:r>
              <a:rPr lang="en-US" sz="2040" dirty="0"/>
              <a:t> </a:t>
            </a:r>
            <a:r>
              <a:rPr lang="en-US" sz="2040" dirty="0" err="1"/>
              <a:t>ilustração</a:t>
            </a:r>
            <a:r>
              <a:rPr lang="en-US" sz="2040" dirty="0"/>
              <a:t> de </a:t>
            </a:r>
            <a:r>
              <a:rPr lang="en-US" sz="2040" dirty="0" err="1"/>
              <a:t>cenários</a:t>
            </a:r>
            <a:endParaRPr lang="en-US" sz="2040" dirty="0"/>
          </a:p>
          <a:p>
            <a:r>
              <a:rPr lang="en-US" sz="2040" dirty="0"/>
              <a:t>que </a:t>
            </a:r>
            <a:r>
              <a:rPr lang="en-US" sz="2040" dirty="0" err="1"/>
              <a:t>todos</a:t>
            </a:r>
            <a:r>
              <a:rPr lang="en-US" sz="2040" dirty="0"/>
              <a:t> </a:t>
            </a:r>
            <a:r>
              <a:rPr lang="en-US" sz="2040" dirty="0" err="1"/>
              <a:t>nós</a:t>
            </a:r>
            <a:r>
              <a:rPr lang="en-US" sz="2040" dirty="0"/>
              <a:t> </a:t>
            </a:r>
            <a:r>
              <a:rPr lang="en-US" sz="2040" dirty="0" err="1"/>
              <a:t>experimentamos</a:t>
            </a:r>
            <a:r>
              <a:rPr lang="en-US" sz="2040" dirty="0"/>
              <a:t>. </a:t>
            </a:r>
          </a:p>
          <a:p>
            <a:endParaRPr lang="en-US" sz="2040" dirty="0"/>
          </a:p>
          <a:p>
            <a:r>
              <a:rPr lang="en-US" sz="2040" b="1" u="sng" dirty="0" err="1"/>
              <a:t>Os</a:t>
            </a:r>
            <a:r>
              <a:rPr lang="en-US" sz="2040" b="1" u="sng" dirty="0"/>
              <a:t> </a:t>
            </a:r>
            <a:r>
              <a:rPr lang="en-US" sz="2040" b="1" u="sng" dirty="0" err="1"/>
              <a:t>três</a:t>
            </a:r>
            <a:r>
              <a:rPr lang="en-US" sz="2040" b="1" u="sng" dirty="0"/>
              <a:t> </a:t>
            </a:r>
            <a:r>
              <a:rPr lang="en-US" sz="2040" b="1" u="sng" dirty="0" err="1"/>
              <a:t>estágios</a:t>
            </a:r>
            <a:endParaRPr lang="en-US" sz="2040" b="1" u="sng" dirty="0"/>
          </a:p>
          <a:p>
            <a:pPr marL="466298" indent="-466298">
              <a:buAutoNum type="arabicPeriod"/>
            </a:pPr>
            <a:r>
              <a:rPr lang="en-US" sz="2040" dirty="0" err="1"/>
              <a:t>Discussão</a:t>
            </a:r>
            <a:r>
              <a:rPr lang="en-US" sz="2040" dirty="0"/>
              <a:t> </a:t>
            </a:r>
            <a:r>
              <a:rPr lang="en-US" sz="2040" dirty="0" err="1"/>
              <a:t>sobre</a:t>
            </a:r>
            <a:r>
              <a:rPr lang="en-US" sz="2040" dirty="0"/>
              <a:t> </a:t>
            </a:r>
            <a:r>
              <a:rPr lang="en-US" sz="2040" dirty="0" err="1"/>
              <a:t>os</a:t>
            </a:r>
            <a:r>
              <a:rPr lang="en-US" sz="2040" dirty="0"/>
              <a:t> </a:t>
            </a:r>
            <a:r>
              <a:rPr lang="en-US" sz="2040" dirty="0" err="1"/>
              <a:t>sistemas</a:t>
            </a:r>
            <a:endParaRPr lang="en-US" sz="2040" dirty="0"/>
          </a:p>
          <a:p>
            <a:pPr marL="466298" indent="-466298">
              <a:buAutoNum type="arabicPeriod"/>
            </a:pPr>
            <a:r>
              <a:rPr lang="en-US" sz="2040" dirty="0" err="1"/>
              <a:t>Aumento</a:t>
            </a:r>
            <a:r>
              <a:rPr lang="en-US" sz="2040" dirty="0"/>
              <a:t> no loop de feedbacks</a:t>
            </a:r>
          </a:p>
          <a:p>
            <a:pPr marL="466298" indent="-466298">
              <a:buAutoNum type="arabicPeriod"/>
            </a:pPr>
            <a:r>
              <a:rPr lang="en-US" sz="2040" dirty="0" err="1"/>
              <a:t>Melhoria</a:t>
            </a:r>
            <a:r>
              <a:rPr lang="en-US" sz="2040" dirty="0"/>
              <a:t> </a:t>
            </a:r>
            <a:r>
              <a:rPr lang="en-US" sz="2040" dirty="0" err="1"/>
              <a:t>contínua</a:t>
            </a:r>
            <a:endParaRPr lang="en-US" sz="2040" dirty="0"/>
          </a:p>
          <a:p>
            <a:pPr marL="349724" indent="-349724">
              <a:buFontTx/>
              <a:buChar char="-"/>
            </a:pPr>
            <a:endParaRPr lang="en-US" sz="2040" dirty="0"/>
          </a:p>
          <a:p>
            <a:r>
              <a:rPr lang="en-US" sz="2040" b="1" u="sng" dirty="0" err="1"/>
              <a:t>Quatro</a:t>
            </a:r>
            <a:r>
              <a:rPr lang="en-US" sz="2040" b="1" u="sng" dirty="0"/>
              <a:t> </a:t>
            </a:r>
            <a:r>
              <a:rPr lang="en-US" sz="2040" b="1" u="sng" dirty="0" err="1"/>
              <a:t>tipos</a:t>
            </a:r>
            <a:r>
              <a:rPr lang="en-US" sz="2040" b="1" u="sng" dirty="0"/>
              <a:t> de </a:t>
            </a:r>
            <a:r>
              <a:rPr lang="en-US" sz="2040" b="1" u="sng" dirty="0" err="1"/>
              <a:t>atividades</a:t>
            </a:r>
            <a:endParaRPr lang="en-US" sz="2040" b="1" u="sng" dirty="0"/>
          </a:p>
          <a:p>
            <a:pPr marL="466298" indent="-466298">
              <a:buFont typeface="+mj-lt"/>
              <a:buAutoNum type="arabicPeriod"/>
            </a:pPr>
            <a:r>
              <a:rPr lang="en-US" sz="2040" dirty="0" err="1"/>
              <a:t>Projetos</a:t>
            </a:r>
            <a:r>
              <a:rPr lang="en-US" sz="2040" dirty="0"/>
              <a:t> de </a:t>
            </a:r>
            <a:r>
              <a:rPr lang="en-US" sz="2040" dirty="0" err="1"/>
              <a:t>Negócios</a:t>
            </a:r>
            <a:endParaRPr lang="en-US" sz="2040" dirty="0"/>
          </a:p>
          <a:p>
            <a:pPr marL="466298" indent="-466298">
              <a:buFont typeface="+mj-lt"/>
              <a:buAutoNum type="arabicPeriod"/>
            </a:pPr>
            <a:r>
              <a:rPr lang="en-US" sz="2040" dirty="0" err="1"/>
              <a:t>Projetos</a:t>
            </a:r>
            <a:r>
              <a:rPr lang="en-US" sz="2040" dirty="0"/>
              <a:t> </a:t>
            </a:r>
            <a:r>
              <a:rPr lang="en-US" sz="2040" dirty="0" err="1"/>
              <a:t>Internos</a:t>
            </a:r>
            <a:r>
              <a:rPr lang="en-US" sz="2040" dirty="0"/>
              <a:t> de TI</a:t>
            </a:r>
          </a:p>
          <a:p>
            <a:pPr marL="466298" indent="-466298">
              <a:buFont typeface="+mj-lt"/>
              <a:buAutoNum type="arabicPeriod"/>
            </a:pPr>
            <a:r>
              <a:rPr lang="en-US" sz="2040" dirty="0" err="1"/>
              <a:t>Mudanças</a:t>
            </a:r>
            <a:endParaRPr lang="en-US" sz="2040" dirty="0"/>
          </a:p>
          <a:p>
            <a:pPr marL="466298" indent="-466298">
              <a:buFont typeface="+mj-lt"/>
              <a:buAutoNum type="arabicPeriod"/>
            </a:pPr>
            <a:r>
              <a:rPr lang="en-US" sz="2040" dirty="0" err="1"/>
              <a:t>Atividades</a:t>
            </a:r>
            <a:r>
              <a:rPr lang="en-US" sz="2040" dirty="0"/>
              <a:t> </a:t>
            </a:r>
            <a:r>
              <a:rPr lang="en-US" sz="2040" dirty="0" err="1"/>
              <a:t>não</a:t>
            </a:r>
            <a:r>
              <a:rPr lang="en-US" sz="2040" dirty="0"/>
              <a:t> </a:t>
            </a:r>
            <a:r>
              <a:rPr lang="en-US" sz="2040" dirty="0" err="1"/>
              <a:t>planejadas</a:t>
            </a:r>
            <a:r>
              <a:rPr lang="en-US" sz="2040" dirty="0"/>
              <a:t>/</a:t>
            </a:r>
            <a:r>
              <a:rPr lang="en-US" sz="2040" dirty="0" err="1"/>
              <a:t>Recuperação</a:t>
            </a:r>
            <a:endParaRPr lang="en-US" sz="2040" dirty="0"/>
          </a:p>
          <a:p>
            <a:pPr marL="349724" indent="-349724">
              <a:buFontTx/>
              <a:buChar char="-"/>
            </a:pPr>
            <a:endParaRPr lang="en-US" sz="2040" dirty="0"/>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935" y="1243471"/>
            <a:ext cx="3032515" cy="4522630"/>
          </a:xfrm>
          <a:prstGeom prst="rect">
            <a:avLst/>
          </a:prstGeom>
        </p:spPr>
      </p:pic>
    </p:spTree>
    <p:extLst>
      <p:ext uri="{BB962C8B-B14F-4D97-AF65-F5344CB8AC3E}">
        <p14:creationId xmlns:p14="http://schemas.microsoft.com/office/powerpoint/2010/main" val="4192958603"/>
      </p:ext>
    </p:extLst>
  </p:cSld>
  <p:clrMapOvr>
    <a:masterClrMapping/>
  </p:clrMapOvr>
</p:sld>
</file>

<file path=ppt/theme/theme1.xml><?xml version="1.0" encoding="utf-8"?>
<a:theme xmlns:a="http://schemas.openxmlformats.org/drawingml/2006/main" name="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id="{13311259-2093-4DD2-852C-EE82CB910D7E}" vid="{6F2A06BA-D7B4-4E51-A471-04BAE87E1364}"/>
    </a:ext>
  </a:extLst>
</a:theme>
</file>

<file path=ppt/theme/theme2.xml><?xml version="1.0" encoding="utf-8"?>
<a:theme xmlns:a="http://schemas.openxmlformats.org/drawingml/2006/main" name="1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0C1A3F16-F61B-4D60-92A7-2A8386135426}" vid="{F6AB2549-2313-4C1B-9986-BDD71A832E97}"/>
    </a:ext>
  </a:extLst>
</a:theme>
</file>

<file path=ppt/theme/theme3.xml><?xml version="1.0" encoding="utf-8"?>
<a:theme xmlns:a="http://schemas.openxmlformats.org/drawingml/2006/main" name="2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MCT301 v1.potx" id="{6C010F62-86C9-418E-9B3B-1630065FCA48}" vid="{AB1839B0-92B6-4C51-90DF-ADDF5E2F1263}"/>
    </a:ext>
  </a:extLst>
</a:theme>
</file>

<file path=ppt/theme/theme4.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5.xml><?xml version="1.0" encoding="utf-8"?>
<a:theme xmlns:a="http://schemas.openxmlformats.org/drawingml/2006/main" name="3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id="{13311259-2093-4DD2-852C-EE82CB910D7E}" vid="{6F2A06BA-D7B4-4E51-A471-04BAE87E1364}"/>
    </a:ext>
  </a:extLst>
</a:theme>
</file>

<file path=ppt/theme/theme6.xml><?xml version="1.0" encoding="utf-8"?>
<a:theme xmlns:a="http://schemas.openxmlformats.org/drawingml/2006/main" name="1_Template (March 2016)">
  <a:themeElements>
    <a:clrScheme name="Custom 2">
      <a:dk1>
        <a:srgbClr val="3C3C3C"/>
      </a:dk1>
      <a:lt1>
        <a:srgbClr val="FFFFFF"/>
      </a:lt1>
      <a:dk2>
        <a:srgbClr val="5C2D91"/>
      </a:dk2>
      <a:lt2>
        <a:srgbClr val="FFFFFF"/>
      </a:lt2>
      <a:accent1>
        <a:srgbClr val="5C2D91"/>
      </a:accent1>
      <a:accent2>
        <a:srgbClr val="0078D7"/>
      </a:accent2>
      <a:accent3>
        <a:srgbClr val="008272"/>
      </a:accent3>
      <a:accent4>
        <a:srgbClr val="00B0F0"/>
      </a:accent4>
      <a:accent5>
        <a:srgbClr val="00B294"/>
      </a:accent5>
      <a:accent6>
        <a:srgbClr val="FFB9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 id="{67FAA352-B2C8-44C1-9D64-1BBF1A5C5A77}" vid="{6DB45715-9256-4D34-9929-871A11C9B374}"/>
    </a:ext>
  </a:extLst>
</a:theme>
</file>

<file path=ppt/theme/theme7.xml><?xml version="1.0" encoding="utf-8"?>
<a:theme xmlns:a="http://schemas.openxmlformats.org/drawingml/2006/main" name="1_COLOR TEMPLATE">
  <a:themeElements>
    <a:clrScheme name="MSVID Purple">
      <a:dk1>
        <a:srgbClr val="505050"/>
      </a:dk1>
      <a:lt1>
        <a:srgbClr val="FFFFFF"/>
      </a:lt1>
      <a:dk2>
        <a:srgbClr val="5C2D91"/>
      </a:dk2>
      <a:lt2>
        <a:srgbClr val="E7DCF4"/>
      </a:lt2>
      <a:accent1>
        <a:srgbClr val="32145A"/>
      </a:accent1>
      <a:accent2>
        <a:srgbClr val="B4009E"/>
      </a:accent2>
      <a:accent3>
        <a:srgbClr val="107C10"/>
      </a:accent3>
      <a:accent4>
        <a:srgbClr val="0078D7"/>
      </a:accent4>
      <a:accent5>
        <a:srgbClr val="008272"/>
      </a:accent5>
      <a:accent6>
        <a:srgbClr val="D83B01"/>
      </a:accent6>
      <a:hlink>
        <a:srgbClr val="E7DCF4"/>
      </a:hlink>
      <a:folHlink>
        <a:srgbClr val="E7DCF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Business_PURPLE_1.potx" id="{EA1C931B-0CA8-4C29-AF2A-5CCE0B71BADB}" vid="{779B47EC-C2D9-42C6-B399-0FB5A6F745B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68</Value>
      <Value>36</Value>
      <Value>218</Value>
      <Value>5</Value>
    </TaxCatchAll>
    <AverageRating xmlns="http://schemas.microsoft.com/sharepoint/v3" xsi:nil="true"/>
    <LikesCount xmlns="http://schemas.microsoft.com/sharepoint/v3" xsi:nil="true"/>
    <TaxKeywordTaxHTField xmlns="230e9df3-be65-4c73-a93b-d1236ebd677e">
      <Terms xmlns="http://schemas.microsoft.com/office/infopath/2007/PartnerControls">
        <TermInfo xmlns="http://schemas.microsoft.com/office/infopath/2007/PartnerControls">
          <TermName xmlns="http://schemas.microsoft.com/office/infopath/2007/PartnerControls">TechReady 21</TermName>
          <TermId xmlns="http://schemas.microsoft.com/office/infopath/2007/PartnerControls">87716563-a9dc-47f2-881c-c288d4cbc934</TermId>
        </TermInfo>
      </Terms>
    </TaxKeywordTaxHTField>
    <Event_x0020_End_x0020_Date xmlns="12a172fe-0250-434a-85cf-03b10810c5e5">2015-07-31T07:00:00+00:00</Event_x0020_End_x0020_Date>
    <Event_x0020_Start_x0020_Date xmlns="12a172fe-0250-434a-85cf-03b10810c5e5">2015-07-27T07:00:00+00:00</Event_x0020_Start_x0020_Date>
    <MS_x0020_Speaker xmlns="12a172fe-0250-434a-85cf-03b10810c5e5">
      <UserInfo>
        <DisplayName/>
        <AccountId xsi:nil="true"/>
        <AccountType/>
      </UserInfo>
    </MS_x0020_Speaker>
    <External_x0020_Speaker xmlns="12a172fe-0250-434a-85cf-03b10810c5e5">Alexander Lee; John Clark; Andreas Rynes; Kathleen Wilson</External_x0020_Speaker>
    <Session_x0020_Code xmlns="12a172fe-0250-434a-85cf-03b10810c5e5">MSMCT301</Session_x0020_Code>
    <Presentation_x0020_Date xmlns="12a172fe-0250-434a-85cf-03b10810c5e5">2015-07-30T07:00:00+00:00</Presentation_x0020_Date>
    <MS_x0020_Content_x0020_Owner xmlns="12a172fe-0250-434a-85cf-03b10810c5e5">
      <UserInfo>
        <DisplayName/>
        <AccountId xsi:nil="true"/>
        <AccountType/>
      </UserInfo>
    </MS_x0020_Content_x0020_Owner>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Washington State Convention and Trade Center</TermName>
          <TermId xmlns="http://schemas.microsoft.com/office/infopath/2007/PartnerControls">2ebf141d-f871-4cc9-bf08-f87f112ab464</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TechReady</TermName>
          <TermId xmlns="http://schemas.microsoft.com/office/infopath/2007/PartnerControls">ebdf1b7d-d34f-4ccf-ac45-ca5a756d5c65</TermId>
        </TermInfo>
      </Terms>
    </k62f7d35b80b40fb8c27985e50b34fcd>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Seattle</TermName>
          <TermId xmlns="http://schemas.microsoft.com/office/infopath/2007/PartnerControls">54f46ed2-c77e-4a59-b182-a4171fdb0d11</TermId>
        </TermInfo>
      </Terms>
    </pfbfa50075a04958bd8757dc155d3e08>
    <o72fbe6ee5ae4131af0832c08ec51202 xmlns="12a172fe-0250-434a-85cf-03b10810c5e5">
      <Terms xmlns="http://schemas.microsoft.com/office/infopath/2007/PartnerControls"/>
    </o72fbe6ee5ae4131af0832c08ec51202>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b9cf3a3af7b473faa5c9c98148a90a4 xmlns="12a172fe-0250-434a-85cf-03b10810c5e5">
      <Terms xmlns="http://schemas.microsoft.com/office/infopath/2007/PartnerControls"/>
    </eb9cf3a3af7b473faa5c9c98148a90a4>
    <SharedWithUsers xmlns="12a172fe-0250-434a-85cf-03b10810c5e5">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10" ma:contentTypeDescription="Create a new document." ma:contentTypeScope="" ma:versionID="4ab17e446f64449b12d31e914d6555a7">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95095bd69c6d75a335849770bbe23104"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element ref="ns2:SharedWithDetails" minOccurs="0"/>
                <xsd:element ref="ns1:_ip_UnifiedCompliancePolicyProperties" minOccurs="0"/>
                <xsd:element ref="ns1:_ip_UnifiedCompliancePolicyUIAction"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element name="_ip_UnifiedCompliancePolicyProperties" ma:index="40" nillable="true" ma:displayName="Unified Compliance Policy Properties" ma:hidden="true" ma:internalName="_ip_UnifiedCompliancePolicyProperties">
      <xsd:simpleType>
        <xsd:restriction base="dms:Note"/>
      </xsd:simpleType>
    </xsd:element>
    <xsd:element name="_ip_UnifiedCompliancePolicyUIAction" ma:index="4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element name="SharedWithDetails" ma:index="39" nillable="true" ma:displayName="Shared With Details" ma:internalName="SharedWithDetails" ma:readOnly="true">
      <xsd:simpleType>
        <xsd:restriction base="dms:Note">
          <xsd:maxLength value="255"/>
        </xsd:restriction>
      </xsd:simpleType>
    </xsd:element>
    <xsd:element name="LastSharedByUser" ma:index="42" nillable="true" ma:displayName="Last Shared By User" ma:description="" ma:internalName="LastSharedByUser" ma:readOnly="true">
      <xsd:simpleType>
        <xsd:restriction base="dms:Note">
          <xsd:maxLength value="255"/>
        </xsd:restriction>
      </xsd:simpleType>
    </xsd:element>
    <xsd:element name="LastSharedByTime" ma:index="4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openxmlformats.org/package/2006/metadata/core-propertie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microsoft.com/office/infopath/2007/PartnerControls"/>
    <ds:schemaRef ds:uri="http://purl.org/dc/dcmitype/"/>
    <ds:schemaRef ds:uri="230e9df3-be65-4c73-a93b-d1236ebd677e"/>
    <ds:schemaRef ds:uri="12a172fe-0250-434a-85cf-03b10810c5e5"/>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9533C603-DA54-4AE8-B585-F20CB180C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TR21_BO_CT_Template</Template>
  <TotalTime>431</TotalTime>
  <Words>4946</Words>
  <Application>Microsoft Office PowerPoint</Application>
  <PresentationFormat>Custom</PresentationFormat>
  <Paragraphs>506</Paragraphs>
  <Slides>50</Slides>
  <Notes>38</Notes>
  <HiddenSlides>1</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50</vt:i4>
      </vt:variant>
    </vt:vector>
  </HeadingPairs>
  <TitlesOfParts>
    <vt:vector size="66" baseType="lpstr">
      <vt:lpstr>Arial</vt:lpstr>
      <vt:lpstr>Calibri</vt:lpstr>
      <vt:lpstr>Consolas</vt:lpstr>
      <vt:lpstr>Segoe UI</vt:lpstr>
      <vt:lpstr>Segoe UI Light</vt:lpstr>
      <vt:lpstr>Segoe UI Semibold</vt:lpstr>
      <vt:lpstr>Segoe UI Semilight</vt:lpstr>
      <vt:lpstr>Symbol</vt:lpstr>
      <vt:lpstr>Wingdings</vt:lpstr>
      <vt:lpstr>5-30660_TR21_BO_CT_Template</vt:lpstr>
      <vt:lpstr>1_5-30660_TR21_BO_CT_Template</vt:lpstr>
      <vt:lpstr>2_5-30660_TR21_BO_CT_Template</vt:lpstr>
      <vt:lpstr>1_TEE14 Speaker PPT Template</vt:lpstr>
      <vt:lpstr>3_5-30660_TR21_BO_CT_Template</vt:lpstr>
      <vt:lpstr>1_Template (March 2016)</vt:lpstr>
      <vt:lpstr>1_COLOR TEMPLATE</vt:lpstr>
      <vt:lpstr>Azure Global Bootcamp 2017 @Rio de Janeiro  IaC &amp; DevOps no Azure: Automatizando Deployments</vt:lpstr>
      <vt:lpstr>Objetivos da sessão e Pontos Importantes</vt:lpstr>
      <vt:lpstr>O que é DevOps?</vt:lpstr>
      <vt:lpstr>Desenvolvimento e Operações</vt:lpstr>
      <vt:lpstr>PowerPoint Presentation</vt:lpstr>
      <vt:lpstr>Por que DevOps não é uma mania ?</vt:lpstr>
      <vt:lpstr>Métricas DevOps</vt:lpstr>
      <vt:lpstr>DevOps – Foco na Jornada do Cliente</vt:lpstr>
      <vt:lpstr>The Phoenix Project: by Gene Kim, Kevin Behr and George Spafford</vt:lpstr>
      <vt:lpstr>The Phoenix Project</vt:lpstr>
      <vt:lpstr>Fluxo de trabalho DevOps &amp; Desafios</vt:lpstr>
      <vt:lpstr>Como DevOps é suportado no Azure</vt:lpstr>
      <vt:lpstr>Como DevOps é suportado no Azure</vt:lpstr>
      <vt:lpstr>Lista de práticas DevOps</vt:lpstr>
      <vt:lpstr>DevOps: a conversa de três estágios</vt:lpstr>
      <vt:lpstr>DevOps: a conversa de três estágios</vt:lpstr>
      <vt:lpstr>Os três estágios (The Three Ways)</vt:lpstr>
      <vt:lpstr>O que muda</vt:lpstr>
      <vt:lpstr>PowerPoint Presentation</vt:lpstr>
      <vt:lpstr>“Muitas iniciativas DevOps focam internamente em processos e ferramentas com pouca validação se os serviços que estão sendo entregues são adequados. O foco principal do DevOps precisa ser em melhorar a experiência do cliente e times DevOps precisam criar uma experiência ao usuário que forneça utilidade, conveniência, valor e prazer.”</vt:lpstr>
      <vt:lpstr>DevOps com sucesso</vt:lpstr>
      <vt:lpstr>Ciclo de Vida DevOps</vt:lpstr>
      <vt:lpstr>Planejamento</vt:lpstr>
      <vt:lpstr>PowerPoint Presentation</vt:lpstr>
      <vt:lpstr>Integração Contínua</vt:lpstr>
      <vt:lpstr>PowerPoint Presentation</vt:lpstr>
      <vt:lpstr>Entrega / Implantação Contínua</vt:lpstr>
      <vt:lpstr>Infraestrutura &amp; Configuração por Código</vt:lpstr>
      <vt:lpstr>PowerPoint Presentation</vt:lpstr>
      <vt:lpstr>PowerPoint Presentation</vt:lpstr>
      <vt:lpstr>DevOps &amp; Microsoft Azure</vt:lpstr>
      <vt:lpstr>Microsoft Ecosystem</vt:lpstr>
      <vt:lpstr>OSS Ecosystem</vt:lpstr>
      <vt:lpstr>Infraestrutura &amp; Configuração em Código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Vamos testar?  Deploy via Visual Studio  Deploy via Azure-CLI no Bash</vt:lpstr>
      <vt:lpstr>https://github.com/rmmartins/WordpressStack-AzureCLI https://docs.microsoft.com/en-us/azure/azure-resource-manager https://azure.microsoft.com/en-us/resources/templates https://resources.azure.com  https://www.edx.org/course/introduction-devops-microsoft-dev212x-2 https://www.microsoft.com/pt-br/cloud-platform/development-operations  https://www.itprocloudessentials.com/pt-BR https://www.itprocareercenter.com/pt-BR https://openedx.microsoft.com/ https://azure.microsoft.com/pt-br/learn/skills/  https://mva.microsoft.com/kipi.aspx https://mva.microsoft.com/challenge/azure-for-it-pros-14</vt:lpstr>
      <vt:lpstr>Artigos, blogs e ferramentas sobre DevOps</vt:lpstr>
      <vt:lpstr>Techblogs e sites para leitura diária:</vt:lpstr>
      <vt:lpstr>PowerPoint Presentation</vt:lpstr>
    </vt:vector>
  </TitlesOfParts>
  <Manager>&lt;Speech writer name goes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DevOps in the Enterprise – Another Fad or is it a Reality?</dc:title>
  <dc:subject>TechReady 21</dc:subject>
  <dc:creator>Shows</dc:creator>
  <cp:keywords>TechReady 21</cp:keywords>
  <dc:description>Template: Mitchell Derrey, Silver Fox Productions
Formatting: 
Event Date: July 27-31, 2015
Event Location: WSCTC, Seattle, WA
Audience Type: Internal</dc:description>
  <cp:lastModifiedBy>Ricardo Martins</cp:lastModifiedBy>
  <cp:revision>47</cp:revision>
  <dcterms:created xsi:type="dcterms:W3CDTF">2015-07-26T15:44:53Z</dcterms:created>
  <dcterms:modified xsi:type="dcterms:W3CDTF">2017-04-24T12:31:30Z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36;#Washington State Convention and Trade Center|2ebf141d-f871-4cc9-bf08-f87f112ab464</vt:lpwstr>
  </property>
  <property fmtid="{D5CDD505-2E9C-101B-9397-08002B2CF9AE}" pid="7" name="Track">
    <vt:lpwstr/>
  </property>
  <property fmtid="{D5CDD505-2E9C-101B-9397-08002B2CF9AE}" pid="8" name="Event Location">
    <vt:lpwstr>5;#Seattle|54f46ed2-c77e-4a59-b182-a4171fdb0d11</vt:lpwstr>
  </property>
  <property fmtid="{D5CDD505-2E9C-101B-9397-08002B2CF9AE}" pid="9" name="Campaign">
    <vt:lpwstr/>
  </property>
  <property fmtid="{D5CDD505-2E9C-101B-9397-08002B2CF9AE}" pid="10" name="TaxKeyword">
    <vt:lpwstr>218;#TechReady 21|87716563-a9dc-47f2-881c-c288d4cbc934</vt:lpwstr>
  </property>
  <property fmtid="{D5CDD505-2E9C-101B-9397-08002B2CF9AE}" pid="11" name="Audience1">
    <vt:lpwstr/>
  </property>
  <property fmtid="{D5CDD505-2E9C-101B-9397-08002B2CF9AE}" pid="12" name="Event Name">
    <vt:lpwstr>68;#TechReady|ebdf1b7d-d34f-4ccf-ac45-ca5a756d5c65</vt:lpwstr>
  </property>
</Properties>
</file>